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8" r:id="rId3"/>
    <p:sldId id="262" r:id="rId4"/>
    <p:sldId id="267" r:id="rId5"/>
    <p:sldId id="263" r:id="rId6"/>
    <p:sldId id="257" r:id="rId7"/>
    <p:sldId id="260" r:id="rId8"/>
    <p:sldId id="261" r:id="rId9"/>
    <p:sldId id="264" r:id="rId10"/>
    <p:sldId id="266" r:id="rId11"/>
    <p:sldId id="265"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1218"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8/25/2015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p14="http://schemas.microsoft.com/office/powerpoint/2010/main" xmlns=""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p14="http://schemas.microsoft.com/office/powerpoint/2010/main" xmlns=""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p14="http://schemas.microsoft.com/office/powerpoint/2010/main" xmlns=""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6</a:t>
            </a:fld>
            <a:endParaRPr lang="en-US" dirty="0"/>
          </a:p>
        </p:txBody>
      </p:sp>
    </p:spTree>
    <p:extLst>
      <p:ext uri="{BB962C8B-B14F-4D97-AF65-F5344CB8AC3E}">
        <p14:creationId xmlns:p14="http://schemas.microsoft.com/office/powerpoint/2010/main" xmlns=""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August 25, 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n-US" smtClean="0"/>
              <a:t>Click to edit Master title style</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chemeClr val="bg1"/>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n-US" smtClean="0"/>
              <a:t>Click to edit Master title style</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chemeClr val="bg1"/>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pic>
        <p:nvPicPr>
          <p:cNvPr id="9" name="Picture 8"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chemeClr val="bg1"/>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n-US" smtClean="0"/>
              <a:t>Click to edit Master title style</a:t>
            </a:r>
            <a:endParaRPr lang="en-US" dirty="0"/>
          </a:p>
        </p:txBody>
      </p:sp>
      <p:sp>
        <p:nvSpPr>
          <p:cNvPr id="4" name="Content Placeholder 3"/>
          <p:cNvSpPr>
            <a:spLocks noGrp="1"/>
          </p:cNvSpPr>
          <p:nvPr>
            <p:ph sz="half" idx="2"/>
          </p:nvPr>
        </p:nvSpPr>
        <p:spPr>
          <a:xfrm>
            <a:off x="600782" y="528120"/>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6" name="Content Placeholder 5"/>
          <p:cNvSpPr>
            <a:spLocks noGrp="1"/>
          </p:cNvSpPr>
          <p:nvPr>
            <p:ph sz="quarter" idx="4"/>
          </p:nvPr>
        </p:nvSpPr>
        <p:spPr>
          <a:xfrm>
            <a:off x="2688609" y="518615"/>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2741332"/>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p:txBody>
      </p:sp>
      <p:sp>
        <p:nvSpPr>
          <p:cNvPr id="11" name="Content Placeholder 5"/>
          <p:cNvSpPr>
            <a:spLocks noGrp="1"/>
          </p:cNvSpPr>
          <p:nvPr>
            <p:ph sz="quarter" idx="14"/>
          </p:nvPr>
        </p:nvSpPr>
        <p:spPr>
          <a:xfrm>
            <a:off x="2704531" y="2718179"/>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18"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19" cstate="print"/>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hotodentro.edu.gr/edusoft/r/8531/307?locale=el"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http://ebooks.edu.gr/courses/DSGL-B101/document/4c7644b5xuzh/4e6d177744pp/4e6d1779y0vc.pdf" TargetMode="External"/><Relationship Id="rId2" Type="http://schemas.openxmlformats.org/officeDocument/2006/relationships/hyperlink" Target="http://ebooks.edu.gr/modules/ebook/show.php/DSGL-B101/541/3556,14614/" TargetMode="External"/><Relationship Id="rId1" Type="http://schemas.openxmlformats.org/officeDocument/2006/relationships/slideLayout" Target="../slideLayouts/slideLayout3.xml"/><Relationship Id="rId5" Type="http://schemas.openxmlformats.org/officeDocument/2006/relationships/hyperlink" Target="http://blogs.sch.gr/smalamou/" TargetMode="External"/><Relationship Id="rId4" Type="http://schemas.openxmlformats.org/officeDocument/2006/relationships/hyperlink" Target="http://photodentro.edu.gr/edusoft/r/8531/307?locale=e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84733" y="4897438"/>
            <a:ext cx="3649667" cy="9318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11858" y="147485"/>
            <a:ext cx="7324567" cy="1951414"/>
          </a:xfrm>
        </p:spPr>
        <p:txBody>
          <a:bodyPr/>
          <a:lstStyle/>
          <a:p>
            <a:r>
              <a:rPr lang="el-GR" sz="4400" dirty="0" err="1" smtClean="0"/>
              <a:t>Μεταβολεσ</a:t>
            </a:r>
            <a:r>
              <a:rPr lang="el-GR" sz="4400" dirty="0" smtClean="0"/>
              <a:t> </a:t>
            </a:r>
            <a:r>
              <a:rPr lang="el-GR" sz="4400" dirty="0" err="1" smtClean="0"/>
              <a:t>αεριων</a:t>
            </a:r>
            <a:endParaRPr lang="en-US" sz="4400" dirty="0"/>
          </a:p>
        </p:txBody>
      </p:sp>
      <p:sp>
        <p:nvSpPr>
          <p:cNvPr id="8" name="TextBox 7"/>
          <p:cNvSpPr txBox="1"/>
          <p:nvPr/>
        </p:nvSpPr>
        <p:spPr>
          <a:xfrm>
            <a:off x="4887914" y="5332104"/>
            <a:ext cx="3816074" cy="584775"/>
          </a:xfrm>
          <a:prstGeom prst="rect">
            <a:avLst/>
          </a:prstGeom>
          <a:noFill/>
        </p:spPr>
        <p:txBody>
          <a:bodyPr wrap="square" rtlCol="0">
            <a:spAutoFit/>
          </a:bodyPr>
          <a:lstStyle/>
          <a:p>
            <a:r>
              <a:rPr lang="el-GR" sz="1600" dirty="0" smtClean="0">
                <a:solidFill>
                  <a:schemeClr val="bg2">
                    <a:lumMod val="10000"/>
                  </a:schemeClr>
                </a:solidFill>
              </a:rPr>
              <a:t>Σεβαστή Μαλάμου, Φυσικός ΠΕ04.01</a:t>
            </a:r>
          </a:p>
          <a:p>
            <a:endParaRPr lang="el-GR" sz="1600" dirty="0"/>
          </a:p>
        </p:txBody>
      </p:sp>
      <p:sp>
        <p:nvSpPr>
          <p:cNvPr id="18" name="Subtitle 2"/>
          <p:cNvSpPr txBox="1">
            <a:spLocks/>
          </p:cNvSpPr>
          <p:nvPr/>
        </p:nvSpPr>
        <p:spPr>
          <a:xfrm>
            <a:off x="5410200" y="6175927"/>
            <a:ext cx="3276604" cy="382042"/>
          </a:xfrm>
          <a:prstGeom prst="rect">
            <a:avLst/>
          </a:prstGeom>
        </p:spPr>
        <p:txBody>
          <a:bodyPr vert="horz" lIns="91440" tIns="9144" rIns="91440" bIns="45720" rtlCol="0">
            <a:normAutofit/>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smtClean="0">
                <a:solidFill>
                  <a:schemeClr val="accent3">
                    <a:lumMod val="50000"/>
                  </a:schemeClr>
                </a:solidFill>
                <a:ea typeface="+mj-ea"/>
                <a:cs typeface="Tunga" pitchFamily="2"/>
              </a:rPr>
              <a:t> ΠΑΡΑΜΥΘΙΑ/ 2015</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4918885" y="4908057"/>
            <a:ext cx="2239074" cy="400110"/>
          </a:xfrm>
          <a:prstGeom prst="rect">
            <a:avLst/>
          </a:prstGeom>
        </p:spPr>
        <p:txBody>
          <a:bodyPr wrap="none">
            <a:spAutoFit/>
          </a:bodyPr>
          <a:lstStyle/>
          <a:p>
            <a:r>
              <a:rPr lang="el-GR" sz="2000" dirty="0" smtClean="0">
                <a:solidFill>
                  <a:schemeClr val="bg2">
                    <a:lumMod val="10000"/>
                  </a:schemeClr>
                </a:solidFill>
              </a:rPr>
              <a:t>Ομάδα ανάπτυξης</a:t>
            </a:r>
          </a:p>
        </p:txBody>
      </p:sp>
      <p:sp>
        <p:nvSpPr>
          <p:cNvPr id="21" name="Subtitle 20"/>
          <p:cNvSpPr>
            <a:spLocks noGrp="1"/>
          </p:cNvSpPr>
          <p:nvPr>
            <p:ph type="subTitle" idx="4294967295"/>
          </p:nvPr>
        </p:nvSpPr>
        <p:spPr>
          <a:xfrm>
            <a:off x="246922" y="2293414"/>
            <a:ext cx="5037841" cy="354949"/>
          </a:xfrm>
        </p:spPr>
        <p:txBody>
          <a:bodyPr>
            <a:noAutofit/>
          </a:bodyPr>
          <a:lstStyle/>
          <a:p>
            <a:r>
              <a:rPr lang="el-GR" sz="2400" b="0" dirty="0" smtClean="0">
                <a:solidFill>
                  <a:schemeClr val="accent2">
                    <a:lumMod val="75000"/>
                  </a:schemeClr>
                </a:solidFill>
                <a:effectLst>
                  <a:outerShdw blurRad="38100" dist="38100" dir="2700000" algn="tl">
                    <a:srgbClr val="000000">
                      <a:alpha val="43137"/>
                    </a:srgbClr>
                  </a:outerShdw>
                </a:effectLst>
              </a:rPr>
              <a:t>ΓΕΛ ΠΑΡΑΜΥΘΙΑΣ</a:t>
            </a:r>
          </a:p>
        </p:txBody>
      </p:sp>
      <p:pic>
        <p:nvPicPr>
          <p:cNvPr id="9" name="Picture 2" descr="D:\SEVI\kainotomes praktikes_διαχείριση blog\i-participate\υλικο προς αναρτηση\gel paramu8ias.png"/>
          <p:cNvPicPr/>
          <p:nvPr/>
        </p:nvPicPr>
        <p:blipFill>
          <a:blip r:embed="rId3" cstate="print"/>
          <a:srcRect/>
          <a:stretch>
            <a:fillRect/>
          </a:stretch>
        </p:blipFill>
        <p:spPr bwMode="auto">
          <a:xfrm>
            <a:off x="4826081" y="3923119"/>
            <a:ext cx="4025819" cy="788581"/>
          </a:xfrm>
          <a:prstGeom prst="rect">
            <a:avLst/>
          </a:prstGeom>
          <a:noFill/>
          <a:ln w="9525">
            <a:noFill/>
            <a:miter lim="800000"/>
            <a:headEnd/>
            <a:tailEnd/>
          </a:ln>
        </p:spPr>
      </p:pic>
    </p:spTree>
    <p:extLst>
      <p:ext uri="{BB962C8B-B14F-4D97-AF65-F5344CB8AC3E}">
        <p14:creationId xmlns:p14="http://schemas.microsoft.com/office/powerpoint/2010/main" xmlns=""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 Single Corner Rectangle 8"/>
          <p:cNvSpPr/>
          <p:nvPr/>
        </p:nvSpPr>
        <p:spPr>
          <a:xfrm>
            <a:off x="2743200" y="532262"/>
            <a:ext cx="5800299" cy="2033138"/>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a:xfrm>
            <a:off x="2947916" y="5172501"/>
            <a:ext cx="6196084" cy="873457"/>
          </a:xfrm>
        </p:spPr>
        <p:txBody>
          <a:bodyPr/>
          <a:lstStyle/>
          <a:p>
            <a:r>
              <a:rPr lang="el-GR" sz="2400" dirty="0" smtClean="0"/>
              <a:t>ΑΞΙΟΠΟΙΗΣΗ ΨΗΦΙΑΚΟΥ ΠΕΡΙΕΧΟΜΕΝΟΥ</a:t>
            </a:r>
            <a:endParaRPr lang="el-GR" sz="2400" dirty="0"/>
          </a:p>
        </p:txBody>
      </p:sp>
      <p:sp>
        <p:nvSpPr>
          <p:cNvPr id="22" name="Content Placeholder 21"/>
          <p:cNvSpPr>
            <a:spLocks noGrp="1"/>
          </p:cNvSpPr>
          <p:nvPr>
            <p:ph sz="quarter" idx="4"/>
          </p:nvPr>
        </p:nvSpPr>
        <p:spPr>
          <a:xfrm>
            <a:off x="2852381" y="696040"/>
            <a:ext cx="5650174" cy="1704260"/>
          </a:xfrm>
        </p:spPr>
        <p:txBody>
          <a:bodyPr>
            <a:normAutofit fontScale="92500" lnSpcReduction="10000"/>
          </a:bodyPr>
          <a:lstStyle/>
          <a:p>
            <a:r>
              <a:rPr lang="el-GR" sz="2000" dirty="0" smtClean="0">
                <a:solidFill>
                  <a:schemeClr val="accent2">
                    <a:lumMod val="50000"/>
                  </a:schemeClr>
                </a:solidFill>
                <a:effectLst>
                  <a:outerShdw blurRad="38100" dist="38100" dir="2700000" algn="tl">
                    <a:srgbClr val="000000">
                      <a:alpha val="43137"/>
                    </a:srgbClr>
                  </a:outerShdw>
                </a:effectLst>
              </a:rPr>
              <a:t>Μεταβολές Αερίων</a:t>
            </a:r>
          </a:p>
          <a:p>
            <a:pPr lvl="2"/>
            <a:r>
              <a:rPr lang="el-GR" dirty="0" smtClean="0"/>
              <a:t>ΣΕΠ (</a:t>
            </a:r>
            <a:r>
              <a:rPr lang="en-US" dirty="0" smtClean="0">
                <a:hlinkClick r:id="rId2"/>
              </a:rPr>
              <a:t>http://photodentro.edu.gr/edusoft/r/8531/307?locale=el</a:t>
            </a:r>
            <a:r>
              <a:rPr lang="el-GR" dirty="0" smtClean="0"/>
              <a:t>)</a:t>
            </a:r>
          </a:p>
          <a:p>
            <a:pPr lvl="2"/>
            <a:r>
              <a:rPr lang="el-GR" b="0" dirty="0" smtClean="0"/>
              <a:t>Προσομοίωση</a:t>
            </a:r>
          </a:p>
          <a:p>
            <a:pPr lvl="2"/>
            <a:endParaRPr lang="el-GR" b="0" dirty="0" smtClean="0"/>
          </a:p>
          <a:p>
            <a:pPr lvl="2"/>
            <a:r>
              <a:rPr lang="el-GR" b="0" dirty="0" smtClean="0"/>
              <a:t>Προέλευση: </a:t>
            </a:r>
            <a:r>
              <a:rPr lang="el-GR" dirty="0" err="1" smtClean="0"/>
              <a:t>Φωτόδεντρο</a:t>
            </a:r>
            <a:endParaRPr lang="el-GR" b="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10</a:t>
            </a:fld>
            <a:endParaRPr lang="en-US" dirty="0"/>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584200" y="528638"/>
            <a:ext cx="1981199" cy="23093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endParaRPr lang="el-GR" dirty="0">
              <a:solidFill>
                <a:schemeClr val="accent3">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12</a:t>
            </a:fld>
            <a:endParaRPr lang="en-US" dirty="0"/>
          </a:p>
        </p:txBody>
      </p:sp>
      <p:sp>
        <p:nvSpPr>
          <p:cNvPr id="5" name="Content Placeholder 4"/>
          <p:cNvSpPr>
            <a:spLocks noGrp="1"/>
          </p:cNvSpPr>
          <p:nvPr>
            <p:ph sz="half" idx="2"/>
          </p:nvPr>
        </p:nvSpPr>
        <p:spPr>
          <a:xfrm>
            <a:off x="544513" y="392113"/>
            <a:ext cx="8180387" cy="4459287"/>
          </a:xfrm>
        </p:spPr>
        <p:txBody>
          <a:bodyPr>
            <a:noAutofit/>
          </a:bodyPr>
          <a:lstStyle/>
          <a:p>
            <a:pPr algn="just"/>
            <a:r>
              <a:rPr lang="el-GR" sz="1400" dirty="0" smtClean="0"/>
              <a:t>Η προτεινόμενη πρακτική είχε θετικό αντίκτυπο στους μαθητές γιατί:</a:t>
            </a:r>
          </a:p>
          <a:p>
            <a:pPr algn="just"/>
            <a:r>
              <a:rPr lang="el-GR" sz="1400" dirty="0" smtClean="0"/>
              <a:t>	1. Οι περισσότεροι μαθητές δεν είχαν αντίστοιχη εμπειρία σε εικονικό εργαστήριο, </a:t>
            </a:r>
          </a:p>
          <a:p>
            <a:pPr algn="just"/>
            <a:r>
              <a:rPr lang="el-GR" sz="1400" dirty="0" smtClean="0"/>
              <a:t>	2. Εξοικειώθηκαν με τη χρήση των ΤΠΕ ως μέσο διδασκαλίας</a:t>
            </a:r>
          </a:p>
          <a:p>
            <a:pPr algn="just"/>
            <a:r>
              <a:rPr lang="el-GR" sz="1400" dirty="0" smtClean="0"/>
              <a:t>	3. Η πρακτική «έβγαλε» τους μαθητές από το καθιερωμένο μάθημα, που σε μεγάλο βαθμό εστιάζει στην επίλυση ασκήσεων και προβλημάτων με στόχο τις τελικές εξετάσεις και συνεργάστηκαν μεταξύ τους.</a:t>
            </a:r>
          </a:p>
          <a:p>
            <a:pPr lvl="1" algn="just">
              <a:buFont typeface="Arial" pitchFamily="34" charset="0"/>
              <a:buChar char="•"/>
            </a:pPr>
            <a:endParaRPr lang="el-GR" sz="1400" dirty="0" smtClean="0"/>
          </a:p>
          <a:p>
            <a:pPr lvl="1" algn="just">
              <a:buFont typeface="Arial" pitchFamily="34" charset="0"/>
              <a:buChar char="•"/>
            </a:pPr>
            <a:r>
              <a:rPr lang="el-GR" sz="1400" dirty="0" smtClean="0"/>
              <a:t>Οι μαθητές δεν είχαν προηγούμενη εμπειρία με εικονικό εργαστήριο, γεγονός που τους ενθουσίασε και ενεπλάκησαν όλοι οι μαθητές, ακόμα και οι πιο «αδιάφοροι» στην αίθουσα διδασκαλίας προσπάθησαν να συμπληρώσουν το φύλλο εργασίας.</a:t>
            </a:r>
          </a:p>
          <a:p>
            <a:pPr lvl="1" algn="just">
              <a:buNone/>
            </a:pPr>
            <a:endParaRPr lang="el-GR" sz="1400" dirty="0" smtClean="0"/>
          </a:p>
          <a:p>
            <a:pPr lvl="1" algn="just">
              <a:buFont typeface="Arial" pitchFamily="34" charset="0"/>
              <a:buChar char="•"/>
            </a:pPr>
            <a:r>
              <a:rPr lang="el-GR" sz="1400" dirty="0" smtClean="0"/>
              <a:t>Τα μαθησιακό αποτέλεσμα κρίνεται θετικό μιας και όλοι οι μαθητές ενεπλάκησαν με τη διαδικασία του εικονικού πειράματος, καταγράψαν μετρήσεις και κατέληξαν σε συμπεράσματα, συνεργαζόμενοι με τους συμμαθητές τους. </a:t>
            </a:r>
          </a:p>
          <a:p>
            <a:pPr lvl="1" algn="just">
              <a:buFont typeface="Arial" pitchFamily="34" charset="0"/>
              <a:buChar char="•"/>
            </a:pPr>
            <a:endParaRPr lang="el-GR" sz="1400" dirty="0" smtClean="0"/>
          </a:p>
          <a:p>
            <a:pPr lvl="1" algn="just">
              <a:buFont typeface="Arial" pitchFamily="34" charset="0"/>
              <a:buChar char="•"/>
            </a:pPr>
            <a:r>
              <a:rPr lang="el-GR" sz="1400" dirty="0" smtClean="0"/>
              <a:t>Τα κριτήρια με βάση τα οποία αξιολόγησα τα μαθησιακά αποτελέσματα είναι η εμπλοκή </a:t>
            </a:r>
            <a:r>
              <a:rPr lang="el-GR" sz="1400" u="sng" dirty="0" smtClean="0"/>
              <a:t>όλων</a:t>
            </a:r>
            <a:r>
              <a:rPr lang="el-GR" sz="1400" dirty="0" smtClean="0"/>
              <a:t>  των μαθητών στην εκπαιδευτική διαδικασία ώστε να μην είναι απλοί παρατηρητές αλλά ενεργοί πειραματιστές</a:t>
            </a:r>
            <a:endParaRPr lang="el-GR"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28962" y="5058697"/>
            <a:ext cx="6015037" cy="1095919"/>
          </a:xfrm>
        </p:spPr>
        <p:txBody>
          <a:bodyPr/>
          <a:lstStyle/>
          <a:p>
            <a:r>
              <a:rPr lang="el-GR" sz="2400" cap="none" dirty="0" smtClean="0"/>
              <a:t/>
            </a:r>
            <a:br>
              <a:rPr lang="el-GR" sz="2400" cap="none" dirty="0" smtClean="0"/>
            </a:br>
            <a:r>
              <a:rPr lang="el-GR" sz="2400" cap="none" dirty="0" smtClean="0"/>
              <a:t/>
            </a:r>
            <a:br>
              <a:rPr lang="el-GR" sz="2400" cap="none" dirty="0" smtClean="0"/>
            </a:br>
            <a:r>
              <a:rPr lang="el-GR" sz="2400" cap="none" dirty="0" smtClean="0"/>
              <a:t/>
            </a:r>
            <a:br>
              <a:rPr lang="el-GR" sz="2400" cap="none" dirty="0" smtClean="0"/>
            </a:br>
            <a:r>
              <a:rPr lang="el-GR" sz="2400" cap="none" dirty="0" smtClean="0"/>
              <a:t>ΣΧΕΣΗ ΜΕ ΑΛΛΕΣ ΑΝΟΙΧΤΕΣ ΕΚΠΑΙΔΕΥΤΙΚΕΣ ΠΡΑΚΤΙΚΕΣ / ΑΞΙΟΠΟΙΗΣΗ, ΓΕΝΙΚΕΥΣΗ, ΕΠΕΚΤΑΣΙΜΟΤΗΤΑ</a:t>
            </a:r>
            <a:br>
              <a:rPr lang="el-GR" sz="2400" cap="none" dirty="0" smtClean="0"/>
            </a:br>
            <a:r>
              <a:rPr lang="el-GR" sz="2400" cap="none" dirty="0" smtClean="0"/>
              <a:t/>
            </a:r>
            <a:br>
              <a:rPr lang="el-GR" sz="2400" cap="none" dirty="0" smtClean="0"/>
            </a:br>
            <a:r>
              <a:rPr lang="el-GR" sz="2400" cap="none" dirty="0" smtClean="0"/>
              <a:t> </a:t>
            </a:r>
            <a:br>
              <a:rPr lang="el-GR" sz="2400" cap="none" dirty="0" smtClean="0"/>
            </a:br>
            <a:endParaRPr lang="el-GR" sz="2400" cap="none" dirty="0"/>
          </a:p>
        </p:txBody>
      </p:sp>
      <p:sp>
        <p:nvSpPr>
          <p:cNvPr id="6" name="Content Placeholder 5"/>
          <p:cNvSpPr>
            <a:spLocks noGrp="1"/>
          </p:cNvSpPr>
          <p:nvPr>
            <p:ph sz="half" idx="2"/>
          </p:nvPr>
        </p:nvSpPr>
        <p:spPr/>
        <p:txBody>
          <a:bodyPr>
            <a:normAutofit fontScale="92500" lnSpcReduction="20000"/>
          </a:bodyPr>
          <a:lstStyle/>
          <a:p>
            <a:r>
              <a:rPr lang="el-GR" b="1" dirty="0" smtClean="0"/>
              <a:t>Σχέση με άλλες ανοιχτές εκπαιδευτικές πρακτικές</a:t>
            </a:r>
            <a:endParaRPr lang="el-GR" dirty="0" smtClean="0"/>
          </a:p>
          <a:p>
            <a:pPr lvl="1" algn="just">
              <a:buFont typeface="Arial" pitchFamily="34" charset="0"/>
              <a:buChar char="•"/>
            </a:pPr>
            <a:r>
              <a:rPr lang="el-GR" dirty="0" smtClean="0"/>
              <a:t>Η συγκεκριμένη πρακτική είναι εξολοκλήρου προϊόν της διδάσκουσας και ο σχεδιασμός της πρακτικής βασίζεται στο τρίπτυχο «Πρόβλεψη- Πείραμα- Συμπέρασμα»</a:t>
            </a:r>
          </a:p>
          <a:p>
            <a:pPr lvl="1" algn="just">
              <a:buFont typeface="Arial" pitchFamily="34" charset="0"/>
              <a:buChar char="•"/>
            </a:pPr>
            <a:endParaRPr lang="el-GR" dirty="0" smtClean="0"/>
          </a:p>
          <a:p>
            <a:pPr lvl="1" algn="just">
              <a:buFont typeface="Arial" pitchFamily="34" charset="0"/>
              <a:buChar char="•"/>
            </a:pPr>
            <a:r>
              <a:rPr lang="el-GR" dirty="0" smtClean="0"/>
              <a:t>Δεν υπάρχει πληθώρα λογισμικών και πρακτικών που να απευθύνονται σε μαθητές Λυκείου και μάλιστα στο κεφάλαιο της Θερμοδυναμικής</a:t>
            </a:r>
          </a:p>
          <a:p>
            <a:pPr lvl="1">
              <a:buFont typeface="Arial" pitchFamily="34" charset="0"/>
              <a:buChar char="•"/>
            </a:pPr>
            <a:endParaRPr lang="el-GR" dirty="0"/>
          </a:p>
        </p:txBody>
      </p:sp>
      <p:sp>
        <p:nvSpPr>
          <p:cNvPr id="7" name="Content Placeholder 6"/>
          <p:cNvSpPr>
            <a:spLocks noGrp="1"/>
          </p:cNvSpPr>
          <p:nvPr>
            <p:ph sz="quarter" idx="4"/>
          </p:nvPr>
        </p:nvSpPr>
        <p:spPr>
          <a:xfrm>
            <a:off x="4694830" y="573206"/>
            <a:ext cx="3985145" cy="4055944"/>
          </a:xfrm>
        </p:spPr>
        <p:txBody>
          <a:bodyPr>
            <a:normAutofit/>
          </a:bodyPr>
          <a:lstStyle/>
          <a:p>
            <a:pPr marL="0" lvl="1" indent="0">
              <a:buNone/>
            </a:pPr>
            <a:endParaRPr lang="el-GR" dirty="0" smtClean="0"/>
          </a:p>
          <a:p>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13</a:t>
            </a:fld>
            <a:endParaRPr lang="en-US" dirty="0"/>
          </a:p>
        </p:txBody>
      </p:sp>
      <p:sp>
        <p:nvSpPr>
          <p:cNvPr id="8" name="Content Placeholder 5"/>
          <p:cNvSpPr txBox="1">
            <a:spLocks/>
          </p:cNvSpPr>
          <p:nvPr/>
        </p:nvSpPr>
        <p:spPr>
          <a:xfrm>
            <a:off x="4790365" y="573134"/>
            <a:ext cx="3782775" cy="4341766"/>
          </a:xfrm>
          <a:prstGeom prst="rect">
            <a:avLst/>
          </a:prstGeom>
        </p:spPr>
        <p:txBody>
          <a:bodyPr vert="horz" lIns="91440" tIns="45720" rIns="91440" bIns="45720" rtlCol="0">
            <a:normAutofit fontScale="92500" lnSpcReduction="10000"/>
          </a:bodyPr>
          <a:lstStyle/>
          <a:p>
            <a:r>
              <a:rPr lang="el-GR" sz="2000" b="1" dirty="0" smtClean="0"/>
              <a:t>Αξιοποίηση, Γενίκευση, Επεκτασιμότητα</a:t>
            </a:r>
          </a:p>
          <a:p>
            <a:pPr algn="just">
              <a:buClr>
                <a:schemeClr val="accent2">
                  <a:lumMod val="75000"/>
                </a:schemeClr>
              </a:buClr>
              <a:buFont typeface="Wingdings" pitchFamily="2" charset="2"/>
              <a:buChar char="§"/>
            </a:pPr>
            <a:r>
              <a:rPr lang="el-GR" sz="1600" dirty="0" smtClean="0"/>
              <a:t>Σχεδιάζεται να επεκταθεί στην ενότητα «Πρώτος </a:t>
            </a:r>
            <a:r>
              <a:rPr lang="el-GR" sz="1600" dirty="0" err="1" smtClean="0"/>
              <a:t>Θερμοδυναμικός</a:t>
            </a:r>
            <a:r>
              <a:rPr lang="el-GR" sz="1600" dirty="0" smtClean="0"/>
              <a:t> Νόμος».</a:t>
            </a:r>
          </a:p>
          <a:p>
            <a:pPr algn="just">
              <a:buClr>
                <a:schemeClr val="accent2">
                  <a:lumMod val="75000"/>
                </a:schemeClr>
              </a:buClr>
              <a:buFont typeface="Wingdings" pitchFamily="2" charset="2"/>
              <a:buChar char="§"/>
            </a:pPr>
            <a:endParaRPr lang="el-GR" sz="1600" dirty="0" smtClean="0"/>
          </a:p>
          <a:p>
            <a:pPr algn="just">
              <a:buClr>
                <a:schemeClr val="accent2">
                  <a:lumMod val="75000"/>
                </a:schemeClr>
              </a:buClr>
              <a:buFont typeface="Wingdings" pitchFamily="2" charset="2"/>
              <a:buChar char="§"/>
            </a:pPr>
            <a:r>
              <a:rPr lang="el-GR" sz="1600" dirty="0" smtClean="0"/>
              <a:t>Η δημιουργία κλειστής ομάδας ώστε να συζητηθούν τα αποτελέσματα διαδικτυακά ή ακόμα οι μαθητές να «τρέξουν» την προσομοίωση από το σπίτι και να συζητηθούν τα συμπεράσματα στην κλειστή ομάδα</a:t>
            </a:r>
          </a:p>
          <a:p>
            <a:pPr algn="just">
              <a:buClr>
                <a:schemeClr val="accent2">
                  <a:lumMod val="75000"/>
                </a:schemeClr>
              </a:buClr>
              <a:buFont typeface="Wingdings" pitchFamily="2" charset="2"/>
              <a:buChar char="§"/>
            </a:pPr>
            <a:endParaRPr lang="el-GR" sz="1600" dirty="0" smtClean="0"/>
          </a:p>
          <a:p>
            <a:pPr algn="just">
              <a:buClr>
                <a:schemeClr val="accent2">
                  <a:lumMod val="75000"/>
                </a:schemeClr>
              </a:buClr>
              <a:buFont typeface="Wingdings" pitchFamily="2" charset="2"/>
              <a:buChar char="§"/>
            </a:pPr>
            <a:r>
              <a:rPr lang="el-GR" sz="1600" dirty="0" smtClean="0"/>
              <a:t>Η πρόταση μου θα ήταν να γίνουν οι Νόμοι των Αερίων στο Εργαστήριο Πληροφορικής του σχολείου, όπως προτείνεται στην παρούσα πρακτική και η επέκταση για τον 1</a:t>
            </a:r>
            <a:r>
              <a:rPr lang="el-GR" sz="1600" baseline="30000" dirty="0" smtClean="0"/>
              <a:t>ο</a:t>
            </a:r>
            <a:r>
              <a:rPr lang="el-GR" sz="1600" dirty="0" smtClean="0"/>
              <a:t> </a:t>
            </a:r>
            <a:r>
              <a:rPr lang="el-GR" sz="1600" dirty="0" err="1" smtClean="0"/>
              <a:t>Θερμοδυναμικό</a:t>
            </a:r>
            <a:r>
              <a:rPr lang="el-GR" sz="1600" dirty="0" smtClean="0"/>
              <a:t> Νόμο να γίνει στο σπίτι από τους μαθητές, αλλά αυτό έγκειται στην κρίση του κάθε εκπαιδευτικού.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14</a:t>
            </a:fld>
            <a:endParaRPr lang="en-US" dirty="0"/>
          </a:p>
        </p:txBody>
      </p:sp>
      <p:sp>
        <p:nvSpPr>
          <p:cNvPr id="7" name="Content Placeholder 6"/>
          <p:cNvSpPr>
            <a:spLocks noGrp="1"/>
          </p:cNvSpPr>
          <p:nvPr>
            <p:ph sz="half" idx="2"/>
          </p:nvPr>
        </p:nvSpPr>
        <p:spPr>
          <a:xfrm>
            <a:off x="531813" y="493713"/>
            <a:ext cx="8332787" cy="4357687"/>
          </a:xfrm>
        </p:spPr>
        <p:txBody>
          <a:bodyPr>
            <a:normAutofit fontScale="70000" lnSpcReduction="20000"/>
          </a:bodyPr>
          <a:lstStyle/>
          <a:p>
            <a:pPr marL="0" lvl="1" indent="0">
              <a:buNone/>
            </a:pPr>
            <a:r>
              <a:rPr lang="el-GR" b="1" dirty="0" smtClean="0"/>
              <a:t>Πρόσθετο υλικό που αξιοποιήθηκε</a:t>
            </a:r>
          </a:p>
          <a:p>
            <a:pPr>
              <a:buClr>
                <a:schemeClr val="accent2"/>
              </a:buClr>
              <a:buFont typeface="Wingdings" pitchFamily="2" charset="2"/>
              <a:buChar char="§"/>
            </a:pPr>
            <a:r>
              <a:rPr lang="el-GR" sz="2500" b="1" dirty="0" smtClean="0"/>
              <a:t>Βιβλία: </a:t>
            </a:r>
          </a:p>
          <a:p>
            <a:r>
              <a:rPr lang="el-GR" sz="2200" dirty="0" smtClean="0"/>
              <a:t>-Σχολικό Βιβλίο Φυσικής, Β’ Γενικού Λυκείου-Θετικής και Τεχνολογικής </a:t>
            </a:r>
          </a:p>
          <a:p>
            <a:r>
              <a:rPr lang="el-GR" sz="2200" dirty="0" smtClean="0"/>
              <a:t>Κατεύθυνσης, Κεφάλαια 1&amp;2 </a:t>
            </a:r>
          </a:p>
          <a:p>
            <a:r>
              <a:rPr lang="el-GR" sz="2200" dirty="0" smtClean="0"/>
              <a:t>(</a:t>
            </a:r>
            <a:r>
              <a:rPr lang="el-GR" sz="2200" u="sng" dirty="0" smtClean="0">
                <a:hlinkClick r:id="rId2"/>
              </a:rPr>
              <a:t>http://ebooks.edu.gr/modules/ebook/show.php/DSGL-B101/541/3556,14614/</a:t>
            </a:r>
            <a:endParaRPr lang="el-GR" sz="2200" dirty="0" smtClean="0"/>
          </a:p>
          <a:p>
            <a:r>
              <a:rPr lang="el-GR" sz="2200" dirty="0" smtClean="0"/>
              <a:t>-Βιβλίο του Καθηγητή, Φυσική Θετικής και Τεχνολογικής Κατεύθυνσης, Β’ τάξη </a:t>
            </a:r>
            <a:r>
              <a:rPr lang="el-GR" sz="2200" dirty="0" smtClean="0"/>
              <a:t>Ενιαίου Λυκείου</a:t>
            </a:r>
            <a:endParaRPr lang="en-US" sz="2200" dirty="0" smtClean="0"/>
          </a:p>
          <a:p>
            <a:r>
              <a:rPr lang="en-US" sz="2200" dirty="0" smtClean="0">
                <a:latin typeface="Cambria" pitchFamily="18" charset="0"/>
                <a:hlinkClick r:id="rId3"/>
              </a:rPr>
              <a:t>(</a:t>
            </a:r>
            <a:r>
              <a:rPr lang="en-US" sz="2200" u="sng" dirty="0" smtClean="0">
                <a:hlinkClick r:id="rId3"/>
              </a:rPr>
              <a:t>http://ebooks.edu.gr/courses/DSGL-B101/document/4c7644b5xuzh/4e6d177744pp/4e6d1779y0vc.pdf</a:t>
            </a:r>
            <a:r>
              <a:rPr lang="en-US" sz="2200" u="sng" dirty="0" smtClean="0">
                <a:hlinkClick r:id="rId2"/>
              </a:rPr>
              <a:t>)</a:t>
            </a:r>
          </a:p>
          <a:p>
            <a:pPr>
              <a:buClr>
                <a:schemeClr val="accent2"/>
              </a:buClr>
              <a:buFont typeface="Wingdings" pitchFamily="2" charset="2"/>
              <a:buChar char="§"/>
            </a:pPr>
            <a:r>
              <a:rPr lang="el-GR" sz="2500" b="1" dirty="0" smtClean="0"/>
              <a:t>Λογισμικό</a:t>
            </a:r>
            <a:endParaRPr lang="el-GR" sz="2500" b="1" dirty="0" smtClean="0"/>
          </a:p>
          <a:p>
            <a:r>
              <a:rPr lang="el-GR" sz="2200" dirty="0" smtClean="0"/>
              <a:t>	Λογισμικό Προσομοίωσης ΣΕΠ -&gt;</a:t>
            </a:r>
            <a:r>
              <a:rPr lang="el-GR" sz="2200" dirty="0" err="1" smtClean="0"/>
              <a:t>Φωτόδεντρο</a:t>
            </a:r>
            <a:r>
              <a:rPr lang="el-GR" sz="2200" dirty="0" smtClean="0"/>
              <a:t> </a:t>
            </a:r>
          </a:p>
          <a:p>
            <a:r>
              <a:rPr lang="el-GR" sz="2100" u="sng" dirty="0" smtClean="0">
                <a:hlinkClick r:id="rId2"/>
              </a:rPr>
              <a:t>(</a:t>
            </a:r>
            <a:r>
              <a:rPr lang="en-US" sz="2100" u="sng" dirty="0" smtClean="0">
                <a:hlinkClick r:id="rId4"/>
              </a:rPr>
              <a:t>http://photodentro.edu.gr/edusoft/r/8531/307?locale=el</a:t>
            </a:r>
            <a:r>
              <a:rPr lang="el-GR" sz="2100" u="sng" dirty="0" smtClean="0"/>
              <a:t>)</a:t>
            </a:r>
            <a:endParaRPr lang="en-US" sz="2100" u="sng" dirty="0" smtClean="0"/>
          </a:p>
          <a:p>
            <a:pPr>
              <a:buClr>
                <a:schemeClr val="accent2"/>
              </a:buClr>
              <a:buFont typeface="Wingdings" pitchFamily="2" charset="2"/>
              <a:buChar char="§"/>
            </a:pPr>
            <a:r>
              <a:rPr lang="en-US" sz="2600" b="1" dirty="0" smtClean="0"/>
              <a:t>Websites</a:t>
            </a:r>
            <a:endParaRPr lang="el-GR" sz="2600" b="1" dirty="0" smtClean="0"/>
          </a:p>
          <a:p>
            <a:r>
              <a:rPr lang="el-GR" sz="2200" dirty="0" smtClean="0"/>
              <a:t>	</a:t>
            </a:r>
            <a:r>
              <a:rPr lang="en-US" sz="2200" dirty="0" smtClean="0"/>
              <a:t>Blog </a:t>
            </a:r>
            <a:r>
              <a:rPr lang="el-GR" sz="2200" dirty="0" smtClean="0"/>
              <a:t>της διδάσκουσας όπου οι μαθητές και εκπαιδευτικοί μπορούν να κατεβάσουν </a:t>
            </a:r>
          </a:p>
          <a:p>
            <a:r>
              <a:rPr lang="el-GR" sz="2200" dirty="0" smtClean="0"/>
              <a:t>	το φύλλο εργασίας «Μεταβολές Αερίων»</a:t>
            </a:r>
          </a:p>
          <a:p>
            <a:r>
              <a:rPr lang="el-GR" sz="2200" dirty="0" smtClean="0"/>
              <a:t>	(</a:t>
            </a:r>
            <a:r>
              <a:rPr lang="el-GR" sz="2200" u="sng" dirty="0" smtClean="0">
                <a:hlinkClick r:id="rId5"/>
              </a:rPr>
              <a:t>http://blogs.sch.gr/smalamou/</a:t>
            </a:r>
            <a:r>
              <a:rPr lang="el-GR" sz="2200" dirty="0" smtClean="0"/>
              <a:t>) Φυσική-&gt; Φυσική Λυκείου-&gt;Β’ Λυκείου Φυσική </a:t>
            </a:r>
          </a:p>
          <a:p>
            <a:r>
              <a:rPr lang="el-GR" sz="2200" dirty="0" smtClean="0"/>
              <a:t>	Προσανατολισμού-&gt;Φύλλα εργασίας</a:t>
            </a:r>
          </a:p>
          <a:p>
            <a:pPr>
              <a:buFont typeface="Wingdings" pitchFamily="2" charset="2"/>
              <a:buChar char="§"/>
            </a:pPr>
            <a:endParaRPr lang="el-GR" sz="2000" dirty="0" smtClean="0"/>
          </a:p>
          <a:p>
            <a:endParaRPr lang="el-GR" sz="2000" dirty="0" smtClean="0"/>
          </a:p>
          <a:p>
            <a:pPr lvl="2">
              <a:buFont typeface="Arial" pitchFamily="34" charset="0"/>
              <a:buChar char="•"/>
            </a:pPr>
            <a:endParaRPr lang="el-G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p:txBody>
          <a:bodyPr>
            <a:normAutofit/>
          </a:bodyPr>
          <a:lstStyle/>
          <a:p>
            <a:pPr lvl="2" algn="just"/>
            <a:r>
              <a:rPr lang="el-GR" dirty="0" smtClean="0"/>
              <a:t>Στην παρούσα ανοικτή εκπαιδευτική πρακτική επιχειρήθηκε η πραγματοποίηση εικονικού πειράματος στις Μεταβολές των Αερίων χρησιμοποιώντας ανοιχτό εκπαιδευτικό υλικό.  Η πρακτική αυτή δοκιμάστηκε στην τάξη το σχολικό έτος 2014-2015 και με τη χρήση επιπλέον εργαλείων του διαδικτύου μπορεί να εφαρμοστεί από τους μαθητές από το σπίτι τους, είτε κάνοντας χρήση συνεργατικών εγγράφων ή κλειστών ομάδων.</a:t>
            </a:r>
          </a:p>
          <a:p>
            <a:pPr lvl="2" algn="just"/>
            <a:endParaRPr lang="el-GR" dirty="0" smtClean="0"/>
          </a:p>
          <a:p>
            <a:pPr lvl="2" algn="just"/>
            <a:r>
              <a:rPr lang="el-GR" dirty="0" smtClean="0"/>
              <a:t>Να αναφερθεί εδώ ότι είναι δύσκολη ως αδύνατη η εκτέλεση πραγματικού πειράματος στους νόμους των αερίων και λόγω εξοπλισμού που σε πολλά σχολεία λείπει ή είναι κατεστραμμένος, αλλά κυρίως λόγω χρόνου. Επιπλέον η συγκεκριμένη προσομοίωση δίνει και μικροσκοπική εικόνα των μεταβολών του αερίου παρέχοντας στους μαθητές εικονική αναπαράσταση του μικρόκοσμού. </a:t>
            </a:r>
          </a:p>
          <a:p>
            <a:pPr lvl="2" algn="just"/>
            <a:endParaRPr lang="el-GR" dirty="0" smtClean="0"/>
          </a:p>
          <a:p>
            <a:pPr lvl="2"/>
            <a:endParaRPr lang="el-GR" dirty="0" smtClean="0"/>
          </a:p>
          <a:p>
            <a:pPr lvl="2"/>
            <a:endParaRPr lang="el-GR" dirty="0" smtClean="0"/>
          </a:p>
          <a:p>
            <a:pPr lvl="3">
              <a:buNone/>
            </a:pPr>
            <a:endParaRPr lang="el-GR" dirty="0"/>
          </a:p>
        </p:txBody>
      </p:sp>
    </p:spTree>
    <p:extLst>
      <p:ext uri="{BB962C8B-B14F-4D97-AF65-F5344CB8AC3E}">
        <p14:creationId xmlns:p14="http://schemas.microsoft.com/office/powerpoint/2010/main" xmlns="" val="2233531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l-GR" dirty="0" smtClean="0"/>
              <a:t>ΣΧΕΔΙΑΣΜΟΣ &amp; ΔΙΔΑΚΤΙΚΟΙ ΣΤΟΧΟΙ</a:t>
            </a:r>
            <a:endParaRPr lang="el-GR" dirty="0"/>
          </a:p>
        </p:txBody>
      </p:sp>
      <p:sp>
        <p:nvSpPr>
          <p:cNvPr id="12" name="Content Placeholder 11"/>
          <p:cNvSpPr>
            <a:spLocks noGrp="1"/>
          </p:cNvSpPr>
          <p:nvPr>
            <p:ph sz="half" idx="2"/>
          </p:nvPr>
        </p:nvSpPr>
        <p:spPr>
          <a:xfrm>
            <a:off x="529917" y="557214"/>
            <a:ext cx="3782775" cy="4294186"/>
          </a:xfrm>
        </p:spPr>
        <p:txBody>
          <a:bodyPr/>
          <a:lstStyle/>
          <a:p>
            <a:r>
              <a:rPr lang="el-GR" sz="2000" b="1" dirty="0" smtClean="0"/>
              <a:t>Σχεδιασμός</a:t>
            </a:r>
          </a:p>
          <a:p>
            <a:pPr lvl="1">
              <a:buFont typeface="Arial" pitchFamily="34" charset="0"/>
              <a:buChar char="•"/>
            </a:pPr>
            <a:r>
              <a:rPr lang="el-GR" sz="1800" dirty="0" smtClean="0"/>
              <a:t>Θερμοδυναμική: Δύσκολο και ανιαρό κεφάλαιο γιατί:</a:t>
            </a:r>
          </a:p>
          <a:p>
            <a:pPr lvl="2">
              <a:buFont typeface="Arial" pitchFamily="34" charset="0"/>
              <a:buChar char="•"/>
            </a:pPr>
            <a:r>
              <a:rPr lang="el-GR" sz="1400" dirty="0" err="1" smtClean="0"/>
              <a:t>Μαθηματικοποιημένο</a:t>
            </a:r>
            <a:r>
              <a:rPr lang="el-GR" sz="1400" dirty="0" smtClean="0"/>
              <a:t>-πολλές ασκήσεις</a:t>
            </a:r>
          </a:p>
          <a:p>
            <a:pPr lvl="2">
              <a:buFont typeface="Arial" pitchFamily="34" charset="0"/>
              <a:buChar char="•"/>
            </a:pPr>
            <a:r>
              <a:rPr lang="el-GR" sz="1400" dirty="0" smtClean="0"/>
              <a:t>Σχεδόν ανύπαρκτα πειράματα</a:t>
            </a:r>
          </a:p>
          <a:p>
            <a:pPr lvl="2">
              <a:buFont typeface="Arial" pitchFamily="34" charset="0"/>
              <a:buChar char="•"/>
            </a:pPr>
            <a:r>
              <a:rPr lang="el-GR" sz="1400" dirty="0" smtClean="0"/>
              <a:t>Μεγάλη διάρκεια κεφαλαίου</a:t>
            </a:r>
          </a:p>
          <a:p>
            <a:pPr lvl="2">
              <a:buFont typeface="Arial" pitchFamily="34" charset="0"/>
              <a:buChar char="•"/>
            </a:pPr>
            <a:r>
              <a:rPr lang="el-GR" sz="1400" dirty="0" smtClean="0"/>
              <a:t>Έλλειψη μικροσκοπικής αναπαράστασης αερίων</a:t>
            </a:r>
          </a:p>
          <a:p>
            <a:pPr lvl="1">
              <a:buFont typeface="Arial" pitchFamily="34" charset="0"/>
              <a:buChar char="•"/>
            </a:pPr>
            <a:r>
              <a:rPr lang="el-GR" sz="1800" dirty="0" smtClean="0"/>
              <a:t>Για αυτό το λόγο:</a:t>
            </a:r>
          </a:p>
          <a:p>
            <a:pPr lvl="2">
              <a:buFont typeface="Arial" pitchFamily="34" charset="0"/>
              <a:buChar char="•"/>
            </a:pPr>
            <a:r>
              <a:rPr lang="el-GR" sz="1400" dirty="0" smtClean="0"/>
              <a:t>Εναλλακτικός τρόπος διδασκαλίας μακριά από την κλασική παραδοσιακή μέθοδο</a:t>
            </a:r>
          </a:p>
          <a:p>
            <a:pPr lvl="2">
              <a:buFont typeface="Arial" pitchFamily="34" charset="0"/>
              <a:buChar char="•"/>
            </a:pPr>
            <a:r>
              <a:rPr lang="el-GR" sz="1400" dirty="0" smtClean="0"/>
              <a:t>Συνεργασία μεταξύ μαθητών</a:t>
            </a:r>
          </a:p>
          <a:p>
            <a:pPr lvl="2">
              <a:buFont typeface="Arial" pitchFamily="34" charset="0"/>
              <a:buChar char="•"/>
            </a:pPr>
            <a:r>
              <a:rPr lang="el-GR" sz="1400" dirty="0" smtClean="0"/>
              <a:t>Εμπλοκή με πείραμα βασισμένο στο τρίπτυχο «πρόβλεψη-παρατήρηση-</a:t>
            </a:r>
            <a:r>
              <a:rPr lang="el-GR" sz="1400" dirty="0" err="1" smtClean="0"/>
              <a:t>συμπέρασμ</a:t>
            </a:r>
            <a:r>
              <a:rPr lang="el-GR" sz="1400" dirty="0" smtClean="0"/>
              <a:t>α»</a:t>
            </a:r>
          </a:p>
          <a:p>
            <a:pPr lvl="2">
              <a:buFont typeface="Arial" pitchFamily="34" charset="0"/>
              <a:buChar char="•"/>
            </a:pPr>
            <a:endParaRPr lang="el-GR" dirty="0"/>
          </a:p>
          <a:p>
            <a:pPr lvl="2">
              <a:buFont typeface="Arial" pitchFamily="34" charset="0"/>
              <a:buChar char="•"/>
            </a:pPr>
            <a:endParaRPr lang="el-GR" sz="1400" dirty="0" smtClean="0"/>
          </a:p>
        </p:txBody>
      </p:sp>
      <p:sp>
        <p:nvSpPr>
          <p:cNvPr id="13" name="Content Placeholder 12"/>
          <p:cNvSpPr>
            <a:spLocks noGrp="1"/>
          </p:cNvSpPr>
          <p:nvPr>
            <p:ph sz="quarter" idx="4"/>
          </p:nvPr>
        </p:nvSpPr>
        <p:spPr>
          <a:xfrm>
            <a:off x="4749420" y="431800"/>
            <a:ext cx="4000879" cy="4305300"/>
          </a:xfrm>
        </p:spPr>
        <p:txBody>
          <a:bodyPr>
            <a:normAutofit fontScale="85000" lnSpcReduction="20000"/>
          </a:bodyPr>
          <a:lstStyle/>
          <a:p>
            <a:r>
              <a:rPr lang="el-GR" sz="2000" b="1" dirty="0" smtClean="0"/>
              <a:t>Διδακτικοί στόχοι</a:t>
            </a:r>
          </a:p>
          <a:p>
            <a:r>
              <a:rPr lang="el-GR" sz="1900" dirty="0" smtClean="0"/>
              <a:t>Στο τέλος της ανοικτής εκπαιδευτικής πρακτικής ο μαθητής θα είναι σε θέση:</a:t>
            </a:r>
          </a:p>
          <a:p>
            <a:pPr lvl="2">
              <a:buFont typeface="Arial" pitchFamily="34" charset="0"/>
              <a:buChar char="•"/>
            </a:pPr>
            <a:r>
              <a:rPr lang="el-GR" sz="1500" dirty="0" smtClean="0"/>
              <a:t>Να μπορεί να γράφει τις εξισώσεις που περιγράφουν τις μεταβολές των ιδανικών αερίων καθώς και την καταστατική τους.</a:t>
            </a:r>
          </a:p>
          <a:p>
            <a:pPr lvl="2">
              <a:buFont typeface="Arial" pitchFamily="34" charset="0"/>
              <a:buChar char="•"/>
            </a:pPr>
            <a:endParaRPr lang="el-GR" sz="1500" dirty="0" smtClean="0"/>
          </a:p>
          <a:p>
            <a:pPr lvl="2">
              <a:buFont typeface="Arial" pitchFamily="34" charset="0"/>
              <a:buChar char="•"/>
            </a:pPr>
            <a:r>
              <a:rPr lang="el-GR" sz="1500" dirty="0" smtClean="0"/>
              <a:t>Να μπορεί να αποδίδει τις μεταβολές των ιδανικών αερίων σε διαγράμματα με  άξονες </a:t>
            </a:r>
            <a:r>
              <a:rPr lang="en-US" sz="1500" dirty="0" smtClean="0"/>
              <a:t>p</a:t>
            </a:r>
            <a:r>
              <a:rPr lang="el-GR" sz="1500" dirty="0" smtClean="0"/>
              <a:t>-</a:t>
            </a:r>
            <a:r>
              <a:rPr lang="en-US" sz="1500" dirty="0" smtClean="0"/>
              <a:t>V</a:t>
            </a:r>
            <a:r>
              <a:rPr lang="el-GR" sz="1500" dirty="0" smtClean="0"/>
              <a:t>, </a:t>
            </a:r>
            <a:r>
              <a:rPr lang="en-US" sz="1500" dirty="0" smtClean="0"/>
              <a:t>p</a:t>
            </a:r>
            <a:r>
              <a:rPr lang="el-GR" sz="1500" dirty="0" smtClean="0"/>
              <a:t>-</a:t>
            </a:r>
            <a:r>
              <a:rPr lang="en-US" sz="1500" dirty="0" smtClean="0"/>
              <a:t>T </a:t>
            </a:r>
            <a:r>
              <a:rPr lang="el-GR" sz="1500" dirty="0" smtClean="0"/>
              <a:t> και </a:t>
            </a:r>
            <a:r>
              <a:rPr lang="en-US" sz="1500" dirty="0" smtClean="0"/>
              <a:t>V</a:t>
            </a:r>
            <a:r>
              <a:rPr lang="el-GR" sz="1500" dirty="0" smtClean="0"/>
              <a:t>-</a:t>
            </a:r>
            <a:r>
              <a:rPr lang="en-US" sz="1500" dirty="0" smtClean="0"/>
              <a:t>T</a:t>
            </a:r>
            <a:r>
              <a:rPr lang="el-GR" sz="1500" dirty="0" smtClean="0"/>
              <a:t>.</a:t>
            </a:r>
          </a:p>
          <a:p>
            <a:pPr lvl="2">
              <a:buFont typeface="Arial" pitchFamily="34" charset="0"/>
              <a:buChar char="•"/>
            </a:pPr>
            <a:endParaRPr lang="el-GR" sz="1500" dirty="0" smtClean="0"/>
          </a:p>
          <a:p>
            <a:pPr lvl="2">
              <a:buFont typeface="Arial" pitchFamily="34" charset="0"/>
              <a:buChar char="•"/>
            </a:pPr>
            <a:r>
              <a:rPr lang="el-GR" sz="1500" dirty="0" smtClean="0"/>
              <a:t>Να διακρίνει τη μακροσκοπική από τη μικροσκοπική εξέταση ενός αερίου.</a:t>
            </a:r>
          </a:p>
          <a:p>
            <a:pPr lvl="2">
              <a:buFont typeface="Arial" pitchFamily="34" charset="0"/>
              <a:buChar char="•"/>
            </a:pPr>
            <a:endParaRPr lang="el-GR" sz="1500" dirty="0" smtClean="0"/>
          </a:p>
          <a:p>
            <a:pPr lvl="2">
              <a:buFont typeface="Arial" pitchFamily="34" charset="0"/>
              <a:buChar char="•"/>
            </a:pPr>
            <a:r>
              <a:rPr lang="el-GR" sz="1500" dirty="0" smtClean="0"/>
              <a:t>Να πραγματοποιεί  εικονικά πειράματα και να αξιοποιεί εργαλεία που διατίθενται διαδικτυακά.</a:t>
            </a:r>
          </a:p>
          <a:p>
            <a:pPr lvl="2">
              <a:buFont typeface="Arial" pitchFamily="34" charset="0"/>
              <a:buChar char="•"/>
            </a:pPr>
            <a:endParaRPr lang="el-GR" sz="1500" dirty="0" smtClean="0"/>
          </a:p>
          <a:p>
            <a:pPr lvl="2">
              <a:buFont typeface="Arial" pitchFamily="34" charset="0"/>
              <a:buChar char="•"/>
            </a:pPr>
            <a:r>
              <a:rPr lang="el-GR" sz="1500" dirty="0" smtClean="0"/>
              <a:t>Να συνεργάζεται με τους συμμαθητές τους για την επίλυση προβλημάτων.</a:t>
            </a:r>
          </a:p>
          <a:p>
            <a:pPr lvl="2">
              <a:buFont typeface="Arial" pitchFamily="34" charset="0"/>
              <a:buChar char="•"/>
            </a:pPr>
            <a:endParaRPr lang="el-GR" sz="1500" dirty="0" smtClean="0"/>
          </a:p>
          <a:p>
            <a:pPr lvl="2">
              <a:buFont typeface="Arial" pitchFamily="34" charset="0"/>
              <a:buChar char="•"/>
            </a:pPr>
            <a:r>
              <a:rPr lang="el-GR" sz="1500" dirty="0" smtClean="0"/>
              <a:t>Να εποικοδομεί τη γνώση διερευνητικά</a:t>
            </a:r>
          </a:p>
          <a:p>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ΕΦΑΡΜΟΓΗ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947916" y="5189219"/>
            <a:ext cx="6196083" cy="862965"/>
          </a:xfrm>
        </p:spPr>
        <p:txBody>
          <a:bodyPr/>
          <a:lstStyle/>
          <a:p>
            <a:r>
              <a:rPr lang="el-GR" sz="2400" cap="none" dirty="0" smtClean="0"/>
              <a:t>ΣΤΟΙΧΕΙΑ ΕΦΑΡΜΟΓΗΣ </a:t>
            </a:r>
            <a:r>
              <a:rPr lang="el-GR" sz="2400" dirty="0" smtClean="0"/>
              <a:t>ΤΗΣ ανοιχτησ εκπαιδευτικησ </a:t>
            </a:r>
            <a:r>
              <a:rPr lang="el-GR" sz="2400" cap="none" dirty="0" smtClean="0"/>
              <a:t>ΠΡΑΚΤΙΚΗΣ</a:t>
            </a:r>
            <a:r>
              <a:rPr lang="el-GR" sz="2400" dirty="0" smtClean="0"/>
              <a:t>   </a:t>
            </a:r>
            <a:endParaRPr lang="el-GR" sz="2400" dirty="0"/>
          </a:p>
        </p:txBody>
      </p:sp>
      <p:sp>
        <p:nvSpPr>
          <p:cNvPr id="6" name="Content Placeholder 5"/>
          <p:cNvSpPr>
            <a:spLocks noGrp="1"/>
          </p:cNvSpPr>
          <p:nvPr>
            <p:ph sz="half" idx="2"/>
          </p:nvPr>
        </p:nvSpPr>
        <p:spPr/>
        <p:txBody>
          <a:bodyPr>
            <a:normAutofit fontScale="92500" lnSpcReduction="10000"/>
          </a:bodyPr>
          <a:lstStyle/>
          <a:p>
            <a:r>
              <a:rPr lang="el-GR" b="1" dirty="0" smtClean="0"/>
              <a:t>Περιβάλλον – Πλαίσιο</a:t>
            </a:r>
          </a:p>
          <a:p>
            <a:pPr algn="just">
              <a:buClr>
                <a:schemeClr val="accent2">
                  <a:lumMod val="75000"/>
                </a:schemeClr>
              </a:buClr>
              <a:buFont typeface="Wingdings" pitchFamily="2" charset="2"/>
              <a:buChar char="§"/>
            </a:pPr>
            <a:r>
              <a:rPr lang="el-GR" sz="1700" dirty="0" smtClean="0"/>
              <a:t>Η πρακτική υλοποιήθηκε για τη διδασκαλία των Νόμων των Αερίων στη Φυσική Κατεύθυνσης Β’ Λυκείου, ύστερα από το πρώτο εισαγωγικό μάθημα στην καταστατική εξίσωση των ιδανικών αερίων. Οι ίδιοι οι μαθητές εξήγαγαν τους νόμους των αερίων κατά τη διάρκεια της ανοικτής εκπαιδευτικής πρακτικής.</a:t>
            </a:r>
          </a:p>
          <a:p>
            <a:pPr algn="just">
              <a:buClr>
                <a:schemeClr val="accent2">
                  <a:lumMod val="75000"/>
                </a:schemeClr>
              </a:buClr>
              <a:buFont typeface="Wingdings" pitchFamily="2" charset="2"/>
              <a:buChar char="§"/>
            </a:pPr>
            <a:endParaRPr lang="el-GR" sz="1700" dirty="0" smtClean="0"/>
          </a:p>
          <a:p>
            <a:pPr algn="just">
              <a:buClr>
                <a:schemeClr val="accent2">
                  <a:lumMod val="75000"/>
                </a:schemeClr>
              </a:buClr>
              <a:buFont typeface="Wingdings" pitchFamily="2" charset="2"/>
              <a:buChar char="§"/>
            </a:pPr>
            <a:r>
              <a:rPr lang="el-GR" sz="1700" dirty="0" smtClean="0"/>
              <a:t>Η διάρκεια της ήταν δύο διδακτικές ώρες, οι οποίες μάλιστα ήταν συνεχόμενες.</a:t>
            </a:r>
          </a:p>
          <a:p>
            <a:pPr algn="just">
              <a:buClr>
                <a:schemeClr val="accent2">
                  <a:lumMod val="75000"/>
                </a:schemeClr>
              </a:buClr>
              <a:buFont typeface="Wingdings" pitchFamily="2" charset="2"/>
              <a:buChar char="§"/>
            </a:pPr>
            <a:endParaRPr lang="el-GR" sz="1700" dirty="0" smtClean="0"/>
          </a:p>
          <a:p>
            <a:pPr algn="just">
              <a:buClr>
                <a:schemeClr val="accent2">
                  <a:lumMod val="75000"/>
                </a:schemeClr>
              </a:buClr>
              <a:buFont typeface="Wingdings" pitchFamily="2" charset="2"/>
              <a:buChar char="§"/>
            </a:pPr>
            <a:r>
              <a:rPr lang="el-GR" sz="1700" dirty="0" smtClean="0"/>
              <a:t>Η πρακτική πραγματοποιήθηκε στο εργαστήριο Πληροφορικής του σχολείου, χρησιμοποιώντας προσομοίωση από το διαδίκτυο. </a:t>
            </a:r>
          </a:p>
          <a:p>
            <a:pPr lvl="1">
              <a:buFont typeface="Arial" pitchFamily="34" charset="0"/>
              <a:buChar char="•"/>
            </a:pPr>
            <a:endParaRPr lang="el-GR" b="0" dirty="0" smtClean="0"/>
          </a:p>
          <a:p>
            <a:endParaRPr lang="el-GR" dirty="0" smtClean="0"/>
          </a:p>
          <a:p>
            <a:endParaRPr lang="el-GR" dirty="0"/>
          </a:p>
        </p:txBody>
      </p:sp>
      <p:sp>
        <p:nvSpPr>
          <p:cNvPr id="7" name="Content Placeholder 6"/>
          <p:cNvSpPr>
            <a:spLocks noGrp="1"/>
          </p:cNvSpPr>
          <p:nvPr>
            <p:ph sz="quarter" idx="4"/>
          </p:nvPr>
        </p:nvSpPr>
        <p:spPr>
          <a:xfrm>
            <a:off x="5843586" y="914400"/>
            <a:ext cx="2995613" cy="3714750"/>
          </a:xfrm>
        </p:spPr>
        <p:txBody>
          <a:bodyPr>
            <a:normAutofit fontScale="92500" lnSpcReduction="10000"/>
          </a:bodyPr>
          <a:lstStyle/>
          <a:p>
            <a:pPr lvl="1">
              <a:buFont typeface="Arial" pitchFamily="34" charset="0"/>
              <a:buChar char="•"/>
            </a:pPr>
            <a:r>
              <a:rPr lang="el-GR" sz="2400" b="1" dirty="0" smtClean="0"/>
              <a:t>Τάξη</a:t>
            </a:r>
          </a:p>
          <a:p>
            <a:pPr lvl="2">
              <a:buClr>
                <a:srgbClr val="F96A1B"/>
              </a:buClr>
            </a:pPr>
            <a:r>
              <a:rPr lang="el-GR" sz="1500" dirty="0" smtClean="0">
                <a:solidFill>
                  <a:srgbClr val="000000"/>
                </a:solidFill>
              </a:rPr>
              <a:t>Β’ Λυκείου</a:t>
            </a:r>
            <a:endParaRPr lang="el-GR" sz="1500" b="1" dirty="0" smtClean="0"/>
          </a:p>
          <a:p>
            <a:pPr lvl="1">
              <a:buFont typeface="Arial" pitchFamily="34" charset="0"/>
              <a:buChar char="•"/>
            </a:pPr>
            <a:r>
              <a:rPr lang="el-GR" sz="2400" b="1" dirty="0" smtClean="0"/>
              <a:t>Διάρκεια</a:t>
            </a:r>
          </a:p>
          <a:p>
            <a:pPr lvl="2"/>
            <a:r>
              <a:rPr lang="el-GR" sz="1400" b="0" dirty="0" smtClean="0"/>
              <a:t>2 διδακτικές ώρες(συνεχόμενες)</a:t>
            </a:r>
          </a:p>
          <a:p>
            <a:pPr lvl="1">
              <a:buFont typeface="Arial" pitchFamily="34" charset="0"/>
              <a:buChar char="•"/>
            </a:pPr>
            <a:r>
              <a:rPr lang="el-GR" sz="2400" b="1" dirty="0" smtClean="0"/>
              <a:t>Ρόλος Διδάσκοντα</a:t>
            </a:r>
          </a:p>
          <a:p>
            <a:pPr lvl="2"/>
            <a:r>
              <a:rPr lang="el-GR" sz="1200" dirty="0" smtClean="0"/>
              <a:t>Διδακτικός, </a:t>
            </a:r>
          </a:p>
          <a:p>
            <a:pPr lvl="2"/>
            <a:r>
              <a:rPr lang="el-GR" sz="1200" dirty="0" smtClean="0"/>
              <a:t>Ενθαρρυντικός</a:t>
            </a:r>
          </a:p>
          <a:p>
            <a:pPr lvl="2"/>
            <a:r>
              <a:rPr lang="el-GR" sz="1200" dirty="0" smtClean="0"/>
              <a:t>Υποστηρικτικός</a:t>
            </a:r>
          </a:p>
          <a:p>
            <a:pPr lvl="2"/>
            <a:r>
              <a:rPr lang="el-GR" sz="1200" dirty="0" smtClean="0"/>
              <a:t>Συμβουλευτικός</a:t>
            </a:r>
          </a:p>
          <a:p>
            <a:pPr lvl="2"/>
            <a:r>
              <a:rPr lang="el-GR" sz="1200" dirty="0" err="1" smtClean="0"/>
              <a:t>Διευκολυντικός</a:t>
            </a:r>
            <a:endParaRPr lang="el-GR" sz="1200" dirty="0" smtClean="0"/>
          </a:p>
          <a:p>
            <a:pPr lvl="2"/>
            <a:r>
              <a:rPr lang="el-GR" sz="1200" dirty="0" smtClean="0"/>
              <a:t>Συντονιστικός</a:t>
            </a:r>
          </a:p>
          <a:p>
            <a:pPr lvl="2"/>
            <a:r>
              <a:rPr lang="el-GR" sz="1200" dirty="0" smtClean="0"/>
              <a:t>Διαμεσολαβητικός</a:t>
            </a:r>
          </a:p>
          <a:p>
            <a:pPr lvl="2"/>
            <a:r>
              <a:rPr lang="el-GR" sz="1200" dirty="0" err="1" smtClean="0"/>
              <a:t>Εποπτκός</a:t>
            </a:r>
            <a:endParaRPr lang="el-GR" sz="1200" dirty="0" smtClean="0"/>
          </a:p>
          <a:p>
            <a:pPr lvl="2"/>
            <a:r>
              <a:rPr lang="el-GR" sz="1200" dirty="0" smtClean="0"/>
              <a:t>Υποκινητικός</a:t>
            </a:r>
          </a:p>
          <a:p>
            <a:pPr lvl="2"/>
            <a:r>
              <a:rPr lang="el-GR" sz="1200" dirty="0" smtClean="0"/>
              <a:t>Επιμελητής περιεχομένου(</a:t>
            </a:r>
            <a:r>
              <a:rPr lang="en-US" sz="1200" dirty="0" smtClean="0"/>
              <a:t>curator)</a:t>
            </a:r>
          </a:p>
          <a:p>
            <a:pPr lvl="2"/>
            <a:r>
              <a:rPr lang="el-GR" sz="1200" dirty="0" smtClean="0"/>
              <a:t>Τεχνική υποστήριξη</a:t>
            </a:r>
          </a:p>
          <a:p>
            <a:pPr lvl="1"/>
            <a:endParaRPr lang="el-GR" sz="1400" dirty="0" smtClean="0"/>
          </a:p>
        </p:txBody>
      </p:sp>
      <p:sp>
        <p:nvSpPr>
          <p:cNvPr id="4" name="Slide Number Placeholder 3"/>
          <p:cNvSpPr>
            <a:spLocks noGrp="1"/>
          </p:cNvSpPr>
          <p:nvPr>
            <p:ph type="sldNum" sz="quarter" idx="12"/>
          </p:nvPr>
        </p:nvSpPr>
        <p:spPr/>
        <p:txBody>
          <a:bodyPr/>
          <a:lstStyle/>
          <a:p>
            <a:fld id="{2754ED01-E2A0-4C1E-8E21-014B99041579}" type="slidenum">
              <a:rPr lang="en-US" smtClean="0"/>
              <a:pPr/>
              <a:t>6</a:t>
            </a:fld>
            <a:endParaRPr lang="en-US" dirty="0"/>
          </a:p>
        </p:txBody>
      </p:sp>
    </p:spTree>
    <p:extLst>
      <p:ext uri="{BB962C8B-B14F-4D97-AF65-F5344CB8AC3E}">
        <p14:creationId xmlns:p14="http://schemas.microsoft.com/office/powerpoint/2010/main" xmlns="" val="1298020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7</a:t>
            </a:fld>
            <a:endParaRPr lang="en-US" dirty="0"/>
          </a:p>
        </p:txBody>
      </p:sp>
      <p:sp>
        <p:nvSpPr>
          <p:cNvPr id="7" name="Content Placeholder 6"/>
          <p:cNvSpPr>
            <a:spLocks noGrp="1"/>
          </p:cNvSpPr>
          <p:nvPr>
            <p:ph sz="half" idx="2"/>
          </p:nvPr>
        </p:nvSpPr>
        <p:spPr>
          <a:xfrm>
            <a:off x="557213" y="557213"/>
            <a:ext cx="8180387" cy="4306887"/>
          </a:xfrm>
        </p:spPr>
        <p:txBody>
          <a:bodyPr>
            <a:noAutofit/>
          </a:bodyPr>
          <a:lstStyle/>
          <a:p>
            <a:pPr lvl="1">
              <a:buFont typeface="Arial" pitchFamily="34" charset="0"/>
              <a:buChar char="•"/>
            </a:pPr>
            <a:r>
              <a:rPr lang="el-GR" sz="1200" dirty="0" smtClean="0"/>
              <a:t>Οι μαθητές να χωρίστηκαν σε ομάδες των δύο ατόμων.</a:t>
            </a:r>
          </a:p>
          <a:p>
            <a:pPr lvl="1">
              <a:buFont typeface="Arial" pitchFamily="34" charset="0"/>
              <a:buChar char="•"/>
            </a:pPr>
            <a:endParaRPr lang="el-GR" sz="1200" dirty="0" smtClean="0"/>
          </a:p>
          <a:p>
            <a:pPr lvl="1">
              <a:buFont typeface="Arial" pitchFamily="34" charset="0"/>
              <a:buChar char="•"/>
            </a:pPr>
            <a:r>
              <a:rPr lang="el-GR" sz="1200" dirty="0" smtClean="0"/>
              <a:t>Ο σχηματισμός των ομάδων αφέθηκε στους μαθητές, εκτός από συγκεκριμένες περιπτώσεις όπου υπήρχε παρέμβαση της διδάσκουσας.</a:t>
            </a:r>
          </a:p>
          <a:p>
            <a:pPr lvl="1">
              <a:buFont typeface="Arial" pitchFamily="34" charset="0"/>
              <a:buChar char="•"/>
            </a:pPr>
            <a:endParaRPr lang="el-GR" sz="1200" dirty="0" smtClean="0"/>
          </a:p>
          <a:p>
            <a:pPr lvl="1">
              <a:buFont typeface="Arial" pitchFamily="34" charset="0"/>
              <a:buChar char="•"/>
            </a:pPr>
            <a:r>
              <a:rPr lang="el-GR" sz="1200" dirty="0" smtClean="0"/>
              <a:t>Οι περισσότεροι μαθητές δεν είχαν παρόμοια εμπειρία σε εικονικό πείραμα και ήταν η πρώτη φορά για τους περισσότερους που χρησιμοποιούσαν εικονικό εργαστήριο. Για αυτό το λόγο στην αρχή της πρώτης διδακτικής ώρας έγινε μια σύντομη περιγραφή των εικονικών εργαστηρίων και της χρησιμότητας τους.</a:t>
            </a:r>
          </a:p>
          <a:p>
            <a:pPr lvl="1">
              <a:buFont typeface="Arial" pitchFamily="34" charset="0"/>
              <a:buChar char="•"/>
            </a:pPr>
            <a:endParaRPr lang="el-GR" sz="1200" b="0" dirty="0" smtClean="0"/>
          </a:p>
          <a:p>
            <a:pPr lvl="1">
              <a:buFont typeface="Arial" pitchFamily="34" charset="0"/>
              <a:buChar char="•"/>
            </a:pPr>
            <a:r>
              <a:rPr lang="el-GR" sz="1200" dirty="0" smtClean="0"/>
              <a:t>Στις ομάδες των μαθητών μοιράστηκε φύλλο εργασίας και η πρώτη δραστηριότητα έγινε με τη βοήθεια της διδάσκουσας ώστε να γίνει εξοικείωση με το περιβάλλον προσομοίωσης</a:t>
            </a:r>
          </a:p>
          <a:p>
            <a:pPr lvl="1">
              <a:buFont typeface="Arial" pitchFamily="34" charset="0"/>
              <a:buChar char="•"/>
            </a:pPr>
            <a:endParaRPr lang="el-GR" sz="1200" dirty="0" smtClean="0"/>
          </a:p>
          <a:p>
            <a:pPr lvl="1">
              <a:buFont typeface="Arial" pitchFamily="34" charset="0"/>
              <a:buChar char="•"/>
            </a:pPr>
            <a:r>
              <a:rPr lang="el-GR" sz="1200" dirty="0" smtClean="0"/>
              <a:t>Επιπλέον οι μαθητές για την εκτέλεση μαθηματικών πράξεων χρησιμοποίησαν την Αριθμομηχανή (Επιστημονική) του υπολογιστή στον οποίο εργαζόταν</a:t>
            </a:r>
          </a:p>
          <a:p>
            <a:pPr lvl="1">
              <a:buFont typeface="Arial" pitchFamily="34" charset="0"/>
              <a:buChar char="•"/>
            </a:pPr>
            <a:endParaRPr lang="el-GR" sz="1200" dirty="0" smtClean="0"/>
          </a:p>
          <a:p>
            <a:pPr lvl="1">
              <a:buFont typeface="Arial" pitchFamily="34" charset="0"/>
              <a:buChar char="•"/>
            </a:pPr>
            <a:r>
              <a:rPr lang="el-GR" sz="1200" dirty="0" smtClean="0"/>
              <a:t>Τα φύλλα εργασίας βασίζονται στο εποικοδομητικό μοντέλο, όπου ο μαθητές «χτίζει» μόνος του τη γνώση μέσω της διερευνητικής μεθόδου.</a:t>
            </a:r>
          </a:p>
          <a:p>
            <a:pPr lvl="1">
              <a:buFont typeface="Arial" pitchFamily="34" charset="0"/>
              <a:buChar char="•"/>
            </a:pPr>
            <a:endParaRPr lang="el-GR" sz="1200" dirty="0" smtClean="0"/>
          </a:p>
          <a:p>
            <a:pPr lvl="1">
              <a:buFont typeface="Arial" pitchFamily="34" charset="0"/>
              <a:buChar char="•"/>
            </a:pPr>
            <a:r>
              <a:rPr lang="el-GR" sz="1200" dirty="0" smtClean="0"/>
              <a:t>Στο τέλος της δεύτερης διδακτικής ώρας έγινε συζήτηση με την ολομέλεια των μαθητών, η κάθε ομάδα παρουσίασε τα αποτελέσματα της και προέκυψαν συμπεράσματα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8</a:t>
            </a:fld>
            <a:endParaRPr lang="en-US" dirty="0"/>
          </a:p>
        </p:txBody>
      </p:sp>
      <p:sp>
        <p:nvSpPr>
          <p:cNvPr id="10" name="Rectangle 9"/>
          <p:cNvSpPr/>
          <p:nvPr/>
        </p:nvSpPr>
        <p:spPr>
          <a:xfrm>
            <a:off x="4749800" y="5365466"/>
            <a:ext cx="4394200" cy="4503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l-GR" sz="1400" dirty="0" smtClean="0"/>
              <a:t>Λογισμικό προσομοίωσης</a:t>
            </a:r>
            <a:endParaRPr lang="el-GR" sz="1400"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855478" y="388966"/>
            <a:ext cx="7475721" cy="43713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t>ΑΞΙΟΠΟΙΗΣΗ ΨΗΦΙΑΚΟΥ ΠΕΡΙΕΧΟΜΕΝΟΥ</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xmlns="" name="Presentation1" id="{A4BB0498-46D9-49AF-8190-574CDA9EFE1C}" vid="{5317E9BC-39A5-42FE-BCBC-62BD08911D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 Open Educational Practices PPT Template v1.1</Template>
  <TotalTime>172</TotalTime>
  <Words>804</Words>
  <Application>Microsoft Office PowerPoint</Application>
  <PresentationFormat>Προβολή στην οθόνη (4:3)</PresentationFormat>
  <Paragraphs>139</Paragraphs>
  <Slides>14</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Angles</vt:lpstr>
      <vt:lpstr>Μεταβολεσ αεριων</vt:lpstr>
      <vt:lpstr>ΣΥΝΤΟΜΗ ΠΕΡΙΓΡΑΦΗ</vt:lpstr>
      <vt:lpstr>ΣΧΕΔΙΑΣΜΟΣ ΤΗΣ ανοιχτησ εκπαιδευτικησ ΠΡΑΚΤΙΚΗΣ</vt:lpstr>
      <vt:lpstr>ΣΧΕΔΙΑΣΜΟΣ &amp; ΔΙΔΑΚΤΙΚΟΙ ΣΤΟΧΟΙ</vt:lpstr>
      <vt:lpstr>ΕΦΑΡΜΟΓΗ ΤΗΣ ανοιχτησ εκπαιδευτικησ ΠΡΑΚΤΙΚΗΣ</vt:lpstr>
      <vt:lpstr>ΣΤΟΙΧΕΙΑ ΕΦΑΡΜΟΓΗΣ ΤΗΣ ανοιχτησ εκπαιδευτικησ ΠΡΑΚΤΙΚΗΣ   </vt:lpstr>
      <vt:lpstr>ΑΝΑΛΥΤΙΚΗ ΠΕΡΙΓΡΑΦΗ ΤΗΣ ανοιχτησ εκπαιδευτικησ ΠΡΑΚΤΙΚΗΣ</vt:lpstr>
      <vt:lpstr>Διαφάνεια 8</vt:lpstr>
      <vt:lpstr>ΑΞΙΟΠΟΙΗΣΗ ΨΗΦΙΑΚΟΥ ΠΕΡΙΕΧΟΜΕΝΟΥ</vt:lpstr>
      <vt:lpstr>ΑΞΙΟΠΟΙΗΣΗ ΨΗΦΙΑΚΟΥ ΠΕΡΙΕΧΟΜΕΝΟΥ</vt:lpstr>
      <vt:lpstr>ΣΤΟΙΧΕΙΑ ΤΕΚΜΗΡΙΩΣΗΣ ΚΑΙ ΕΠΕΚΤΑΣΗΣ</vt:lpstr>
      <vt:lpstr> ΑΠΟΤΕΛΕΣΜΑΤΑ- ΑΝΤΙΚΤΥΠΟΣ </vt:lpstr>
      <vt:lpstr>   ΣΧΕΣΗ ΜΕ ΑΛΛΕΣ ΑΝΟΙΧΤΕΣ ΕΚΠΑΙΔΕΥΤΙΚΕΣ ΠΡΑΚΤΙΚΕΣ / ΑΞΙΟΠΟΙΗΣΗ, ΓΕΝΙΚΕΥΣΗ, ΕΠΕΚΤΑΣΙΜΟΤΗΤΑ    </vt:lpstr>
      <vt:lpstr> ΠΡΟΣΘΕΤΟ ΥΛΙΚΟ ΠΟΥ ΑΞΙΟΠΟΙΗΘΗΚΕ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ανοιχτησ εκπαιδευτικησ πρακτικης</dc:title>
  <dc:creator>Terpou Maria</dc:creator>
  <cp:lastModifiedBy>toshiba</cp:lastModifiedBy>
  <cp:revision>43</cp:revision>
  <dcterms:created xsi:type="dcterms:W3CDTF">2015-02-25T12:28:01Z</dcterms:created>
  <dcterms:modified xsi:type="dcterms:W3CDTF">2015-08-25T13:03:35Z</dcterms:modified>
</cp:coreProperties>
</file>