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8" r:id="rId3"/>
    <p:sldId id="262" r:id="rId4"/>
    <p:sldId id="267" r:id="rId5"/>
    <p:sldId id="263" r:id="rId6"/>
    <p:sldId id="257" r:id="rId7"/>
    <p:sldId id="260" r:id="rId8"/>
    <p:sldId id="271" r:id="rId9"/>
    <p:sldId id="280" r:id="rId10"/>
    <p:sldId id="261" r:id="rId11"/>
    <p:sldId id="264" r:id="rId12"/>
    <p:sldId id="266" r:id="rId13"/>
    <p:sldId id="265" r:id="rId14"/>
    <p:sldId id="268" r:id="rId15"/>
    <p:sldId id="281" r:id="rId16"/>
    <p:sldId id="282" r:id="rId17"/>
    <p:sldId id="269" r:id="rId18"/>
    <p:sldId id="274" r:id="rId19"/>
    <p:sldId id="276" r:id="rId20"/>
    <p:sldId id="284" r:id="rId21"/>
    <p:sldId id="283" r:id="rId22"/>
    <p:sldId id="277"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15987" autoAdjust="0"/>
    <p:restoredTop sz="94660"/>
  </p:normalViewPr>
  <p:slideViewPr>
    <p:cSldViewPr snapToGrid="0">
      <p:cViewPr>
        <p:scale>
          <a:sx n="105" d="100"/>
          <a:sy n="105" d="100"/>
        </p:scale>
        <p:origin x="-600"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DA07EB3-D309-427B-808F-727F62B142C4}" type="doc">
      <dgm:prSet loTypeId="urn:diagrams.loki3.com/BracketList+Icon" loCatId="list" qsTypeId="urn:microsoft.com/office/officeart/2005/8/quickstyle/simple1" qsCatId="simple" csTypeId="urn:microsoft.com/office/officeart/2005/8/colors/colorful1#1" csCatId="colorful" phldr="1"/>
      <dgm:spPr/>
      <dgm:t>
        <a:bodyPr/>
        <a:lstStyle/>
        <a:p>
          <a:endParaRPr lang="el-GR"/>
        </a:p>
      </dgm:t>
    </dgm:pt>
    <dgm:pt modelId="{CA0768B2-B346-4AF9-A3B4-C3F39516B349}">
      <dgm:prSet phldrT="[Κείμενο]" custT="1"/>
      <dgm:spPr/>
      <dgm:t>
        <a:bodyPr/>
        <a:lstStyle/>
        <a:p>
          <a:r>
            <a:rPr lang="el-GR" sz="1800" dirty="0" smtClean="0"/>
            <a:t>Οι μαθητές</a:t>
          </a:r>
          <a:endParaRPr lang="el-GR" sz="1800" dirty="0"/>
        </a:p>
      </dgm:t>
    </dgm:pt>
    <dgm:pt modelId="{AF701C09-937D-449E-83D4-B7AF0506AE5C}" type="parTrans" cxnId="{34B35657-45A5-4140-8E9C-AA8832B1632B}">
      <dgm:prSet/>
      <dgm:spPr/>
      <dgm:t>
        <a:bodyPr/>
        <a:lstStyle/>
        <a:p>
          <a:endParaRPr lang="el-GR"/>
        </a:p>
      </dgm:t>
    </dgm:pt>
    <dgm:pt modelId="{80FC09CA-7F7A-4439-862B-D75AB9FA54CE}" type="sibTrans" cxnId="{34B35657-45A5-4140-8E9C-AA8832B1632B}">
      <dgm:prSet/>
      <dgm:spPr/>
      <dgm:t>
        <a:bodyPr/>
        <a:lstStyle/>
        <a:p>
          <a:endParaRPr lang="el-GR"/>
        </a:p>
      </dgm:t>
    </dgm:pt>
    <dgm:pt modelId="{51A29D62-20FF-41D0-BD03-5A52B8AF5458}">
      <dgm:prSet phldrT="[Κείμενο]" custT="1"/>
      <dgm:spPr/>
      <dgm:t>
        <a:bodyPr/>
        <a:lstStyle/>
        <a:p>
          <a:r>
            <a:rPr lang="el-GR" sz="1400" b="1" dirty="0" smtClean="0"/>
            <a:t>Λειτούργησαν ως υπεύθυνοι ερευνητές αλλά και ως υπεύθυνοι και ενεργοί πολίτες.</a:t>
          </a:r>
          <a:endParaRPr lang="el-GR" sz="1400" b="1" dirty="0"/>
        </a:p>
      </dgm:t>
    </dgm:pt>
    <dgm:pt modelId="{25A51ECC-502E-4369-B234-D02C8C537FCF}" type="parTrans" cxnId="{2E0413B4-1994-467F-808E-44C8DD893775}">
      <dgm:prSet/>
      <dgm:spPr/>
      <dgm:t>
        <a:bodyPr/>
        <a:lstStyle/>
        <a:p>
          <a:endParaRPr lang="el-GR"/>
        </a:p>
      </dgm:t>
    </dgm:pt>
    <dgm:pt modelId="{16E47EA0-51F7-476D-AA36-AF122554D2DA}" type="sibTrans" cxnId="{2E0413B4-1994-467F-808E-44C8DD893775}">
      <dgm:prSet/>
      <dgm:spPr/>
      <dgm:t>
        <a:bodyPr/>
        <a:lstStyle/>
        <a:p>
          <a:endParaRPr lang="el-GR"/>
        </a:p>
      </dgm:t>
    </dgm:pt>
    <dgm:pt modelId="{2664B354-8331-4F43-82EE-BC26E9CAFB14}">
      <dgm:prSet phldrT="[Κείμενο]" custT="1"/>
      <dgm:spPr/>
      <dgm:t>
        <a:bodyPr/>
        <a:lstStyle/>
        <a:p>
          <a:r>
            <a:rPr lang="el-GR" sz="1800" dirty="0" smtClean="0"/>
            <a:t>Οι εκπαιδευτικοί</a:t>
          </a:r>
          <a:endParaRPr lang="el-GR" sz="1800" dirty="0"/>
        </a:p>
      </dgm:t>
    </dgm:pt>
    <dgm:pt modelId="{4256DBC4-EEE5-434F-B114-2D070B57A826}" type="parTrans" cxnId="{3B67B2EB-38A1-42BF-9016-61E009574446}">
      <dgm:prSet/>
      <dgm:spPr/>
      <dgm:t>
        <a:bodyPr/>
        <a:lstStyle/>
        <a:p>
          <a:endParaRPr lang="el-GR"/>
        </a:p>
      </dgm:t>
    </dgm:pt>
    <dgm:pt modelId="{C54A0B90-4CE6-4212-B5EC-7FFD2F6ECCA9}" type="sibTrans" cxnId="{3B67B2EB-38A1-42BF-9016-61E009574446}">
      <dgm:prSet/>
      <dgm:spPr/>
      <dgm:t>
        <a:bodyPr/>
        <a:lstStyle/>
        <a:p>
          <a:endParaRPr lang="el-GR"/>
        </a:p>
      </dgm:t>
    </dgm:pt>
    <dgm:pt modelId="{80B05D76-9326-48B5-98F8-224B950E1C61}">
      <dgm:prSet phldrT="[Κείμενο]" custT="1"/>
      <dgm:spPr/>
      <dgm:t>
        <a:bodyPr/>
        <a:lstStyle/>
        <a:p>
          <a:r>
            <a:rPr lang="el-GR" sz="1400" b="1" dirty="0" smtClean="0"/>
            <a:t>Εμπλούτισαν τις γνώσεις τους.</a:t>
          </a:r>
          <a:endParaRPr lang="el-GR" sz="1400" b="1" dirty="0"/>
        </a:p>
      </dgm:t>
    </dgm:pt>
    <dgm:pt modelId="{1D296563-50E6-45C7-91A4-CFD15A690BFC}" type="parTrans" cxnId="{2120EBAB-7095-41CC-AE29-3E3C37A80562}">
      <dgm:prSet/>
      <dgm:spPr/>
      <dgm:t>
        <a:bodyPr/>
        <a:lstStyle/>
        <a:p>
          <a:endParaRPr lang="el-GR"/>
        </a:p>
      </dgm:t>
    </dgm:pt>
    <dgm:pt modelId="{3282DCFA-984B-4FF6-88C4-5C68D5A320D6}" type="sibTrans" cxnId="{2120EBAB-7095-41CC-AE29-3E3C37A80562}">
      <dgm:prSet/>
      <dgm:spPr/>
      <dgm:t>
        <a:bodyPr/>
        <a:lstStyle/>
        <a:p>
          <a:endParaRPr lang="el-GR"/>
        </a:p>
      </dgm:t>
    </dgm:pt>
    <dgm:pt modelId="{96797FB6-9E39-4DE3-8CAC-036BA7FED644}">
      <dgm:prSet phldrT="[Κείμενο]" custT="1"/>
      <dgm:spPr/>
      <dgm:t>
        <a:bodyPr/>
        <a:lstStyle/>
        <a:p>
          <a:r>
            <a:rPr lang="el-GR" sz="1800" dirty="0" smtClean="0"/>
            <a:t>Το σχολείο</a:t>
          </a:r>
          <a:endParaRPr lang="el-GR" sz="1800" dirty="0"/>
        </a:p>
      </dgm:t>
    </dgm:pt>
    <dgm:pt modelId="{F3E519AE-ADA4-46CC-8C43-CE11D368F16A}" type="parTrans" cxnId="{860A9A11-D6B3-4395-A371-7BFFB480DAEF}">
      <dgm:prSet/>
      <dgm:spPr/>
      <dgm:t>
        <a:bodyPr/>
        <a:lstStyle/>
        <a:p>
          <a:endParaRPr lang="el-GR"/>
        </a:p>
      </dgm:t>
    </dgm:pt>
    <dgm:pt modelId="{A6EBC697-9B38-4017-818B-3697BBE1430B}" type="sibTrans" cxnId="{860A9A11-D6B3-4395-A371-7BFFB480DAEF}">
      <dgm:prSet/>
      <dgm:spPr/>
      <dgm:t>
        <a:bodyPr/>
        <a:lstStyle/>
        <a:p>
          <a:endParaRPr lang="el-GR"/>
        </a:p>
      </dgm:t>
    </dgm:pt>
    <dgm:pt modelId="{CE1F4F9C-2921-4317-A49B-B2405A16828B}">
      <dgm:prSet phldrT="[Κείμενο]" custT="1"/>
      <dgm:spPr/>
      <dgm:t>
        <a:bodyPr/>
        <a:lstStyle/>
        <a:p>
          <a:r>
            <a:rPr lang="el-GR" sz="1400" b="1" dirty="0" smtClean="0"/>
            <a:t>Ξέφυγε από το συμβατικό πλαίσιο λειτουργίας.</a:t>
          </a:r>
          <a:endParaRPr lang="el-GR" sz="1400" b="1" dirty="0"/>
        </a:p>
      </dgm:t>
    </dgm:pt>
    <dgm:pt modelId="{A732B6F8-930D-450B-A780-2DA472079E7C}" type="parTrans" cxnId="{41FA4AEA-2130-46B9-BFF1-DAB5686E4D68}">
      <dgm:prSet/>
      <dgm:spPr/>
      <dgm:t>
        <a:bodyPr/>
        <a:lstStyle/>
        <a:p>
          <a:endParaRPr lang="el-GR"/>
        </a:p>
      </dgm:t>
    </dgm:pt>
    <dgm:pt modelId="{2D047769-6BA5-4371-9457-5C4F321C4000}" type="sibTrans" cxnId="{41FA4AEA-2130-46B9-BFF1-DAB5686E4D68}">
      <dgm:prSet/>
      <dgm:spPr/>
      <dgm:t>
        <a:bodyPr/>
        <a:lstStyle/>
        <a:p>
          <a:endParaRPr lang="el-GR"/>
        </a:p>
      </dgm:t>
    </dgm:pt>
    <dgm:pt modelId="{039938BB-6BFB-47B6-8441-36C16CCD6251}">
      <dgm:prSet phldrT="[Κείμενο]" custT="1"/>
      <dgm:spPr/>
      <dgm:t>
        <a:bodyPr/>
        <a:lstStyle/>
        <a:p>
          <a:endParaRPr lang="el-GR" sz="1200" dirty="0"/>
        </a:p>
      </dgm:t>
    </dgm:pt>
    <dgm:pt modelId="{8F9AE734-5981-4BF8-BF8A-6534C3B3B01B}" type="parTrans" cxnId="{AF9DE984-6FB7-4836-8F5C-F1E755B44212}">
      <dgm:prSet/>
      <dgm:spPr/>
      <dgm:t>
        <a:bodyPr/>
        <a:lstStyle/>
        <a:p>
          <a:endParaRPr lang="el-GR"/>
        </a:p>
      </dgm:t>
    </dgm:pt>
    <dgm:pt modelId="{09BB6222-5773-4800-B35F-09E2E5797E26}" type="sibTrans" cxnId="{AF9DE984-6FB7-4836-8F5C-F1E755B44212}">
      <dgm:prSet/>
      <dgm:spPr/>
      <dgm:t>
        <a:bodyPr/>
        <a:lstStyle/>
        <a:p>
          <a:endParaRPr lang="el-GR"/>
        </a:p>
      </dgm:t>
    </dgm:pt>
    <dgm:pt modelId="{EEB7508E-3522-4400-A734-F1B61D3C5456}">
      <dgm:prSet phldrT="[Κείμενο]" custT="1"/>
      <dgm:spPr/>
      <dgm:t>
        <a:bodyPr/>
        <a:lstStyle/>
        <a:p>
          <a:r>
            <a:rPr lang="el-GR" sz="1400" b="1" dirty="0" smtClean="0"/>
            <a:t>Λειτούργησε ως θύλακας δημιουργικής συνεργασίας εκπαιδευτικών και μαθητών, ανοιχτός στην τοπική και διαδικτυακή κοινότητα.</a:t>
          </a:r>
          <a:endParaRPr lang="el-GR" sz="1400" b="1" dirty="0"/>
        </a:p>
      </dgm:t>
    </dgm:pt>
    <dgm:pt modelId="{6F10F564-1FC5-4FF8-8FD6-CBA8EAD76789}" type="parTrans" cxnId="{3ED874B1-BBA3-40C2-9A9F-163B2A7B7C7F}">
      <dgm:prSet/>
      <dgm:spPr/>
      <dgm:t>
        <a:bodyPr/>
        <a:lstStyle/>
        <a:p>
          <a:endParaRPr lang="el-GR"/>
        </a:p>
      </dgm:t>
    </dgm:pt>
    <dgm:pt modelId="{683328A6-FF88-4C71-A561-0C7514A917FA}" type="sibTrans" cxnId="{3ED874B1-BBA3-40C2-9A9F-163B2A7B7C7F}">
      <dgm:prSet/>
      <dgm:spPr/>
      <dgm:t>
        <a:bodyPr/>
        <a:lstStyle/>
        <a:p>
          <a:endParaRPr lang="el-GR"/>
        </a:p>
      </dgm:t>
    </dgm:pt>
    <dgm:pt modelId="{DA931052-D685-4B3A-9558-0D4992DD3B67}">
      <dgm:prSet phldrT="[Κείμενο]" custT="1"/>
      <dgm:spPr/>
      <dgm:t>
        <a:bodyPr/>
        <a:lstStyle/>
        <a:p>
          <a:r>
            <a:rPr lang="el-GR" sz="1400" b="1" dirty="0" smtClean="0"/>
            <a:t>Εξοικειώθηκαν με ψηφιακά μέσα και εκπαιδευτικούς </a:t>
          </a:r>
          <a:r>
            <a:rPr lang="el-GR" sz="1400" b="1" dirty="0" err="1" smtClean="0"/>
            <a:t>ιστότοπους</a:t>
          </a:r>
          <a:r>
            <a:rPr lang="el-GR" sz="1400" b="1" dirty="0" smtClean="0"/>
            <a:t>.</a:t>
          </a:r>
          <a:endParaRPr lang="el-GR" sz="1400" b="1" dirty="0"/>
        </a:p>
      </dgm:t>
    </dgm:pt>
    <dgm:pt modelId="{9B4BBF2E-D077-45A6-88CE-46D095227986}" type="parTrans" cxnId="{A9659F9D-F7D6-41F3-822B-B52C649E3D42}">
      <dgm:prSet/>
      <dgm:spPr/>
      <dgm:t>
        <a:bodyPr/>
        <a:lstStyle/>
        <a:p>
          <a:endParaRPr lang="el-GR"/>
        </a:p>
      </dgm:t>
    </dgm:pt>
    <dgm:pt modelId="{A11B8C7D-83F4-462A-BA4B-D2B55D7F921D}" type="sibTrans" cxnId="{A9659F9D-F7D6-41F3-822B-B52C649E3D42}">
      <dgm:prSet/>
      <dgm:spPr/>
      <dgm:t>
        <a:bodyPr/>
        <a:lstStyle/>
        <a:p>
          <a:endParaRPr lang="el-GR"/>
        </a:p>
      </dgm:t>
    </dgm:pt>
    <dgm:pt modelId="{285232D9-6493-4C47-8FB0-56FFECC2C8EA}">
      <dgm:prSet phldrT="[Κείμενο]" custT="1"/>
      <dgm:spPr/>
      <dgm:t>
        <a:bodyPr/>
        <a:lstStyle/>
        <a:p>
          <a:r>
            <a:rPr lang="el-GR" sz="1400" b="1" dirty="0" smtClean="0"/>
            <a:t>Συνεργάστηκαν γόνιμα με τους μαθητές/-</a:t>
          </a:r>
          <a:r>
            <a:rPr lang="el-GR" sz="1400" b="1" dirty="0" err="1" smtClean="0"/>
            <a:t>τριες</a:t>
          </a:r>
          <a:r>
            <a:rPr lang="el-GR" sz="1400" b="1" dirty="0" smtClean="0"/>
            <a:t>.</a:t>
          </a:r>
          <a:endParaRPr lang="el-GR" sz="1400" b="1" dirty="0"/>
        </a:p>
      </dgm:t>
    </dgm:pt>
    <dgm:pt modelId="{F389F557-5A39-4F5A-A7C9-918478FA9D8E}" type="parTrans" cxnId="{250D10E4-27E0-4935-A030-4CEA6431B18B}">
      <dgm:prSet/>
      <dgm:spPr/>
      <dgm:t>
        <a:bodyPr/>
        <a:lstStyle/>
        <a:p>
          <a:endParaRPr lang="el-GR"/>
        </a:p>
      </dgm:t>
    </dgm:pt>
    <dgm:pt modelId="{5DEA78E5-DA93-4970-8851-2A2D194222E3}" type="sibTrans" cxnId="{250D10E4-27E0-4935-A030-4CEA6431B18B}">
      <dgm:prSet/>
      <dgm:spPr/>
      <dgm:t>
        <a:bodyPr/>
        <a:lstStyle/>
        <a:p>
          <a:endParaRPr lang="el-GR"/>
        </a:p>
      </dgm:t>
    </dgm:pt>
    <dgm:pt modelId="{D1B54B3F-E0C6-48B6-9822-E96BAD5C6CF4}">
      <dgm:prSet phldrT="[Κείμενο]" custT="1"/>
      <dgm:spPr/>
      <dgm:t>
        <a:bodyPr/>
        <a:lstStyle/>
        <a:p>
          <a:r>
            <a:rPr lang="el-GR" sz="1400" b="1" dirty="0" smtClean="0"/>
            <a:t>Άντλησαν ικανοποίηση από τη συμμετοχή τους στη συγκεκριμένη πρακτική.</a:t>
          </a:r>
          <a:endParaRPr lang="el-GR" sz="1400" b="1" dirty="0"/>
        </a:p>
      </dgm:t>
    </dgm:pt>
    <dgm:pt modelId="{62CE1829-E87B-465E-A1C7-9245DCF4D805}" type="parTrans" cxnId="{66EC107A-7E58-4D35-93A6-57D2944DB370}">
      <dgm:prSet/>
      <dgm:spPr/>
      <dgm:t>
        <a:bodyPr/>
        <a:lstStyle/>
        <a:p>
          <a:endParaRPr lang="el-GR"/>
        </a:p>
      </dgm:t>
    </dgm:pt>
    <dgm:pt modelId="{F7F6C374-A30F-484B-A239-B29F9BE8195E}" type="sibTrans" cxnId="{66EC107A-7E58-4D35-93A6-57D2944DB370}">
      <dgm:prSet/>
      <dgm:spPr/>
      <dgm:t>
        <a:bodyPr/>
        <a:lstStyle/>
        <a:p>
          <a:endParaRPr lang="el-GR"/>
        </a:p>
      </dgm:t>
    </dgm:pt>
    <dgm:pt modelId="{B803423A-843B-46B9-85B7-4AC7E1622BBD}">
      <dgm:prSet phldrT="[Κείμενο]" custT="1"/>
      <dgm:spPr/>
      <dgm:t>
        <a:bodyPr/>
        <a:lstStyle/>
        <a:p>
          <a:r>
            <a:rPr lang="el-GR" sz="1400" b="1" dirty="0" smtClean="0"/>
            <a:t>Συνεργάστηκαν εποικοδομητικά με εκπαιδευτικούς και μέλη της πανεπιστημιακής κοινότητας και διαχειρίστηκαν τη συνεργασία αυτή με ωριμότητα.</a:t>
          </a:r>
          <a:endParaRPr lang="el-GR" sz="1400" b="1" dirty="0"/>
        </a:p>
      </dgm:t>
    </dgm:pt>
    <dgm:pt modelId="{C70D0318-B1E7-4F11-B3F6-8B24E1D4C655}" type="parTrans" cxnId="{DE28CFAF-6549-49A0-B5A4-E3625821A29D}">
      <dgm:prSet/>
      <dgm:spPr/>
      <dgm:t>
        <a:bodyPr/>
        <a:lstStyle/>
        <a:p>
          <a:endParaRPr lang="el-GR"/>
        </a:p>
      </dgm:t>
    </dgm:pt>
    <dgm:pt modelId="{6DA4AD7B-510A-40D8-991E-D86A8FB82F46}" type="sibTrans" cxnId="{DE28CFAF-6549-49A0-B5A4-E3625821A29D}">
      <dgm:prSet/>
      <dgm:spPr/>
      <dgm:t>
        <a:bodyPr/>
        <a:lstStyle/>
        <a:p>
          <a:endParaRPr lang="el-GR"/>
        </a:p>
      </dgm:t>
    </dgm:pt>
    <dgm:pt modelId="{EAB6A65E-3702-4A02-8397-DC3D75AC63FE}">
      <dgm:prSet custT="1"/>
      <dgm:spPr/>
      <dgm:t>
        <a:bodyPr/>
        <a:lstStyle/>
        <a:p>
          <a:r>
            <a:rPr lang="el-GR" sz="1400" b="1" dirty="0" smtClean="0"/>
            <a:t>Συμμετείχαν στην όλη διαδικασία με ιδιαίτερη διάθεση και προθυμία.</a:t>
          </a:r>
          <a:endParaRPr lang="el-GR" sz="1400" b="1" dirty="0"/>
        </a:p>
      </dgm:t>
    </dgm:pt>
    <dgm:pt modelId="{61FD8238-6A02-4104-AC8B-DBCFF8A85A04}" type="parTrans" cxnId="{D50247FC-2AFF-4CEF-8795-70DDDED90484}">
      <dgm:prSet/>
      <dgm:spPr/>
      <dgm:t>
        <a:bodyPr/>
        <a:lstStyle/>
        <a:p>
          <a:endParaRPr lang="el-GR"/>
        </a:p>
      </dgm:t>
    </dgm:pt>
    <dgm:pt modelId="{3642B840-EF69-4E06-BCC6-A2195AE66715}" type="sibTrans" cxnId="{D50247FC-2AFF-4CEF-8795-70DDDED90484}">
      <dgm:prSet/>
      <dgm:spPr/>
      <dgm:t>
        <a:bodyPr/>
        <a:lstStyle/>
        <a:p>
          <a:endParaRPr lang="el-GR"/>
        </a:p>
      </dgm:t>
    </dgm:pt>
    <dgm:pt modelId="{76516876-2766-4851-81FB-00CA69392BB7}">
      <dgm:prSet custT="1"/>
      <dgm:spPr/>
      <dgm:t>
        <a:bodyPr/>
        <a:lstStyle/>
        <a:p>
          <a:r>
            <a:rPr lang="el-GR" sz="1400" b="1" dirty="0" smtClean="0"/>
            <a:t>Αισθάνθηκαν υπερήφανοι για το αποτέλεσμα και την απήχηση της δουλειάς τους.</a:t>
          </a:r>
          <a:endParaRPr lang="el-GR" sz="1400" b="1" dirty="0"/>
        </a:p>
      </dgm:t>
    </dgm:pt>
    <dgm:pt modelId="{DAA43DDF-1C6F-4FBD-9836-7F30C8F3E646}" type="parTrans" cxnId="{7B170529-D435-4CD3-AB3D-D7E21C6ED69F}">
      <dgm:prSet/>
      <dgm:spPr/>
    </dgm:pt>
    <dgm:pt modelId="{AAD35E3B-7C89-4F65-983E-19F052AA5578}" type="sibTrans" cxnId="{7B170529-D435-4CD3-AB3D-D7E21C6ED69F}">
      <dgm:prSet/>
      <dgm:spPr/>
    </dgm:pt>
    <dgm:pt modelId="{39EF29DE-A566-44BD-8F7A-0B242FB6E969}" type="pres">
      <dgm:prSet presAssocID="{4DA07EB3-D309-427B-808F-727F62B142C4}" presName="Name0" presStyleCnt="0">
        <dgm:presLayoutVars>
          <dgm:dir/>
          <dgm:animLvl val="lvl"/>
          <dgm:resizeHandles val="exact"/>
        </dgm:presLayoutVars>
      </dgm:prSet>
      <dgm:spPr/>
      <dgm:t>
        <a:bodyPr/>
        <a:lstStyle/>
        <a:p>
          <a:endParaRPr lang="el-GR"/>
        </a:p>
      </dgm:t>
    </dgm:pt>
    <dgm:pt modelId="{9B2A21DB-C621-473A-8226-0A25C515B69D}" type="pres">
      <dgm:prSet presAssocID="{CA0768B2-B346-4AF9-A3B4-C3F39516B349}" presName="linNode" presStyleCnt="0"/>
      <dgm:spPr/>
    </dgm:pt>
    <dgm:pt modelId="{812E0A78-FE78-4D9C-8AAA-50F2BA56876D}" type="pres">
      <dgm:prSet presAssocID="{CA0768B2-B346-4AF9-A3B4-C3F39516B349}" presName="parTx" presStyleLbl="revTx" presStyleIdx="0" presStyleCnt="3">
        <dgm:presLayoutVars>
          <dgm:chMax val="1"/>
          <dgm:bulletEnabled val="1"/>
        </dgm:presLayoutVars>
      </dgm:prSet>
      <dgm:spPr/>
      <dgm:t>
        <a:bodyPr/>
        <a:lstStyle/>
        <a:p>
          <a:endParaRPr lang="el-GR"/>
        </a:p>
      </dgm:t>
    </dgm:pt>
    <dgm:pt modelId="{554486A2-CF65-4865-AD49-B3751B42D4D9}" type="pres">
      <dgm:prSet presAssocID="{CA0768B2-B346-4AF9-A3B4-C3F39516B349}" presName="bracket" presStyleLbl="parChTrans1D1" presStyleIdx="0" presStyleCnt="3"/>
      <dgm:spPr/>
    </dgm:pt>
    <dgm:pt modelId="{03D3E9FA-C0EF-4F63-955B-89A82272D2A2}" type="pres">
      <dgm:prSet presAssocID="{CA0768B2-B346-4AF9-A3B4-C3F39516B349}" presName="spH" presStyleCnt="0"/>
      <dgm:spPr/>
    </dgm:pt>
    <dgm:pt modelId="{016209A3-7ABC-42A7-ACA3-B25FEF73EB36}" type="pres">
      <dgm:prSet presAssocID="{CA0768B2-B346-4AF9-A3B4-C3F39516B349}" presName="desTx" presStyleLbl="node1" presStyleIdx="0" presStyleCnt="3">
        <dgm:presLayoutVars>
          <dgm:bulletEnabled val="1"/>
        </dgm:presLayoutVars>
      </dgm:prSet>
      <dgm:spPr/>
      <dgm:t>
        <a:bodyPr/>
        <a:lstStyle/>
        <a:p>
          <a:endParaRPr lang="el-GR"/>
        </a:p>
      </dgm:t>
    </dgm:pt>
    <dgm:pt modelId="{8B6BC83A-A4DC-4BAE-B7E2-5BD652E68304}" type="pres">
      <dgm:prSet presAssocID="{80FC09CA-7F7A-4439-862B-D75AB9FA54CE}" presName="spV" presStyleCnt="0"/>
      <dgm:spPr/>
    </dgm:pt>
    <dgm:pt modelId="{81D52A33-8561-4B20-8F99-A99078D95481}" type="pres">
      <dgm:prSet presAssocID="{2664B354-8331-4F43-82EE-BC26E9CAFB14}" presName="linNode" presStyleCnt="0"/>
      <dgm:spPr/>
    </dgm:pt>
    <dgm:pt modelId="{A6C03B5C-EA49-4F1B-AD9A-0480B9D8FCED}" type="pres">
      <dgm:prSet presAssocID="{2664B354-8331-4F43-82EE-BC26E9CAFB14}" presName="parTx" presStyleLbl="revTx" presStyleIdx="1" presStyleCnt="3">
        <dgm:presLayoutVars>
          <dgm:chMax val="1"/>
          <dgm:bulletEnabled val="1"/>
        </dgm:presLayoutVars>
      </dgm:prSet>
      <dgm:spPr/>
      <dgm:t>
        <a:bodyPr/>
        <a:lstStyle/>
        <a:p>
          <a:endParaRPr lang="el-GR"/>
        </a:p>
      </dgm:t>
    </dgm:pt>
    <dgm:pt modelId="{14A0712D-D4F4-4955-9E0E-1C04CD2D5A2C}" type="pres">
      <dgm:prSet presAssocID="{2664B354-8331-4F43-82EE-BC26E9CAFB14}" presName="bracket" presStyleLbl="parChTrans1D1" presStyleIdx="1" presStyleCnt="3"/>
      <dgm:spPr/>
    </dgm:pt>
    <dgm:pt modelId="{0E6E1496-9885-48F9-8AA9-606FEA2EBC8D}" type="pres">
      <dgm:prSet presAssocID="{2664B354-8331-4F43-82EE-BC26E9CAFB14}" presName="spH" presStyleCnt="0"/>
      <dgm:spPr/>
    </dgm:pt>
    <dgm:pt modelId="{5F734BE4-76EB-428F-A7D6-F324BB0073EE}" type="pres">
      <dgm:prSet presAssocID="{2664B354-8331-4F43-82EE-BC26E9CAFB14}" presName="desTx" presStyleLbl="node1" presStyleIdx="1" presStyleCnt="3" custLinFactNeighborX="-5644" custLinFactNeighborY="-2405">
        <dgm:presLayoutVars>
          <dgm:bulletEnabled val="1"/>
        </dgm:presLayoutVars>
      </dgm:prSet>
      <dgm:spPr/>
      <dgm:t>
        <a:bodyPr/>
        <a:lstStyle/>
        <a:p>
          <a:endParaRPr lang="el-GR"/>
        </a:p>
      </dgm:t>
    </dgm:pt>
    <dgm:pt modelId="{C779FAF8-DE33-4861-8F0D-73334AE31C71}" type="pres">
      <dgm:prSet presAssocID="{C54A0B90-4CE6-4212-B5EC-7FFD2F6ECCA9}" presName="spV" presStyleCnt="0"/>
      <dgm:spPr/>
    </dgm:pt>
    <dgm:pt modelId="{FD2F6498-AFF1-4F03-B8FB-D60499FA3C18}" type="pres">
      <dgm:prSet presAssocID="{96797FB6-9E39-4DE3-8CAC-036BA7FED644}" presName="linNode" presStyleCnt="0"/>
      <dgm:spPr/>
    </dgm:pt>
    <dgm:pt modelId="{360F725B-660B-44F7-93DC-A9B573874872}" type="pres">
      <dgm:prSet presAssocID="{96797FB6-9E39-4DE3-8CAC-036BA7FED644}" presName="parTx" presStyleLbl="revTx" presStyleIdx="2" presStyleCnt="3">
        <dgm:presLayoutVars>
          <dgm:chMax val="1"/>
          <dgm:bulletEnabled val="1"/>
        </dgm:presLayoutVars>
      </dgm:prSet>
      <dgm:spPr/>
      <dgm:t>
        <a:bodyPr/>
        <a:lstStyle/>
        <a:p>
          <a:endParaRPr lang="el-GR"/>
        </a:p>
      </dgm:t>
    </dgm:pt>
    <dgm:pt modelId="{F958385A-3639-4F4F-A193-B209620E727B}" type="pres">
      <dgm:prSet presAssocID="{96797FB6-9E39-4DE3-8CAC-036BA7FED644}" presName="bracket" presStyleLbl="parChTrans1D1" presStyleIdx="2" presStyleCnt="3"/>
      <dgm:spPr/>
    </dgm:pt>
    <dgm:pt modelId="{E6346A8D-5D4D-4C51-8B13-CF37C7823371}" type="pres">
      <dgm:prSet presAssocID="{96797FB6-9E39-4DE3-8CAC-036BA7FED644}" presName="spH" presStyleCnt="0"/>
      <dgm:spPr/>
    </dgm:pt>
    <dgm:pt modelId="{45D52639-6A46-4145-A35F-BAB34474B157}" type="pres">
      <dgm:prSet presAssocID="{96797FB6-9E39-4DE3-8CAC-036BA7FED644}" presName="desTx" presStyleLbl="node1" presStyleIdx="2" presStyleCnt="3">
        <dgm:presLayoutVars>
          <dgm:bulletEnabled val="1"/>
        </dgm:presLayoutVars>
      </dgm:prSet>
      <dgm:spPr/>
      <dgm:t>
        <a:bodyPr/>
        <a:lstStyle/>
        <a:p>
          <a:endParaRPr lang="el-GR"/>
        </a:p>
      </dgm:t>
    </dgm:pt>
  </dgm:ptLst>
  <dgm:cxnLst>
    <dgm:cxn modelId="{CB457563-3EA4-4B04-97F4-9798F37367D4}" type="presOf" srcId="{4DA07EB3-D309-427B-808F-727F62B142C4}" destId="{39EF29DE-A566-44BD-8F7A-0B242FB6E969}" srcOrd="0" destOrd="0" presId="urn:diagrams.loki3.com/BracketList+Icon"/>
    <dgm:cxn modelId="{2120EBAB-7095-41CC-AE29-3E3C37A80562}" srcId="{2664B354-8331-4F43-82EE-BC26E9CAFB14}" destId="{80B05D76-9326-48B5-98F8-224B950E1C61}" srcOrd="0" destOrd="0" parTransId="{1D296563-50E6-45C7-91A4-CFD15A690BFC}" sibTransId="{3282DCFA-984B-4FF6-88C4-5C68D5A320D6}"/>
    <dgm:cxn modelId="{7B170529-D435-4CD3-AB3D-D7E21C6ED69F}" srcId="{CA0768B2-B346-4AF9-A3B4-C3F39516B349}" destId="{76516876-2766-4851-81FB-00CA69392BB7}" srcOrd="3" destOrd="0" parTransId="{DAA43DDF-1C6F-4FBD-9836-7F30C8F3E646}" sibTransId="{AAD35E3B-7C89-4F65-983E-19F052AA5578}"/>
    <dgm:cxn modelId="{FE247938-D7A2-4893-8F0C-908967DB9216}" type="presOf" srcId="{80B05D76-9326-48B5-98F8-224B950E1C61}" destId="{5F734BE4-76EB-428F-A7D6-F324BB0073EE}" srcOrd="0" destOrd="0" presId="urn:diagrams.loki3.com/BracketList+Icon"/>
    <dgm:cxn modelId="{55EBC521-A819-470D-B072-6EE3CC83B89A}" type="presOf" srcId="{51A29D62-20FF-41D0-BD03-5A52B8AF5458}" destId="{016209A3-7ABC-42A7-ACA3-B25FEF73EB36}" srcOrd="0" destOrd="0" presId="urn:diagrams.loki3.com/BracketList+Icon"/>
    <dgm:cxn modelId="{F06B3998-124A-4763-9B6D-6141A920A9E1}" type="presOf" srcId="{2664B354-8331-4F43-82EE-BC26E9CAFB14}" destId="{A6C03B5C-EA49-4F1B-AD9A-0480B9D8FCED}" srcOrd="0" destOrd="0" presId="urn:diagrams.loki3.com/BracketList+Icon"/>
    <dgm:cxn modelId="{F9B1596A-202D-4EC1-B08E-A3CA6D9E540F}" type="presOf" srcId="{B803423A-843B-46B9-85B7-4AC7E1622BBD}" destId="{016209A3-7ABC-42A7-ACA3-B25FEF73EB36}" srcOrd="0" destOrd="1" presId="urn:diagrams.loki3.com/BracketList+Icon"/>
    <dgm:cxn modelId="{C0898B6C-1A5B-4EF7-9DBE-AB7B8C602F67}" type="presOf" srcId="{76516876-2766-4851-81FB-00CA69392BB7}" destId="{016209A3-7ABC-42A7-ACA3-B25FEF73EB36}" srcOrd="0" destOrd="3" presId="urn:diagrams.loki3.com/BracketList+Icon"/>
    <dgm:cxn modelId="{34B35657-45A5-4140-8E9C-AA8832B1632B}" srcId="{4DA07EB3-D309-427B-808F-727F62B142C4}" destId="{CA0768B2-B346-4AF9-A3B4-C3F39516B349}" srcOrd="0" destOrd="0" parTransId="{AF701C09-937D-449E-83D4-B7AF0506AE5C}" sibTransId="{80FC09CA-7F7A-4439-862B-D75AB9FA54CE}"/>
    <dgm:cxn modelId="{860A9A11-D6B3-4395-A371-7BFFB480DAEF}" srcId="{4DA07EB3-D309-427B-808F-727F62B142C4}" destId="{96797FB6-9E39-4DE3-8CAC-036BA7FED644}" srcOrd="2" destOrd="0" parTransId="{F3E519AE-ADA4-46CC-8C43-CE11D368F16A}" sibTransId="{A6EBC697-9B38-4017-818B-3697BBE1430B}"/>
    <dgm:cxn modelId="{A56B8D7B-F089-42E8-937F-1BBECEBD0A4B}" type="presOf" srcId="{96797FB6-9E39-4DE3-8CAC-036BA7FED644}" destId="{360F725B-660B-44F7-93DC-A9B573874872}" srcOrd="0" destOrd="0" presId="urn:diagrams.loki3.com/BracketList+Icon"/>
    <dgm:cxn modelId="{3ED874B1-BBA3-40C2-9A9F-163B2A7B7C7F}" srcId="{96797FB6-9E39-4DE3-8CAC-036BA7FED644}" destId="{EEB7508E-3522-4400-A734-F1B61D3C5456}" srcOrd="1" destOrd="0" parTransId="{6F10F564-1FC5-4FF8-8FD6-CBA8EAD76789}" sibTransId="{683328A6-FF88-4C71-A561-0C7514A917FA}"/>
    <dgm:cxn modelId="{AF9DE984-6FB7-4836-8F5C-F1E755B44212}" srcId="{CA0768B2-B346-4AF9-A3B4-C3F39516B349}" destId="{039938BB-6BFB-47B6-8441-36C16CCD6251}" srcOrd="4" destOrd="0" parTransId="{8F9AE734-5981-4BF8-BF8A-6534C3B3B01B}" sibTransId="{09BB6222-5773-4800-B35F-09E2E5797E26}"/>
    <dgm:cxn modelId="{85AEF43C-CABA-4E2A-91B1-1A3B1F7C558C}" type="presOf" srcId="{EAB6A65E-3702-4A02-8397-DC3D75AC63FE}" destId="{016209A3-7ABC-42A7-ACA3-B25FEF73EB36}" srcOrd="0" destOrd="2" presId="urn:diagrams.loki3.com/BracketList+Icon"/>
    <dgm:cxn modelId="{664E907F-EB0A-4256-A330-0EF0F698A679}" type="presOf" srcId="{CE1F4F9C-2921-4317-A49B-B2405A16828B}" destId="{45D52639-6A46-4145-A35F-BAB34474B157}" srcOrd="0" destOrd="0" presId="urn:diagrams.loki3.com/BracketList+Icon"/>
    <dgm:cxn modelId="{D50247FC-2AFF-4CEF-8795-70DDDED90484}" srcId="{CA0768B2-B346-4AF9-A3B4-C3F39516B349}" destId="{EAB6A65E-3702-4A02-8397-DC3D75AC63FE}" srcOrd="2" destOrd="0" parTransId="{61FD8238-6A02-4104-AC8B-DBCFF8A85A04}" sibTransId="{3642B840-EF69-4E06-BCC6-A2195AE66715}"/>
    <dgm:cxn modelId="{3B67B2EB-38A1-42BF-9016-61E009574446}" srcId="{4DA07EB3-D309-427B-808F-727F62B142C4}" destId="{2664B354-8331-4F43-82EE-BC26E9CAFB14}" srcOrd="1" destOrd="0" parTransId="{4256DBC4-EEE5-434F-B114-2D070B57A826}" sibTransId="{C54A0B90-4CE6-4212-B5EC-7FFD2F6ECCA9}"/>
    <dgm:cxn modelId="{7DB44FDC-3280-46CF-9833-9F354C006A4E}" type="presOf" srcId="{DA931052-D685-4B3A-9558-0D4992DD3B67}" destId="{5F734BE4-76EB-428F-A7D6-F324BB0073EE}" srcOrd="0" destOrd="1" presId="urn:diagrams.loki3.com/BracketList+Icon"/>
    <dgm:cxn modelId="{250D10E4-27E0-4935-A030-4CEA6431B18B}" srcId="{2664B354-8331-4F43-82EE-BC26E9CAFB14}" destId="{285232D9-6493-4C47-8FB0-56FFECC2C8EA}" srcOrd="2" destOrd="0" parTransId="{F389F557-5A39-4F5A-A7C9-918478FA9D8E}" sibTransId="{5DEA78E5-DA93-4970-8851-2A2D194222E3}"/>
    <dgm:cxn modelId="{CFA3E1AD-6CBE-41F7-99D8-029939A2A6A6}" type="presOf" srcId="{EEB7508E-3522-4400-A734-F1B61D3C5456}" destId="{45D52639-6A46-4145-A35F-BAB34474B157}" srcOrd="0" destOrd="1" presId="urn:diagrams.loki3.com/BracketList+Icon"/>
    <dgm:cxn modelId="{66EC107A-7E58-4D35-93A6-57D2944DB370}" srcId="{2664B354-8331-4F43-82EE-BC26E9CAFB14}" destId="{D1B54B3F-E0C6-48B6-9822-E96BAD5C6CF4}" srcOrd="3" destOrd="0" parTransId="{62CE1829-E87B-465E-A1C7-9245DCF4D805}" sibTransId="{F7F6C374-A30F-484B-A239-B29F9BE8195E}"/>
    <dgm:cxn modelId="{7C1FA365-198C-47E2-BB28-4671DE82D740}" type="presOf" srcId="{285232D9-6493-4C47-8FB0-56FFECC2C8EA}" destId="{5F734BE4-76EB-428F-A7D6-F324BB0073EE}" srcOrd="0" destOrd="2" presId="urn:diagrams.loki3.com/BracketList+Icon"/>
    <dgm:cxn modelId="{41FA4AEA-2130-46B9-BFF1-DAB5686E4D68}" srcId="{96797FB6-9E39-4DE3-8CAC-036BA7FED644}" destId="{CE1F4F9C-2921-4317-A49B-B2405A16828B}" srcOrd="0" destOrd="0" parTransId="{A732B6F8-930D-450B-A780-2DA472079E7C}" sibTransId="{2D047769-6BA5-4371-9457-5C4F321C4000}"/>
    <dgm:cxn modelId="{2E0413B4-1994-467F-808E-44C8DD893775}" srcId="{CA0768B2-B346-4AF9-A3B4-C3F39516B349}" destId="{51A29D62-20FF-41D0-BD03-5A52B8AF5458}" srcOrd="0" destOrd="0" parTransId="{25A51ECC-502E-4369-B234-D02C8C537FCF}" sibTransId="{16E47EA0-51F7-476D-AA36-AF122554D2DA}"/>
    <dgm:cxn modelId="{C9B75372-8849-46CF-93ED-A6EDACC23D6C}" type="presOf" srcId="{D1B54B3F-E0C6-48B6-9822-E96BAD5C6CF4}" destId="{5F734BE4-76EB-428F-A7D6-F324BB0073EE}" srcOrd="0" destOrd="3" presId="urn:diagrams.loki3.com/BracketList+Icon"/>
    <dgm:cxn modelId="{3F9B5136-1641-4998-AC5A-23E7A5843E43}" type="presOf" srcId="{CA0768B2-B346-4AF9-A3B4-C3F39516B349}" destId="{812E0A78-FE78-4D9C-8AAA-50F2BA56876D}" srcOrd="0" destOrd="0" presId="urn:diagrams.loki3.com/BracketList+Icon"/>
    <dgm:cxn modelId="{A9659F9D-F7D6-41F3-822B-B52C649E3D42}" srcId="{2664B354-8331-4F43-82EE-BC26E9CAFB14}" destId="{DA931052-D685-4B3A-9558-0D4992DD3B67}" srcOrd="1" destOrd="0" parTransId="{9B4BBF2E-D077-45A6-88CE-46D095227986}" sibTransId="{A11B8C7D-83F4-462A-BA4B-D2B55D7F921D}"/>
    <dgm:cxn modelId="{DE28CFAF-6549-49A0-B5A4-E3625821A29D}" srcId="{CA0768B2-B346-4AF9-A3B4-C3F39516B349}" destId="{B803423A-843B-46B9-85B7-4AC7E1622BBD}" srcOrd="1" destOrd="0" parTransId="{C70D0318-B1E7-4F11-B3F6-8B24E1D4C655}" sibTransId="{6DA4AD7B-510A-40D8-991E-D86A8FB82F46}"/>
    <dgm:cxn modelId="{993A9179-7029-488A-BBB8-78D694366439}" type="presOf" srcId="{039938BB-6BFB-47B6-8441-36C16CCD6251}" destId="{016209A3-7ABC-42A7-ACA3-B25FEF73EB36}" srcOrd="0" destOrd="4" presId="urn:diagrams.loki3.com/BracketList+Icon"/>
    <dgm:cxn modelId="{601E6EAB-501B-41C6-A4F9-F7484871ABAE}" type="presParOf" srcId="{39EF29DE-A566-44BD-8F7A-0B242FB6E969}" destId="{9B2A21DB-C621-473A-8226-0A25C515B69D}" srcOrd="0" destOrd="0" presId="urn:diagrams.loki3.com/BracketList+Icon"/>
    <dgm:cxn modelId="{C9E89EB3-47B4-4CF7-90E5-1169EBC1E057}" type="presParOf" srcId="{9B2A21DB-C621-473A-8226-0A25C515B69D}" destId="{812E0A78-FE78-4D9C-8AAA-50F2BA56876D}" srcOrd="0" destOrd="0" presId="urn:diagrams.loki3.com/BracketList+Icon"/>
    <dgm:cxn modelId="{48E489D9-D63B-4C85-BA80-FBD54ADACD18}" type="presParOf" srcId="{9B2A21DB-C621-473A-8226-0A25C515B69D}" destId="{554486A2-CF65-4865-AD49-B3751B42D4D9}" srcOrd="1" destOrd="0" presId="urn:diagrams.loki3.com/BracketList+Icon"/>
    <dgm:cxn modelId="{1268D504-B79F-4B46-AC7C-649342083711}" type="presParOf" srcId="{9B2A21DB-C621-473A-8226-0A25C515B69D}" destId="{03D3E9FA-C0EF-4F63-955B-89A82272D2A2}" srcOrd="2" destOrd="0" presId="urn:diagrams.loki3.com/BracketList+Icon"/>
    <dgm:cxn modelId="{1C537729-AD10-4603-B1FC-47A8B22DEBD7}" type="presParOf" srcId="{9B2A21DB-C621-473A-8226-0A25C515B69D}" destId="{016209A3-7ABC-42A7-ACA3-B25FEF73EB36}" srcOrd="3" destOrd="0" presId="urn:diagrams.loki3.com/BracketList+Icon"/>
    <dgm:cxn modelId="{219089A0-352C-467F-A5F1-3615113A975C}" type="presParOf" srcId="{39EF29DE-A566-44BD-8F7A-0B242FB6E969}" destId="{8B6BC83A-A4DC-4BAE-B7E2-5BD652E68304}" srcOrd="1" destOrd="0" presId="urn:diagrams.loki3.com/BracketList+Icon"/>
    <dgm:cxn modelId="{5BA1D60A-E550-4667-8A80-549D36BF1BF8}" type="presParOf" srcId="{39EF29DE-A566-44BD-8F7A-0B242FB6E969}" destId="{81D52A33-8561-4B20-8F99-A99078D95481}" srcOrd="2" destOrd="0" presId="urn:diagrams.loki3.com/BracketList+Icon"/>
    <dgm:cxn modelId="{B83A4DCB-4C0E-441B-9CFB-35260261F808}" type="presParOf" srcId="{81D52A33-8561-4B20-8F99-A99078D95481}" destId="{A6C03B5C-EA49-4F1B-AD9A-0480B9D8FCED}" srcOrd="0" destOrd="0" presId="urn:diagrams.loki3.com/BracketList+Icon"/>
    <dgm:cxn modelId="{B1D75882-AB58-40D6-A443-8A0B9A796D68}" type="presParOf" srcId="{81D52A33-8561-4B20-8F99-A99078D95481}" destId="{14A0712D-D4F4-4955-9E0E-1C04CD2D5A2C}" srcOrd="1" destOrd="0" presId="urn:diagrams.loki3.com/BracketList+Icon"/>
    <dgm:cxn modelId="{E30D90A5-2AA8-4721-A228-96B98A168C6C}" type="presParOf" srcId="{81D52A33-8561-4B20-8F99-A99078D95481}" destId="{0E6E1496-9885-48F9-8AA9-606FEA2EBC8D}" srcOrd="2" destOrd="0" presId="urn:diagrams.loki3.com/BracketList+Icon"/>
    <dgm:cxn modelId="{EE26CCDC-61A5-407C-BE92-2C87F6D92E08}" type="presParOf" srcId="{81D52A33-8561-4B20-8F99-A99078D95481}" destId="{5F734BE4-76EB-428F-A7D6-F324BB0073EE}" srcOrd="3" destOrd="0" presId="urn:diagrams.loki3.com/BracketList+Icon"/>
    <dgm:cxn modelId="{02538CAC-8E7D-4B43-A37A-1840CA186895}" type="presParOf" srcId="{39EF29DE-A566-44BD-8F7A-0B242FB6E969}" destId="{C779FAF8-DE33-4861-8F0D-73334AE31C71}" srcOrd="3" destOrd="0" presId="urn:diagrams.loki3.com/BracketList+Icon"/>
    <dgm:cxn modelId="{349523D1-0A58-4CE3-90FC-F9F61ABBBC71}" type="presParOf" srcId="{39EF29DE-A566-44BD-8F7A-0B242FB6E969}" destId="{FD2F6498-AFF1-4F03-B8FB-D60499FA3C18}" srcOrd="4" destOrd="0" presId="urn:diagrams.loki3.com/BracketList+Icon"/>
    <dgm:cxn modelId="{11367C47-E2C3-4E87-9958-8EBCB5B5B05D}" type="presParOf" srcId="{FD2F6498-AFF1-4F03-B8FB-D60499FA3C18}" destId="{360F725B-660B-44F7-93DC-A9B573874872}" srcOrd="0" destOrd="0" presId="urn:diagrams.loki3.com/BracketList+Icon"/>
    <dgm:cxn modelId="{019781AD-32EC-42DA-8078-133E57882A5F}" type="presParOf" srcId="{FD2F6498-AFF1-4F03-B8FB-D60499FA3C18}" destId="{F958385A-3639-4F4F-A193-B209620E727B}" srcOrd="1" destOrd="0" presId="urn:diagrams.loki3.com/BracketList+Icon"/>
    <dgm:cxn modelId="{0EF9A4A0-0678-4C7B-A2B0-E0712F9C1A61}" type="presParOf" srcId="{FD2F6498-AFF1-4F03-B8FB-D60499FA3C18}" destId="{E6346A8D-5D4D-4C51-8B13-CF37C7823371}" srcOrd="2" destOrd="0" presId="urn:diagrams.loki3.com/BracketList+Icon"/>
    <dgm:cxn modelId="{B2259333-83F4-48CA-BE76-8C7BCDDE1077}" type="presParOf" srcId="{FD2F6498-AFF1-4F03-B8FB-D60499FA3C18}" destId="{45D52639-6A46-4145-A35F-BAB34474B157}" srcOrd="3" destOrd="0" presId="urn:diagrams.loki3.com/Bracket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814C56-DEA4-4D0B-BD99-CA328A110431}" type="doc">
      <dgm:prSet loTypeId="urn:microsoft.com/office/officeart/2009/3/layout/HorizontalOrganizationChart" loCatId="hierarchy" qsTypeId="urn:microsoft.com/office/officeart/2005/8/quickstyle/simple1" qsCatId="simple" csTypeId="urn:microsoft.com/office/officeart/2005/8/colors/accent2_1" csCatId="accent2" phldr="1"/>
      <dgm:spPr/>
      <dgm:t>
        <a:bodyPr/>
        <a:lstStyle/>
        <a:p>
          <a:endParaRPr lang="el-GR"/>
        </a:p>
      </dgm:t>
    </dgm:pt>
    <dgm:pt modelId="{EB8552FB-4FE6-44E2-A5F0-17AB23E53817}">
      <dgm:prSet phldrT="[Κείμενο]" custT="1"/>
      <dgm:spPr/>
      <dgm:t>
        <a:bodyPr/>
        <a:lstStyle/>
        <a:p>
          <a:r>
            <a:rPr lang="el-GR" sz="1800" b="1" dirty="0" smtClean="0"/>
            <a:t>Καινοτομίες πρακτικής</a:t>
          </a:r>
          <a:endParaRPr lang="el-GR" sz="1800" b="1" dirty="0"/>
        </a:p>
      </dgm:t>
    </dgm:pt>
    <dgm:pt modelId="{E057A933-E291-4460-9867-37D4A6B1FF25}" type="parTrans" cxnId="{DC834309-7F9B-4C23-AC8C-870E3CB7C122}">
      <dgm:prSet/>
      <dgm:spPr/>
      <dgm:t>
        <a:bodyPr/>
        <a:lstStyle/>
        <a:p>
          <a:endParaRPr lang="el-GR"/>
        </a:p>
      </dgm:t>
    </dgm:pt>
    <dgm:pt modelId="{6BCD6576-1A20-4D0B-B864-4AF897AD97DB}" type="sibTrans" cxnId="{DC834309-7F9B-4C23-AC8C-870E3CB7C122}">
      <dgm:prSet/>
      <dgm:spPr/>
      <dgm:t>
        <a:bodyPr/>
        <a:lstStyle/>
        <a:p>
          <a:endParaRPr lang="el-GR"/>
        </a:p>
      </dgm:t>
    </dgm:pt>
    <dgm:pt modelId="{03FD74FB-C796-4366-B514-8D1C4795BD81}">
      <dgm:prSet phldrT="[Κείμενο]" custT="1"/>
      <dgm:spPr/>
      <dgm:t>
        <a:bodyPr/>
        <a:lstStyle/>
        <a:p>
          <a:r>
            <a:rPr lang="el-GR" sz="1400" b="1" dirty="0" smtClean="0"/>
            <a:t>Προσεγγίζει </a:t>
          </a:r>
          <a:r>
            <a:rPr lang="el-GR" sz="1400" b="1" dirty="0" err="1" smtClean="0"/>
            <a:t>διαθεματικά</a:t>
          </a:r>
          <a:r>
            <a:rPr lang="el-GR" sz="1400" b="1" dirty="0" smtClean="0"/>
            <a:t> και διεπιστημονικά το ζήτημα της Ε.Ε., χρησιμοποιώντας καινοτόμες διδακτικές προσεγγίσεις και στρατηγικές που κινητοποιούν τους μαθητές/</a:t>
          </a:r>
          <a:r>
            <a:rPr lang="el-GR" sz="1400" b="1" dirty="0" err="1" smtClean="0"/>
            <a:t>τριες</a:t>
          </a:r>
          <a:r>
            <a:rPr lang="el-GR" sz="1400" b="1" dirty="0" smtClean="0"/>
            <a:t>, προάγουν την ενεργό συμμετοχή και την αλληλεπίδραση και διευκολύνουν τη δημιουργία συνθηκών μάθησης και έρευνας. </a:t>
          </a:r>
          <a:endParaRPr lang="el-GR" sz="1400" b="1" dirty="0"/>
        </a:p>
      </dgm:t>
    </dgm:pt>
    <dgm:pt modelId="{A8333053-A19F-4CA8-BF76-D518E3523D96}" type="parTrans" cxnId="{0D207984-DAAA-4AEF-B363-BD8A53EE264A}">
      <dgm:prSet/>
      <dgm:spPr/>
      <dgm:t>
        <a:bodyPr/>
        <a:lstStyle/>
        <a:p>
          <a:endParaRPr lang="el-GR"/>
        </a:p>
      </dgm:t>
    </dgm:pt>
    <dgm:pt modelId="{FE3D1B9E-F966-41EE-82EB-1745B66C4D3E}" type="sibTrans" cxnId="{0D207984-DAAA-4AEF-B363-BD8A53EE264A}">
      <dgm:prSet/>
      <dgm:spPr/>
      <dgm:t>
        <a:bodyPr/>
        <a:lstStyle/>
        <a:p>
          <a:endParaRPr lang="el-GR"/>
        </a:p>
      </dgm:t>
    </dgm:pt>
    <dgm:pt modelId="{DDDDFF83-5745-481F-8314-ABA5BEB20B93}">
      <dgm:prSet phldrT="[Κείμενο]" custT="1"/>
      <dgm:spPr/>
      <dgm:t>
        <a:bodyPr/>
        <a:lstStyle/>
        <a:p>
          <a:r>
            <a:rPr lang="el-GR" sz="1400" b="1" dirty="0" smtClean="0"/>
            <a:t>Αξιοποιεί παιδαγωγικά την κινηματογραφική δημιουργία και επιστρατεύει τα μέσα της κινηματογραφικής αφήγησης για την κατάκτηση γνώσεων και δεξιοτήτων. </a:t>
          </a:r>
          <a:endParaRPr lang="el-GR" sz="1400" b="1" dirty="0"/>
        </a:p>
      </dgm:t>
    </dgm:pt>
    <dgm:pt modelId="{ECB3064F-1DA4-4B42-82FD-A74FFB441E2F}" type="parTrans" cxnId="{971DF601-B2FA-42D6-8178-16C0A693EBD5}">
      <dgm:prSet/>
      <dgm:spPr/>
      <dgm:t>
        <a:bodyPr/>
        <a:lstStyle/>
        <a:p>
          <a:endParaRPr lang="el-GR"/>
        </a:p>
      </dgm:t>
    </dgm:pt>
    <dgm:pt modelId="{B05A167C-C54B-4CAD-A767-F0C91630F56B}" type="sibTrans" cxnId="{971DF601-B2FA-42D6-8178-16C0A693EBD5}">
      <dgm:prSet/>
      <dgm:spPr/>
      <dgm:t>
        <a:bodyPr/>
        <a:lstStyle/>
        <a:p>
          <a:endParaRPr lang="el-GR"/>
        </a:p>
      </dgm:t>
    </dgm:pt>
    <dgm:pt modelId="{7DE1573A-F45D-4652-9371-F2836F076EC6}">
      <dgm:prSet phldrT="[Κείμενο]" custT="1"/>
      <dgm:spPr/>
      <dgm:t>
        <a:bodyPr/>
        <a:lstStyle/>
        <a:p>
          <a:r>
            <a:rPr lang="el-GR" sz="1400" b="1" dirty="0" smtClean="0"/>
            <a:t>Εντάσσει στο Λύκειο την ευρωπαϊκή διάσταση της εκπαίδευσης, τόσο μέσω της βιωματικής και ενεργούς μάθησης, όσο και μέσα από τη λειτουργική ενσωμάτωση και ένταξη των νέων τεχνολογιών της πληροφορίας και της επικοινωνίας στην εκπαιδευτική διαδικασία</a:t>
          </a:r>
          <a:r>
            <a:rPr lang="el-GR" sz="1500" dirty="0" smtClean="0"/>
            <a:t>.</a:t>
          </a:r>
          <a:endParaRPr lang="el-GR" sz="1500" dirty="0"/>
        </a:p>
      </dgm:t>
    </dgm:pt>
    <dgm:pt modelId="{85DE4452-8FB9-4A73-B165-9F6D60B3F49F}" type="parTrans" cxnId="{B92321BD-ED38-4194-A9C2-C776069D391B}">
      <dgm:prSet/>
      <dgm:spPr/>
      <dgm:t>
        <a:bodyPr/>
        <a:lstStyle/>
        <a:p>
          <a:endParaRPr lang="el-GR"/>
        </a:p>
      </dgm:t>
    </dgm:pt>
    <dgm:pt modelId="{D8076B2D-973D-4455-B59E-081BD97233E7}" type="sibTrans" cxnId="{B92321BD-ED38-4194-A9C2-C776069D391B}">
      <dgm:prSet/>
      <dgm:spPr/>
      <dgm:t>
        <a:bodyPr/>
        <a:lstStyle/>
        <a:p>
          <a:endParaRPr lang="el-GR"/>
        </a:p>
      </dgm:t>
    </dgm:pt>
    <dgm:pt modelId="{C4B4D402-DEA6-46F3-8E62-7D255B229CE4}" type="pres">
      <dgm:prSet presAssocID="{7E814C56-DEA4-4D0B-BD99-CA328A110431}" presName="hierChild1" presStyleCnt="0">
        <dgm:presLayoutVars>
          <dgm:orgChart val="1"/>
          <dgm:chPref val="1"/>
          <dgm:dir/>
          <dgm:animOne val="branch"/>
          <dgm:animLvl val="lvl"/>
          <dgm:resizeHandles/>
        </dgm:presLayoutVars>
      </dgm:prSet>
      <dgm:spPr/>
      <dgm:t>
        <a:bodyPr/>
        <a:lstStyle/>
        <a:p>
          <a:endParaRPr lang="el-GR"/>
        </a:p>
      </dgm:t>
    </dgm:pt>
    <dgm:pt modelId="{E462C0C7-4900-4179-BC3C-209599EB1889}" type="pres">
      <dgm:prSet presAssocID="{EB8552FB-4FE6-44E2-A5F0-17AB23E53817}" presName="hierRoot1" presStyleCnt="0">
        <dgm:presLayoutVars>
          <dgm:hierBranch val="init"/>
        </dgm:presLayoutVars>
      </dgm:prSet>
      <dgm:spPr/>
    </dgm:pt>
    <dgm:pt modelId="{370FB53A-5CF5-4113-AE62-A467440CCF38}" type="pres">
      <dgm:prSet presAssocID="{EB8552FB-4FE6-44E2-A5F0-17AB23E53817}" presName="rootComposite1" presStyleCnt="0"/>
      <dgm:spPr/>
    </dgm:pt>
    <dgm:pt modelId="{97328F79-91C0-426D-BB76-12F2B8304AF0}" type="pres">
      <dgm:prSet presAssocID="{EB8552FB-4FE6-44E2-A5F0-17AB23E53817}" presName="rootText1" presStyleLbl="node0" presStyleIdx="0" presStyleCnt="1" custScaleX="41845" custScaleY="74717" custLinFactNeighborX="-30157" custLinFactNeighborY="1676">
        <dgm:presLayoutVars>
          <dgm:chPref val="3"/>
        </dgm:presLayoutVars>
      </dgm:prSet>
      <dgm:spPr/>
      <dgm:t>
        <a:bodyPr/>
        <a:lstStyle/>
        <a:p>
          <a:endParaRPr lang="el-GR"/>
        </a:p>
      </dgm:t>
    </dgm:pt>
    <dgm:pt modelId="{62307AE1-867D-4DCC-AD3A-D651ED977AE6}" type="pres">
      <dgm:prSet presAssocID="{EB8552FB-4FE6-44E2-A5F0-17AB23E53817}" presName="rootConnector1" presStyleLbl="node1" presStyleIdx="0" presStyleCnt="0"/>
      <dgm:spPr/>
      <dgm:t>
        <a:bodyPr/>
        <a:lstStyle/>
        <a:p>
          <a:endParaRPr lang="el-GR"/>
        </a:p>
      </dgm:t>
    </dgm:pt>
    <dgm:pt modelId="{524034B6-17BA-4D89-A3E1-FF7B3FF59B36}" type="pres">
      <dgm:prSet presAssocID="{EB8552FB-4FE6-44E2-A5F0-17AB23E53817}" presName="hierChild2" presStyleCnt="0"/>
      <dgm:spPr/>
    </dgm:pt>
    <dgm:pt modelId="{FA756DFD-2771-4699-B105-839FEAA0F31F}" type="pres">
      <dgm:prSet presAssocID="{A8333053-A19F-4CA8-BF76-D518E3523D96}" presName="Name64" presStyleLbl="parChTrans1D2" presStyleIdx="0" presStyleCnt="3"/>
      <dgm:spPr/>
      <dgm:t>
        <a:bodyPr/>
        <a:lstStyle/>
        <a:p>
          <a:endParaRPr lang="el-GR"/>
        </a:p>
      </dgm:t>
    </dgm:pt>
    <dgm:pt modelId="{BE6581B5-8A70-44B9-9FFF-7502661BC4DF}" type="pres">
      <dgm:prSet presAssocID="{03FD74FB-C796-4366-B514-8D1C4795BD81}" presName="hierRoot2" presStyleCnt="0">
        <dgm:presLayoutVars>
          <dgm:hierBranch val="init"/>
        </dgm:presLayoutVars>
      </dgm:prSet>
      <dgm:spPr/>
    </dgm:pt>
    <dgm:pt modelId="{1AAC1E0D-3700-41A0-A364-C1AAB416DCA3}" type="pres">
      <dgm:prSet presAssocID="{03FD74FB-C796-4366-B514-8D1C4795BD81}" presName="rootComposite" presStyleCnt="0"/>
      <dgm:spPr/>
    </dgm:pt>
    <dgm:pt modelId="{46385787-EB60-4920-8BA0-7C6B402B75E7}" type="pres">
      <dgm:prSet presAssocID="{03FD74FB-C796-4366-B514-8D1C4795BD81}" presName="rootText" presStyleLbl="node2" presStyleIdx="0" presStyleCnt="3" custScaleX="162912" custScaleY="116983">
        <dgm:presLayoutVars>
          <dgm:chPref val="3"/>
        </dgm:presLayoutVars>
      </dgm:prSet>
      <dgm:spPr/>
      <dgm:t>
        <a:bodyPr/>
        <a:lstStyle/>
        <a:p>
          <a:endParaRPr lang="el-GR"/>
        </a:p>
      </dgm:t>
    </dgm:pt>
    <dgm:pt modelId="{4A074C55-3AD0-4112-9046-1C8B2E800955}" type="pres">
      <dgm:prSet presAssocID="{03FD74FB-C796-4366-B514-8D1C4795BD81}" presName="rootConnector" presStyleLbl="node2" presStyleIdx="0" presStyleCnt="3"/>
      <dgm:spPr/>
      <dgm:t>
        <a:bodyPr/>
        <a:lstStyle/>
        <a:p>
          <a:endParaRPr lang="el-GR"/>
        </a:p>
      </dgm:t>
    </dgm:pt>
    <dgm:pt modelId="{1F35293E-9854-4358-949B-5F41539D1D28}" type="pres">
      <dgm:prSet presAssocID="{03FD74FB-C796-4366-B514-8D1C4795BD81}" presName="hierChild4" presStyleCnt="0"/>
      <dgm:spPr/>
    </dgm:pt>
    <dgm:pt modelId="{BD358A4F-1059-4123-83B6-13DAEE2C13B9}" type="pres">
      <dgm:prSet presAssocID="{03FD74FB-C796-4366-B514-8D1C4795BD81}" presName="hierChild5" presStyleCnt="0"/>
      <dgm:spPr/>
    </dgm:pt>
    <dgm:pt modelId="{B2FFCE0A-D27D-423F-98CE-A0F8D9B8513F}" type="pres">
      <dgm:prSet presAssocID="{ECB3064F-1DA4-4B42-82FD-A74FFB441E2F}" presName="Name64" presStyleLbl="parChTrans1D2" presStyleIdx="1" presStyleCnt="3"/>
      <dgm:spPr/>
      <dgm:t>
        <a:bodyPr/>
        <a:lstStyle/>
        <a:p>
          <a:endParaRPr lang="el-GR"/>
        </a:p>
      </dgm:t>
    </dgm:pt>
    <dgm:pt modelId="{6BFEE96D-9C6E-455C-BF48-BFE3AA04B6CA}" type="pres">
      <dgm:prSet presAssocID="{DDDDFF83-5745-481F-8314-ABA5BEB20B93}" presName="hierRoot2" presStyleCnt="0">
        <dgm:presLayoutVars>
          <dgm:hierBranch val="init"/>
        </dgm:presLayoutVars>
      </dgm:prSet>
      <dgm:spPr/>
    </dgm:pt>
    <dgm:pt modelId="{C5810175-2A91-4CB8-A2EA-557E8A746975}" type="pres">
      <dgm:prSet presAssocID="{DDDDFF83-5745-481F-8314-ABA5BEB20B93}" presName="rootComposite" presStyleCnt="0"/>
      <dgm:spPr/>
    </dgm:pt>
    <dgm:pt modelId="{A85CB605-A132-4EA9-A59C-F1952EB72C2B}" type="pres">
      <dgm:prSet presAssocID="{DDDDFF83-5745-481F-8314-ABA5BEB20B93}" presName="rootText" presStyleLbl="node2" presStyleIdx="1" presStyleCnt="3" custScaleX="163020" custScaleY="90363" custLinFactNeighborX="791" custLinFactNeighborY="-3456">
        <dgm:presLayoutVars>
          <dgm:chPref val="3"/>
        </dgm:presLayoutVars>
      </dgm:prSet>
      <dgm:spPr/>
      <dgm:t>
        <a:bodyPr/>
        <a:lstStyle/>
        <a:p>
          <a:endParaRPr lang="el-GR"/>
        </a:p>
      </dgm:t>
    </dgm:pt>
    <dgm:pt modelId="{489F9C45-952F-446E-9278-82EC1D3BB2D8}" type="pres">
      <dgm:prSet presAssocID="{DDDDFF83-5745-481F-8314-ABA5BEB20B93}" presName="rootConnector" presStyleLbl="node2" presStyleIdx="1" presStyleCnt="3"/>
      <dgm:spPr/>
      <dgm:t>
        <a:bodyPr/>
        <a:lstStyle/>
        <a:p>
          <a:endParaRPr lang="el-GR"/>
        </a:p>
      </dgm:t>
    </dgm:pt>
    <dgm:pt modelId="{1EBC7808-0E3C-4994-894E-11BB7703A08D}" type="pres">
      <dgm:prSet presAssocID="{DDDDFF83-5745-481F-8314-ABA5BEB20B93}" presName="hierChild4" presStyleCnt="0"/>
      <dgm:spPr/>
    </dgm:pt>
    <dgm:pt modelId="{69C85313-A563-49C4-A053-30143E6AA050}" type="pres">
      <dgm:prSet presAssocID="{DDDDFF83-5745-481F-8314-ABA5BEB20B93}" presName="hierChild5" presStyleCnt="0"/>
      <dgm:spPr/>
    </dgm:pt>
    <dgm:pt modelId="{3DFFE1E2-8962-4F90-A300-95ABB918993B}" type="pres">
      <dgm:prSet presAssocID="{85DE4452-8FB9-4A73-B165-9F6D60B3F49F}" presName="Name64" presStyleLbl="parChTrans1D2" presStyleIdx="2" presStyleCnt="3"/>
      <dgm:spPr/>
      <dgm:t>
        <a:bodyPr/>
        <a:lstStyle/>
        <a:p>
          <a:endParaRPr lang="el-GR"/>
        </a:p>
      </dgm:t>
    </dgm:pt>
    <dgm:pt modelId="{93CEE581-039C-426F-87AF-446F6412CA5A}" type="pres">
      <dgm:prSet presAssocID="{7DE1573A-F45D-4652-9371-F2836F076EC6}" presName="hierRoot2" presStyleCnt="0">
        <dgm:presLayoutVars>
          <dgm:hierBranch val="init"/>
        </dgm:presLayoutVars>
      </dgm:prSet>
      <dgm:spPr/>
    </dgm:pt>
    <dgm:pt modelId="{BB5E8480-046D-4906-AC39-6650D1A39AE3}" type="pres">
      <dgm:prSet presAssocID="{7DE1573A-F45D-4652-9371-F2836F076EC6}" presName="rootComposite" presStyleCnt="0"/>
      <dgm:spPr/>
    </dgm:pt>
    <dgm:pt modelId="{B56DDB6F-8183-4FDD-9730-41B14E217375}" type="pres">
      <dgm:prSet presAssocID="{7DE1573A-F45D-4652-9371-F2836F076EC6}" presName="rootText" presStyleLbl="node2" presStyleIdx="2" presStyleCnt="3" custScaleX="164554" custScaleY="104282">
        <dgm:presLayoutVars>
          <dgm:chPref val="3"/>
        </dgm:presLayoutVars>
      </dgm:prSet>
      <dgm:spPr/>
      <dgm:t>
        <a:bodyPr/>
        <a:lstStyle/>
        <a:p>
          <a:endParaRPr lang="el-GR"/>
        </a:p>
      </dgm:t>
    </dgm:pt>
    <dgm:pt modelId="{C4EDB131-8EBF-4519-A0B6-37D296A48B74}" type="pres">
      <dgm:prSet presAssocID="{7DE1573A-F45D-4652-9371-F2836F076EC6}" presName="rootConnector" presStyleLbl="node2" presStyleIdx="2" presStyleCnt="3"/>
      <dgm:spPr/>
      <dgm:t>
        <a:bodyPr/>
        <a:lstStyle/>
        <a:p>
          <a:endParaRPr lang="el-GR"/>
        </a:p>
      </dgm:t>
    </dgm:pt>
    <dgm:pt modelId="{D1B4215A-C121-4F0B-9A33-5D665752ED4D}" type="pres">
      <dgm:prSet presAssocID="{7DE1573A-F45D-4652-9371-F2836F076EC6}" presName="hierChild4" presStyleCnt="0"/>
      <dgm:spPr/>
    </dgm:pt>
    <dgm:pt modelId="{8F907BCF-972B-45B8-B8B2-43746F99B57C}" type="pres">
      <dgm:prSet presAssocID="{7DE1573A-F45D-4652-9371-F2836F076EC6}" presName="hierChild5" presStyleCnt="0"/>
      <dgm:spPr/>
    </dgm:pt>
    <dgm:pt modelId="{BDA6879E-BD6E-447D-B0E4-9B3EA11747F0}" type="pres">
      <dgm:prSet presAssocID="{EB8552FB-4FE6-44E2-A5F0-17AB23E53817}" presName="hierChild3" presStyleCnt="0"/>
      <dgm:spPr/>
    </dgm:pt>
  </dgm:ptLst>
  <dgm:cxnLst>
    <dgm:cxn modelId="{8856FB3C-304E-45D6-9B5D-F72F8A2E7F75}" type="presOf" srcId="{7E814C56-DEA4-4D0B-BD99-CA328A110431}" destId="{C4B4D402-DEA6-46F3-8E62-7D255B229CE4}" srcOrd="0" destOrd="0" presId="urn:microsoft.com/office/officeart/2009/3/layout/HorizontalOrganizationChart"/>
    <dgm:cxn modelId="{D0934D8B-217E-42CD-B623-A8DF8E298E05}" type="presOf" srcId="{85DE4452-8FB9-4A73-B165-9F6D60B3F49F}" destId="{3DFFE1E2-8962-4F90-A300-95ABB918993B}" srcOrd="0" destOrd="0" presId="urn:microsoft.com/office/officeart/2009/3/layout/HorizontalOrganizationChart"/>
    <dgm:cxn modelId="{F5FAD54B-3066-4766-A53F-B12F92FDB909}" type="presOf" srcId="{7DE1573A-F45D-4652-9371-F2836F076EC6}" destId="{C4EDB131-8EBF-4519-A0B6-37D296A48B74}" srcOrd="1" destOrd="0" presId="urn:microsoft.com/office/officeart/2009/3/layout/HorizontalOrganizationChart"/>
    <dgm:cxn modelId="{9FCCBB0E-2339-4253-BC30-788FC589CB43}" type="presOf" srcId="{A8333053-A19F-4CA8-BF76-D518E3523D96}" destId="{FA756DFD-2771-4699-B105-839FEAA0F31F}" srcOrd="0" destOrd="0" presId="urn:microsoft.com/office/officeart/2009/3/layout/HorizontalOrganizationChart"/>
    <dgm:cxn modelId="{80087EF8-4477-4BC5-AB53-F8DB51176EA7}" type="presOf" srcId="{7DE1573A-F45D-4652-9371-F2836F076EC6}" destId="{B56DDB6F-8183-4FDD-9730-41B14E217375}" srcOrd="0" destOrd="0" presId="urn:microsoft.com/office/officeart/2009/3/layout/HorizontalOrganizationChart"/>
    <dgm:cxn modelId="{75541786-C107-4443-8D9F-3A83079418F7}" type="presOf" srcId="{ECB3064F-1DA4-4B42-82FD-A74FFB441E2F}" destId="{B2FFCE0A-D27D-423F-98CE-A0F8D9B8513F}" srcOrd="0" destOrd="0" presId="urn:microsoft.com/office/officeart/2009/3/layout/HorizontalOrganizationChart"/>
    <dgm:cxn modelId="{0FCC429B-34B9-4B88-8D43-8A454A48EE86}" type="presOf" srcId="{03FD74FB-C796-4366-B514-8D1C4795BD81}" destId="{4A074C55-3AD0-4112-9046-1C8B2E800955}" srcOrd="1" destOrd="0" presId="urn:microsoft.com/office/officeart/2009/3/layout/HorizontalOrganizationChart"/>
    <dgm:cxn modelId="{40FEE952-7886-4219-B924-01D15AEA615B}" type="presOf" srcId="{DDDDFF83-5745-481F-8314-ABA5BEB20B93}" destId="{489F9C45-952F-446E-9278-82EC1D3BB2D8}" srcOrd="1" destOrd="0" presId="urn:microsoft.com/office/officeart/2009/3/layout/HorizontalOrganizationChart"/>
    <dgm:cxn modelId="{164888D1-9C73-4BCF-8744-55F829A0AC20}" type="presOf" srcId="{EB8552FB-4FE6-44E2-A5F0-17AB23E53817}" destId="{97328F79-91C0-426D-BB76-12F2B8304AF0}" srcOrd="0" destOrd="0" presId="urn:microsoft.com/office/officeart/2009/3/layout/HorizontalOrganizationChart"/>
    <dgm:cxn modelId="{7DF3068B-0178-4BA9-A17F-41B0E73DC061}" type="presOf" srcId="{03FD74FB-C796-4366-B514-8D1C4795BD81}" destId="{46385787-EB60-4920-8BA0-7C6B402B75E7}" srcOrd="0" destOrd="0" presId="urn:microsoft.com/office/officeart/2009/3/layout/HorizontalOrganizationChart"/>
    <dgm:cxn modelId="{B92321BD-ED38-4194-A9C2-C776069D391B}" srcId="{EB8552FB-4FE6-44E2-A5F0-17AB23E53817}" destId="{7DE1573A-F45D-4652-9371-F2836F076EC6}" srcOrd="2" destOrd="0" parTransId="{85DE4452-8FB9-4A73-B165-9F6D60B3F49F}" sibTransId="{D8076B2D-973D-4455-B59E-081BD97233E7}"/>
    <dgm:cxn modelId="{0D207984-DAAA-4AEF-B363-BD8A53EE264A}" srcId="{EB8552FB-4FE6-44E2-A5F0-17AB23E53817}" destId="{03FD74FB-C796-4366-B514-8D1C4795BD81}" srcOrd="0" destOrd="0" parTransId="{A8333053-A19F-4CA8-BF76-D518E3523D96}" sibTransId="{FE3D1B9E-F966-41EE-82EB-1745B66C4D3E}"/>
    <dgm:cxn modelId="{B1BCE778-CB2A-445A-A287-61FD129A4799}" type="presOf" srcId="{DDDDFF83-5745-481F-8314-ABA5BEB20B93}" destId="{A85CB605-A132-4EA9-A59C-F1952EB72C2B}" srcOrd="0" destOrd="0" presId="urn:microsoft.com/office/officeart/2009/3/layout/HorizontalOrganizationChart"/>
    <dgm:cxn modelId="{DC834309-7F9B-4C23-AC8C-870E3CB7C122}" srcId="{7E814C56-DEA4-4D0B-BD99-CA328A110431}" destId="{EB8552FB-4FE6-44E2-A5F0-17AB23E53817}" srcOrd="0" destOrd="0" parTransId="{E057A933-E291-4460-9867-37D4A6B1FF25}" sibTransId="{6BCD6576-1A20-4D0B-B864-4AF897AD97DB}"/>
    <dgm:cxn modelId="{971DF601-B2FA-42D6-8178-16C0A693EBD5}" srcId="{EB8552FB-4FE6-44E2-A5F0-17AB23E53817}" destId="{DDDDFF83-5745-481F-8314-ABA5BEB20B93}" srcOrd="1" destOrd="0" parTransId="{ECB3064F-1DA4-4B42-82FD-A74FFB441E2F}" sibTransId="{B05A167C-C54B-4CAD-A767-F0C91630F56B}"/>
    <dgm:cxn modelId="{9B632A99-3113-41B9-AF6D-3EE394C96435}" type="presOf" srcId="{EB8552FB-4FE6-44E2-A5F0-17AB23E53817}" destId="{62307AE1-867D-4DCC-AD3A-D651ED977AE6}" srcOrd="1" destOrd="0" presId="urn:microsoft.com/office/officeart/2009/3/layout/HorizontalOrganizationChart"/>
    <dgm:cxn modelId="{8E9CF627-34B3-4C80-9D3F-9DBD0F8CBA5D}" type="presParOf" srcId="{C4B4D402-DEA6-46F3-8E62-7D255B229CE4}" destId="{E462C0C7-4900-4179-BC3C-209599EB1889}" srcOrd="0" destOrd="0" presId="urn:microsoft.com/office/officeart/2009/3/layout/HorizontalOrganizationChart"/>
    <dgm:cxn modelId="{7845B5A5-E96F-4F38-ACF6-345B1119D05C}" type="presParOf" srcId="{E462C0C7-4900-4179-BC3C-209599EB1889}" destId="{370FB53A-5CF5-4113-AE62-A467440CCF38}" srcOrd="0" destOrd="0" presId="urn:microsoft.com/office/officeart/2009/3/layout/HorizontalOrganizationChart"/>
    <dgm:cxn modelId="{C4BA9964-2072-4F46-B834-DD1E3AE1A313}" type="presParOf" srcId="{370FB53A-5CF5-4113-AE62-A467440CCF38}" destId="{97328F79-91C0-426D-BB76-12F2B8304AF0}" srcOrd="0" destOrd="0" presId="urn:microsoft.com/office/officeart/2009/3/layout/HorizontalOrganizationChart"/>
    <dgm:cxn modelId="{2975CF0B-6FED-4796-8BB2-79EE04D56C9B}" type="presParOf" srcId="{370FB53A-5CF5-4113-AE62-A467440CCF38}" destId="{62307AE1-867D-4DCC-AD3A-D651ED977AE6}" srcOrd="1" destOrd="0" presId="urn:microsoft.com/office/officeart/2009/3/layout/HorizontalOrganizationChart"/>
    <dgm:cxn modelId="{BCFFA506-7FC4-4CEC-A892-F198EA88C90B}" type="presParOf" srcId="{E462C0C7-4900-4179-BC3C-209599EB1889}" destId="{524034B6-17BA-4D89-A3E1-FF7B3FF59B36}" srcOrd="1" destOrd="0" presId="urn:microsoft.com/office/officeart/2009/3/layout/HorizontalOrganizationChart"/>
    <dgm:cxn modelId="{17B3FCC3-A3A0-48DE-B0F6-358105EA9E6C}" type="presParOf" srcId="{524034B6-17BA-4D89-A3E1-FF7B3FF59B36}" destId="{FA756DFD-2771-4699-B105-839FEAA0F31F}" srcOrd="0" destOrd="0" presId="urn:microsoft.com/office/officeart/2009/3/layout/HorizontalOrganizationChart"/>
    <dgm:cxn modelId="{18F0DDCD-A6EB-46B4-AB06-F398EBD3B581}" type="presParOf" srcId="{524034B6-17BA-4D89-A3E1-FF7B3FF59B36}" destId="{BE6581B5-8A70-44B9-9FFF-7502661BC4DF}" srcOrd="1" destOrd="0" presId="urn:microsoft.com/office/officeart/2009/3/layout/HorizontalOrganizationChart"/>
    <dgm:cxn modelId="{01CD498B-60EE-4E48-BF24-C189F5F77B5E}" type="presParOf" srcId="{BE6581B5-8A70-44B9-9FFF-7502661BC4DF}" destId="{1AAC1E0D-3700-41A0-A364-C1AAB416DCA3}" srcOrd="0" destOrd="0" presId="urn:microsoft.com/office/officeart/2009/3/layout/HorizontalOrganizationChart"/>
    <dgm:cxn modelId="{AD37C1B6-26DE-4B56-AA90-47DDA8CA0108}" type="presParOf" srcId="{1AAC1E0D-3700-41A0-A364-C1AAB416DCA3}" destId="{46385787-EB60-4920-8BA0-7C6B402B75E7}" srcOrd="0" destOrd="0" presId="urn:microsoft.com/office/officeart/2009/3/layout/HorizontalOrganizationChart"/>
    <dgm:cxn modelId="{72CF2B89-97E8-495D-857B-64A263289D7F}" type="presParOf" srcId="{1AAC1E0D-3700-41A0-A364-C1AAB416DCA3}" destId="{4A074C55-3AD0-4112-9046-1C8B2E800955}" srcOrd="1" destOrd="0" presId="urn:microsoft.com/office/officeart/2009/3/layout/HorizontalOrganizationChart"/>
    <dgm:cxn modelId="{7F5AF8FD-7AF9-456D-AA6B-BD9AC1DCDB10}" type="presParOf" srcId="{BE6581B5-8A70-44B9-9FFF-7502661BC4DF}" destId="{1F35293E-9854-4358-949B-5F41539D1D28}" srcOrd="1" destOrd="0" presId="urn:microsoft.com/office/officeart/2009/3/layout/HorizontalOrganizationChart"/>
    <dgm:cxn modelId="{2304E352-A83C-4FAB-B817-D89C52D565ED}" type="presParOf" srcId="{BE6581B5-8A70-44B9-9FFF-7502661BC4DF}" destId="{BD358A4F-1059-4123-83B6-13DAEE2C13B9}" srcOrd="2" destOrd="0" presId="urn:microsoft.com/office/officeart/2009/3/layout/HorizontalOrganizationChart"/>
    <dgm:cxn modelId="{93B23F47-1F1F-4B94-8B63-3D07CA00C225}" type="presParOf" srcId="{524034B6-17BA-4D89-A3E1-FF7B3FF59B36}" destId="{B2FFCE0A-D27D-423F-98CE-A0F8D9B8513F}" srcOrd="2" destOrd="0" presId="urn:microsoft.com/office/officeart/2009/3/layout/HorizontalOrganizationChart"/>
    <dgm:cxn modelId="{1BC79D6F-6816-4413-BEA5-4136E3417985}" type="presParOf" srcId="{524034B6-17BA-4D89-A3E1-FF7B3FF59B36}" destId="{6BFEE96D-9C6E-455C-BF48-BFE3AA04B6CA}" srcOrd="3" destOrd="0" presId="urn:microsoft.com/office/officeart/2009/3/layout/HorizontalOrganizationChart"/>
    <dgm:cxn modelId="{70892CA5-E0EA-4321-93BC-38D066B1E1D1}" type="presParOf" srcId="{6BFEE96D-9C6E-455C-BF48-BFE3AA04B6CA}" destId="{C5810175-2A91-4CB8-A2EA-557E8A746975}" srcOrd="0" destOrd="0" presId="urn:microsoft.com/office/officeart/2009/3/layout/HorizontalOrganizationChart"/>
    <dgm:cxn modelId="{5EC1DBFE-2F24-4549-8EB5-D9F8C4F080B3}" type="presParOf" srcId="{C5810175-2A91-4CB8-A2EA-557E8A746975}" destId="{A85CB605-A132-4EA9-A59C-F1952EB72C2B}" srcOrd="0" destOrd="0" presId="urn:microsoft.com/office/officeart/2009/3/layout/HorizontalOrganizationChart"/>
    <dgm:cxn modelId="{659E4996-BE49-4EDE-AE33-8C5FF374C3D8}" type="presParOf" srcId="{C5810175-2A91-4CB8-A2EA-557E8A746975}" destId="{489F9C45-952F-446E-9278-82EC1D3BB2D8}" srcOrd="1" destOrd="0" presId="urn:microsoft.com/office/officeart/2009/3/layout/HorizontalOrganizationChart"/>
    <dgm:cxn modelId="{E683CBD3-426D-412F-A046-657E4076C6E0}" type="presParOf" srcId="{6BFEE96D-9C6E-455C-BF48-BFE3AA04B6CA}" destId="{1EBC7808-0E3C-4994-894E-11BB7703A08D}" srcOrd="1" destOrd="0" presId="urn:microsoft.com/office/officeart/2009/3/layout/HorizontalOrganizationChart"/>
    <dgm:cxn modelId="{2A17CDFA-F5EC-4EFB-B404-CDDF069B022B}" type="presParOf" srcId="{6BFEE96D-9C6E-455C-BF48-BFE3AA04B6CA}" destId="{69C85313-A563-49C4-A053-30143E6AA050}" srcOrd="2" destOrd="0" presId="urn:microsoft.com/office/officeart/2009/3/layout/HorizontalOrganizationChart"/>
    <dgm:cxn modelId="{D2AC4009-A4B0-4B99-AADD-F50DBB706F2D}" type="presParOf" srcId="{524034B6-17BA-4D89-A3E1-FF7B3FF59B36}" destId="{3DFFE1E2-8962-4F90-A300-95ABB918993B}" srcOrd="4" destOrd="0" presId="urn:microsoft.com/office/officeart/2009/3/layout/HorizontalOrganizationChart"/>
    <dgm:cxn modelId="{CF7F71D6-0FE6-4889-84F6-995E60A7CF1A}" type="presParOf" srcId="{524034B6-17BA-4D89-A3E1-FF7B3FF59B36}" destId="{93CEE581-039C-426F-87AF-446F6412CA5A}" srcOrd="5" destOrd="0" presId="urn:microsoft.com/office/officeart/2009/3/layout/HorizontalOrganizationChart"/>
    <dgm:cxn modelId="{549DF7AF-9AB1-40D8-83A7-1C4F2C3BDC2A}" type="presParOf" srcId="{93CEE581-039C-426F-87AF-446F6412CA5A}" destId="{BB5E8480-046D-4906-AC39-6650D1A39AE3}" srcOrd="0" destOrd="0" presId="urn:microsoft.com/office/officeart/2009/3/layout/HorizontalOrganizationChart"/>
    <dgm:cxn modelId="{77808476-294F-41D1-A425-5B97FA7D1942}" type="presParOf" srcId="{BB5E8480-046D-4906-AC39-6650D1A39AE3}" destId="{B56DDB6F-8183-4FDD-9730-41B14E217375}" srcOrd="0" destOrd="0" presId="urn:microsoft.com/office/officeart/2009/3/layout/HorizontalOrganizationChart"/>
    <dgm:cxn modelId="{C7E292BF-5948-477D-A326-8BA8CA7FEED8}" type="presParOf" srcId="{BB5E8480-046D-4906-AC39-6650D1A39AE3}" destId="{C4EDB131-8EBF-4519-A0B6-37D296A48B74}" srcOrd="1" destOrd="0" presId="urn:microsoft.com/office/officeart/2009/3/layout/HorizontalOrganizationChart"/>
    <dgm:cxn modelId="{77054A7C-182D-4EEB-ADDB-028C7C86671B}" type="presParOf" srcId="{93CEE581-039C-426F-87AF-446F6412CA5A}" destId="{D1B4215A-C121-4F0B-9A33-5D665752ED4D}" srcOrd="1" destOrd="0" presId="urn:microsoft.com/office/officeart/2009/3/layout/HorizontalOrganizationChart"/>
    <dgm:cxn modelId="{AA0DB0EC-795C-4F8B-8EB9-6B500DD07858}" type="presParOf" srcId="{93CEE581-039C-426F-87AF-446F6412CA5A}" destId="{8F907BCF-972B-45B8-B8B2-43746F99B57C}" srcOrd="2" destOrd="0" presId="urn:microsoft.com/office/officeart/2009/3/layout/HorizontalOrganizationChart"/>
    <dgm:cxn modelId="{3878A2BD-4C13-417B-B799-E3645B738F59}" type="presParOf" srcId="{E462C0C7-4900-4179-BC3C-209599EB1889}" destId="{BDA6879E-BD6E-447D-B0E4-9B3EA11747F0}"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2E0A78-FE78-4D9C-8AAA-50F2BA56876D}">
      <dsp:nvSpPr>
        <dsp:cNvPr id="0" name=""/>
        <dsp:cNvSpPr/>
      </dsp:nvSpPr>
      <dsp:spPr>
        <a:xfrm>
          <a:off x="0" y="832130"/>
          <a:ext cx="2006996" cy="31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l-GR" sz="1800" kern="1200" dirty="0" smtClean="0"/>
            <a:t>Οι μαθητές</a:t>
          </a:r>
          <a:endParaRPr lang="el-GR" sz="1800" kern="1200" dirty="0"/>
        </a:p>
      </dsp:txBody>
      <dsp:txXfrm>
        <a:off x="0" y="832130"/>
        <a:ext cx="2006996" cy="316196"/>
      </dsp:txXfrm>
    </dsp:sp>
    <dsp:sp modelId="{554486A2-CF65-4865-AD49-B3751B42D4D9}">
      <dsp:nvSpPr>
        <dsp:cNvPr id="0" name=""/>
        <dsp:cNvSpPr/>
      </dsp:nvSpPr>
      <dsp:spPr>
        <a:xfrm>
          <a:off x="2006996" y="2116"/>
          <a:ext cx="401399" cy="1976225"/>
        </a:xfrm>
        <a:prstGeom prst="leftBrace">
          <a:avLst>
            <a:gd name="adj1" fmla="val 35000"/>
            <a:gd name="adj2" fmla="val 5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16209A3-7ABC-42A7-ACA3-B25FEF73EB36}">
      <dsp:nvSpPr>
        <dsp:cNvPr id="0" name=""/>
        <dsp:cNvSpPr/>
      </dsp:nvSpPr>
      <dsp:spPr>
        <a:xfrm>
          <a:off x="2568955" y="2116"/>
          <a:ext cx="5459031" cy="1976225"/>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l-GR" sz="1400" b="1" kern="1200" dirty="0" smtClean="0"/>
            <a:t>Λειτούργησαν ως υπεύθυνοι ερευνητές αλλά και ως υπεύθυνοι και ενεργοί πολίτες.</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Συνεργάστηκαν εποικοδομητικά με εκπαιδευτικούς και μέλη της πανεπιστημιακής κοινότητας και διαχειρίστηκαν τη συνεργασία αυτή με ωριμότητα.</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Συμμετείχαν στην όλη διαδικασία με ιδιαίτερη διάθεση και προθυμία.</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Αισθάνθηκαν υπερήφανοι για το αποτέλεσμα και την απήχηση της δουλειάς τους.</a:t>
          </a:r>
          <a:endParaRPr lang="el-GR" sz="1400" b="1" kern="1200" dirty="0"/>
        </a:p>
        <a:p>
          <a:pPr marL="114300" lvl="1" indent="-114300" algn="l" defTabSz="533400">
            <a:lnSpc>
              <a:spcPct val="90000"/>
            </a:lnSpc>
            <a:spcBef>
              <a:spcPct val="0"/>
            </a:spcBef>
            <a:spcAft>
              <a:spcPct val="15000"/>
            </a:spcAft>
            <a:buChar char="••"/>
          </a:pPr>
          <a:endParaRPr lang="el-GR" sz="1200" kern="1200" dirty="0"/>
        </a:p>
      </dsp:txBody>
      <dsp:txXfrm>
        <a:off x="2568955" y="2116"/>
        <a:ext cx="5459031" cy="1976225"/>
      </dsp:txXfrm>
    </dsp:sp>
    <dsp:sp modelId="{A6C03B5C-EA49-4F1B-AD9A-0480B9D8FCED}">
      <dsp:nvSpPr>
        <dsp:cNvPr id="0" name=""/>
        <dsp:cNvSpPr/>
      </dsp:nvSpPr>
      <dsp:spPr>
        <a:xfrm>
          <a:off x="0" y="2469669"/>
          <a:ext cx="2006996" cy="31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l-GR" sz="1800" kern="1200" dirty="0" smtClean="0"/>
            <a:t>Οι εκπαιδευτικοί</a:t>
          </a:r>
          <a:endParaRPr lang="el-GR" sz="1800" kern="1200" dirty="0"/>
        </a:p>
      </dsp:txBody>
      <dsp:txXfrm>
        <a:off x="0" y="2469669"/>
        <a:ext cx="2006996" cy="316196"/>
      </dsp:txXfrm>
    </dsp:sp>
    <dsp:sp modelId="{14A0712D-D4F4-4955-9E0E-1C04CD2D5A2C}">
      <dsp:nvSpPr>
        <dsp:cNvPr id="0" name=""/>
        <dsp:cNvSpPr/>
      </dsp:nvSpPr>
      <dsp:spPr>
        <a:xfrm>
          <a:off x="2006996" y="1995375"/>
          <a:ext cx="401399" cy="1264784"/>
        </a:xfrm>
        <a:prstGeom prst="leftBrace">
          <a:avLst>
            <a:gd name="adj1" fmla="val 35000"/>
            <a:gd name="adj2" fmla="val 5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F734BE4-76EB-428F-A7D6-F324BB0073EE}">
      <dsp:nvSpPr>
        <dsp:cNvPr id="0" name=""/>
        <dsp:cNvSpPr/>
      </dsp:nvSpPr>
      <dsp:spPr>
        <a:xfrm>
          <a:off x="2559893" y="1964957"/>
          <a:ext cx="5459031" cy="1264784"/>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l-GR" sz="1400" b="1" kern="1200" dirty="0" smtClean="0"/>
            <a:t>Εμπλούτισαν τις γνώσεις τους.</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Εξοικειώθηκαν με ψηφιακά μέσα και εκπαιδευτικούς </a:t>
          </a:r>
          <a:r>
            <a:rPr lang="el-GR" sz="1400" b="1" kern="1200" dirty="0" err="1" smtClean="0"/>
            <a:t>ιστότοπους</a:t>
          </a:r>
          <a:r>
            <a:rPr lang="el-GR" sz="1400" b="1" kern="1200" dirty="0" smtClean="0"/>
            <a:t>.</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Συνεργάστηκαν γόνιμα με τους μαθητές/-</a:t>
          </a:r>
          <a:r>
            <a:rPr lang="el-GR" sz="1400" b="1" kern="1200" dirty="0" err="1" smtClean="0"/>
            <a:t>τριες</a:t>
          </a:r>
          <a:r>
            <a:rPr lang="el-GR" sz="1400" b="1" kern="1200" dirty="0" smtClean="0"/>
            <a:t>.</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Άντλησαν ικανοποίηση από τη συμμετοχή τους στη συγκεκριμένη πρακτική.</a:t>
          </a:r>
          <a:endParaRPr lang="el-GR" sz="1400" b="1" kern="1200" dirty="0"/>
        </a:p>
      </dsp:txBody>
      <dsp:txXfrm>
        <a:off x="2559893" y="1964957"/>
        <a:ext cx="5459031" cy="1264784"/>
      </dsp:txXfrm>
    </dsp:sp>
    <dsp:sp modelId="{360F725B-660B-44F7-93DC-A9B573874872}">
      <dsp:nvSpPr>
        <dsp:cNvPr id="0" name=""/>
        <dsp:cNvSpPr/>
      </dsp:nvSpPr>
      <dsp:spPr>
        <a:xfrm>
          <a:off x="0" y="3543984"/>
          <a:ext cx="2006996" cy="3161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8016" tIns="45720" rIns="128016" bIns="45720" numCol="1" spcCol="1270" anchor="ctr" anchorCtr="0">
          <a:noAutofit/>
        </a:bodyPr>
        <a:lstStyle/>
        <a:p>
          <a:pPr lvl="0" algn="r" defTabSz="800100">
            <a:lnSpc>
              <a:spcPct val="90000"/>
            </a:lnSpc>
            <a:spcBef>
              <a:spcPct val="0"/>
            </a:spcBef>
            <a:spcAft>
              <a:spcPct val="35000"/>
            </a:spcAft>
          </a:pPr>
          <a:r>
            <a:rPr lang="el-GR" sz="1800" kern="1200" dirty="0" smtClean="0"/>
            <a:t>Το σχολείο</a:t>
          </a:r>
          <a:endParaRPr lang="el-GR" sz="1800" kern="1200" dirty="0"/>
        </a:p>
      </dsp:txBody>
      <dsp:txXfrm>
        <a:off x="0" y="3543984"/>
        <a:ext cx="2006996" cy="316196"/>
      </dsp:txXfrm>
    </dsp:sp>
    <dsp:sp modelId="{F958385A-3639-4F4F-A193-B209620E727B}">
      <dsp:nvSpPr>
        <dsp:cNvPr id="0" name=""/>
        <dsp:cNvSpPr/>
      </dsp:nvSpPr>
      <dsp:spPr>
        <a:xfrm>
          <a:off x="2006996" y="3277193"/>
          <a:ext cx="401399" cy="849776"/>
        </a:xfrm>
        <a:prstGeom prst="leftBrace">
          <a:avLst>
            <a:gd name="adj1" fmla="val 35000"/>
            <a:gd name="adj2" fmla="val 50000"/>
          </a:avLst>
        </a:prstGeom>
        <a:noFill/>
        <a:ln w="254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5D52639-6A46-4145-A35F-BAB34474B157}">
      <dsp:nvSpPr>
        <dsp:cNvPr id="0" name=""/>
        <dsp:cNvSpPr/>
      </dsp:nvSpPr>
      <dsp:spPr>
        <a:xfrm>
          <a:off x="2568955" y="3277193"/>
          <a:ext cx="5459031" cy="849776"/>
        </a:xfrm>
        <a:prstGeom prst="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114300" lvl="1" indent="-114300" algn="l" defTabSz="622300">
            <a:lnSpc>
              <a:spcPct val="90000"/>
            </a:lnSpc>
            <a:spcBef>
              <a:spcPct val="0"/>
            </a:spcBef>
            <a:spcAft>
              <a:spcPct val="15000"/>
            </a:spcAft>
            <a:buChar char="••"/>
          </a:pPr>
          <a:r>
            <a:rPr lang="el-GR" sz="1400" b="1" kern="1200" dirty="0" smtClean="0"/>
            <a:t>Ξέφυγε από το συμβατικό πλαίσιο λειτουργίας.</a:t>
          </a:r>
          <a:endParaRPr lang="el-GR" sz="1400" b="1" kern="1200" dirty="0"/>
        </a:p>
        <a:p>
          <a:pPr marL="114300" lvl="1" indent="-114300" algn="l" defTabSz="622300">
            <a:lnSpc>
              <a:spcPct val="90000"/>
            </a:lnSpc>
            <a:spcBef>
              <a:spcPct val="0"/>
            </a:spcBef>
            <a:spcAft>
              <a:spcPct val="15000"/>
            </a:spcAft>
            <a:buChar char="••"/>
          </a:pPr>
          <a:r>
            <a:rPr lang="el-GR" sz="1400" b="1" kern="1200" dirty="0" smtClean="0"/>
            <a:t>Λειτούργησε ως θύλακας δημιουργικής συνεργασίας εκπαιδευτικών και μαθητών, ανοιχτός στην τοπική και διαδικτυακή κοινότητα.</a:t>
          </a:r>
          <a:endParaRPr lang="el-GR" sz="1400" b="1" kern="1200" dirty="0"/>
        </a:p>
      </dsp:txBody>
      <dsp:txXfrm>
        <a:off x="2568955" y="3277193"/>
        <a:ext cx="5459031" cy="84977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DFFE1E2-8962-4F90-A300-95ABB918993B}">
      <dsp:nvSpPr>
        <dsp:cNvPr id="0" name=""/>
        <dsp:cNvSpPr/>
      </dsp:nvSpPr>
      <dsp:spPr>
        <a:xfrm>
          <a:off x="1437302" y="2082101"/>
          <a:ext cx="812752" cy="1497896"/>
        </a:xfrm>
        <a:custGeom>
          <a:avLst/>
          <a:gdLst/>
          <a:ahLst/>
          <a:cxnLst/>
          <a:rect l="0" t="0" r="0" b="0"/>
          <a:pathLst>
            <a:path>
              <a:moveTo>
                <a:pt x="0" y="0"/>
              </a:moveTo>
              <a:lnTo>
                <a:pt x="469270" y="0"/>
              </a:lnTo>
              <a:lnTo>
                <a:pt x="469270" y="1497896"/>
              </a:lnTo>
              <a:lnTo>
                <a:pt x="812752" y="1497896"/>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FFCE0A-D27D-423F-98CE-A0F8D9B8513F}">
      <dsp:nvSpPr>
        <dsp:cNvPr id="0" name=""/>
        <dsp:cNvSpPr/>
      </dsp:nvSpPr>
      <dsp:spPr>
        <a:xfrm>
          <a:off x="1437302" y="2036381"/>
          <a:ext cx="839922" cy="91440"/>
        </a:xfrm>
        <a:custGeom>
          <a:avLst/>
          <a:gdLst/>
          <a:ahLst/>
          <a:cxnLst/>
          <a:rect l="0" t="0" r="0" b="0"/>
          <a:pathLst>
            <a:path>
              <a:moveTo>
                <a:pt x="0" y="45720"/>
              </a:moveTo>
              <a:lnTo>
                <a:pt x="496439" y="45720"/>
              </a:lnTo>
              <a:lnTo>
                <a:pt x="496439" y="58485"/>
              </a:lnTo>
              <a:lnTo>
                <a:pt x="839922" y="58485"/>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A756DFD-2771-4699-B105-839FEAA0F31F}">
      <dsp:nvSpPr>
        <dsp:cNvPr id="0" name=""/>
        <dsp:cNvSpPr/>
      </dsp:nvSpPr>
      <dsp:spPr>
        <a:xfrm>
          <a:off x="1437302" y="615618"/>
          <a:ext cx="812752" cy="1466483"/>
        </a:xfrm>
        <a:custGeom>
          <a:avLst/>
          <a:gdLst/>
          <a:ahLst/>
          <a:cxnLst/>
          <a:rect l="0" t="0" r="0" b="0"/>
          <a:pathLst>
            <a:path>
              <a:moveTo>
                <a:pt x="0" y="1466483"/>
              </a:moveTo>
              <a:lnTo>
                <a:pt x="469270" y="1466483"/>
              </a:lnTo>
              <a:lnTo>
                <a:pt x="469270" y="0"/>
              </a:lnTo>
              <a:lnTo>
                <a:pt x="812752" y="0"/>
              </a:lnTo>
            </a:path>
          </a:pathLst>
        </a:custGeom>
        <a:noFill/>
        <a:ln w="25400" cap="flat" cmpd="sng" algn="ctr">
          <a:solidFill>
            <a:schemeClr val="accent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7328F79-91C0-426D-BB76-12F2B8304AF0}">
      <dsp:nvSpPr>
        <dsp:cNvPr id="0" name=""/>
        <dsp:cNvSpPr/>
      </dsp:nvSpPr>
      <dsp:spPr>
        <a:xfrm>
          <a:off x="0" y="1690725"/>
          <a:ext cx="1437302" cy="78275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el-GR" sz="1800" b="1" kern="1200" dirty="0" smtClean="0"/>
            <a:t>Καινοτομίες πρακτικής</a:t>
          </a:r>
          <a:endParaRPr lang="el-GR" sz="1800" b="1" kern="1200" dirty="0"/>
        </a:p>
      </dsp:txBody>
      <dsp:txXfrm>
        <a:off x="0" y="1690725"/>
        <a:ext cx="1437302" cy="782751"/>
      </dsp:txXfrm>
    </dsp:sp>
    <dsp:sp modelId="{46385787-EB60-4920-8BA0-7C6B402B75E7}">
      <dsp:nvSpPr>
        <dsp:cNvPr id="0" name=""/>
        <dsp:cNvSpPr/>
      </dsp:nvSpPr>
      <dsp:spPr>
        <a:xfrm>
          <a:off x="2250055" y="2848"/>
          <a:ext cx="5595743" cy="1225539"/>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l-GR" sz="1400" b="1" kern="1200" dirty="0" smtClean="0"/>
            <a:t>Προσεγγίζει </a:t>
          </a:r>
          <a:r>
            <a:rPr lang="el-GR" sz="1400" b="1" kern="1200" dirty="0" err="1" smtClean="0"/>
            <a:t>διαθεματικά</a:t>
          </a:r>
          <a:r>
            <a:rPr lang="el-GR" sz="1400" b="1" kern="1200" dirty="0" smtClean="0"/>
            <a:t> και διεπιστημονικά το ζήτημα της Ε.Ε., χρησιμοποιώντας καινοτόμες διδακτικές προσεγγίσεις και στρατηγικές που κινητοποιούν τους μαθητές/</a:t>
          </a:r>
          <a:r>
            <a:rPr lang="el-GR" sz="1400" b="1" kern="1200" dirty="0" err="1" smtClean="0"/>
            <a:t>τριες</a:t>
          </a:r>
          <a:r>
            <a:rPr lang="el-GR" sz="1400" b="1" kern="1200" dirty="0" smtClean="0"/>
            <a:t>, προάγουν την ενεργό συμμετοχή και την αλληλεπίδραση και διευκολύνουν τη δημιουργία συνθηκών μάθησης και έρευνας. </a:t>
          </a:r>
          <a:endParaRPr lang="el-GR" sz="1400" b="1" kern="1200" dirty="0"/>
        </a:p>
      </dsp:txBody>
      <dsp:txXfrm>
        <a:off x="2250055" y="2848"/>
        <a:ext cx="5595743" cy="1225539"/>
      </dsp:txXfrm>
    </dsp:sp>
    <dsp:sp modelId="{A85CB605-A132-4EA9-A59C-F1952EB72C2B}">
      <dsp:nvSpPr>
        <dsp:cNvPr id="0" name=""/>
        <dsp:cNvSpPr/>
      </dsp:nvSpPr>
      <dsp:spPr>
        <a:xfrm>
          <a:off x="2277225" y="1621535"/>
          <a:ext cx="5599453" cy="946662"/>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l-GR" sz="1400" b="1" kern="1200" dirty="0" smtClean="0"/>
            <a:t>Αξιοποιεί παιδαγωγικά την κινηματογραφική δημιουργία και επιστρατεύει τα μέσα της κινηματογραφικής αφήγησης για την κατάκτηση γνώσεων και δεξιοτήτων. </a:t>
          </a:r>
          <a:endParaRPr lang="el-GR" sz="1400" b="1" kern="1200" dirty="0"/>
        </a:p>
      </dsp:txBody>
      <dsp:txXfrm>
        <a:off x="2277225" y="1621535"/>
        <a:ext cx="5599453" cy="946662"/>
      </dsp:txXfrm>
    </dsp:sp>
    <dsp:sp modelId="{B56DDB6F-8183-4FDD-9730-41B14E217375}">
      <dsp:nvSpPr>
        <dsp:cNvPr id="0" name=""/>
        <dsp:cNvSpPr/>
      </dsp:nvSpPr>
      <dsp:spPr>
        <a:xfrm>
          <a:off x="2250055" y="3033757"/>
          <a:ext cx="5652143" cy="1092481"/>
        </a:xfrm>
        <a:prstGeom prst="rect">
          <a:avLst/>
        </a:prstGeom>
        <a:solidFill>
          <a:schemeClr val="lt1">
            <a:hueOff val="0"/>
            <a:satOff val="0"/>
            <a:lumOff val="0"/>
            <a:alphaOff val="0"/>
          </a:schemeClr>
        </a:solidFill>
        <a:ln w="25400" cap="flat"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l-GR" sz="1400" b="1" kern="1200" dirty="0" smtClean="0"/>
            <a:t>Εντάσσει στο Λύκειο την ευρωπαϊκή διάσταση της εκπαίδευσης, τόσο μέσω της βιωματικής και ενεργούς μάθησης, όσο και μέσα από τη λειτουργική ενσωμάτωση και ένταξη των νέων τεχνολογιών της πληροφορίας και της επικοινωνίας στην εκπαιδευτική διαδικασία</a:t>
          </a:r>
          <a:r>
            <a:rPr lang="el-GR" sz="1500" kern="1200" dirty="0" smtClean="0"/>
            <a:t>.</a:t>
          </a:r>
          <a:endParaRPr lang="el-GR" sz="1500" kern="1200" dirty="0"/>
        </a:p>
      </dsp:txBody>
      <dsp:txXfrm>
        <a:off x="2250055" y="3033757"/>
        <a:ext cx="5652143" cy="1092481"/>
      </dsp:txXfrm>
    </dsp:sp>
  </dsp:spTree>
</dsp:drawing>
</file>

<file path=ppt/diagrams/layout1.xml><?xml version="1.0" encoding="utf-8"?>
<dgm:layoutDef xmlns:dgm="http://schemas.openxmlformats.org/drawingml/2006/diagram" xmlns:a="http://schemas.openxmlformats.org/drawingml/2006/main" uniqueId="urn:diagrams.loki3.com/BracketList+Icon">
  <dgm:title val="Κατακόρυφη λίστα με αγκύλες"/>
  <dgm:desc val="Χρησιμοποιήστε το για να εμφανίσετε ομαδοποιημένα μπλοκ πληροφοριών. Λειτουργεί καλά με μεγάλους όγκους κειμένου Επιπέδου 2."/>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4C620C-B6CC-4658-91FE-310A84B647AB}" type="datetimeFigureOut">
              <a:rPr lang="en-US"/>
              <a:pPr/>
              <a:t>8/28/2015</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7B68F6E-CEE2-40FC-AC07-0866A62AFADE}" type="slidenum">
              <a:rPr lang="en-US"/>
              <a:pPr/>
              <a:t>‹#›</a:t>
            </a:fld>
            <a:endParaRPr lang="en-US" dirty="0"/>
          </a:p>
        </p:txBody>
      </p:sp>
    </p:spTree>
    <p:extLst>
      <p:ext uri="{BB962C8B-B14F-4D97-AF65-F5344CB8AC3E}">
        <p14:creationId xmlns:p14="http://schemas.microsoft.com/office/powerpoint/2010/main" val="17107179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1</a:t>
            </a:fld>
            <a:endParaRPr lang="en-US" dirty="0"/>
          </a:p>
        </p:txBody>
      </p:sp>
    </p:spTree>
    <p:extLst>
      <p:ext uri="{BB962C8B-B14F-4D97-AF65-F5344CB8AC3E}">
        <p14:creationId xmlns:p14="http://schemas.microsoft.com/office/powerpoint/2010/main" val="28058745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2</a:t>
            </a:fld>
            <a:endParaRPr lang="en-US" dirty="0"/>
          </a:p>
        </p:txBody>
      </p:sp>
    </p:spTree>
    <p:extLst>
      <p:ext uri="{BB962C8B-B14F-4D97-AF65-F5344CB8AC3E}">
        <p14:creationId xmlns:p14="http://schemas.microsoft.com/office/powerpoint/2010/main" val="10512200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7B68F6E-CEE2-40FC-AC07-0866A62AFADE}" type="slidenum">
              <a:rPr lang="en-US"/>
              <a:pPr/>
              <a:t>6</a:t>
            </a:fld>
            <a:endParaRPr lang="en-US" dirty="0"/>
          </a:p>
        </p:txBody>
      </p:sp>
    </p:spTree>
    <p:extLst>
      <p:ext uri="{BB962C8B-B14F-4D97-AF65-F5344CB8AC3E}">
        <p14:creationId xmlns:p14="http://schemas.microsoft.com/office/powerpoint/2010/main" val="36738642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Διαφάνεια τίτλου">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18362" y="531028"/>
            <a:ext cx="5648623" cy="1204306"/>
          </a:xfrm>
        </p:spPr>
        <p:txBody>
          <a:bodyPr bIns="9144" anchor="b"/>
          <a:lstStyle>
            <a:lvl1pPr>
              <a:defRPr sz="3200" b="1">
                <a:solidFill>
                  <a:schemeClr val="accent3">
                    <a:lumMod val="50000"/>
                  </a:schemeClr>
                </a:solidFill>
                <a:effectLst>
                  <a:outerShdw blurRad="38100" dist="38100" dir="2700000" algn="tl">
                    <a:srgbClr val="000000">
                      <a:alpha val="43137"/>
                    </a:srgbClr>
                  </a:outerShdw>
                </a:effectLst>
              </a:defRPr>
            </a:lvl1pPr>
          </a:lstStyle>
          <a:p>
            <a:r>
              <a:rPr lang="el-GR" smtClean="0"/>
              <a:t>Kλικ για επεξεργασία του τίτλου</a:t>
            </a:r>
            <a:endParaRPr lang="en-US" dirty="0"/>
          </a:p>
        </p:txBody>
      </p:sp>
      <p:sp>
        <p:nvSpPr>
          <p:cNvPr id="4" name="Date Placeholder 3"/>
          <p:cNvSpPr>
            <a:spLocks noGrp="1"/>
          </p:cNvSpPr>
          <p:nvPr>
            <p:ph type="dt" sz="half" idx="10"/>
          </p:nvPr>
        </p:nvSpPr>
        <p:spPr>
          <a:xfrm rot="19140000">
            <a:off x="1989056" y="4328224"/>
            <a:ext cx="2176272" cy="201168"/>
          </a:xfrm>
          <a:prstGeom prst="rect">
            <a:avLst/>
          </a:prstGeom>
        </p:spPr>
        <p:txBody>
          <a:bodyPr/>
          <a:lstStyle/>
          <a:p>
            <a:fld id="{7D0065BE-0657-4A47-90AD-C21C55E16B19}" type="datetime4">
              <a:rPr lang="en-US" smtClean="0"/>
              <a:pPr/>
              <a:t>August 28, 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1" name="Picture 10"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2" name="Picture 11"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Content_2">
    <p:spTree>
      <p:nvGrpSpPr>
        <p:cNvPr id="1" name=""/>
        <p:cNvGrpSpPr/>
        <p:nvPr/>
      </p:nvGrpSpPr>
      <p:grpSpPr>
        <a:xfrm>
          <a:off x="0" y="0"/>
          <a:ext cx="0" cy="0"/>
          <a:chOff x="0" y="0"/>
          <a:chExt cx="0" cy="0"/>
        </a:xfrm>
      </p:grpSpPr>
      <p:sp>
        <p:nvSpPr>
          <p:cNvPr id="11" name="Rectangle 10"/>
          <p:cNvSpPr/>
          <p:nvPr userDrawn="1"/>
        </p:nvSpPr>
        <p:spPr>
          <a:xfrm>
            <a:off x="5711483" y="855486"/>
            <a:ext cx="2961030" cy="3887964"/>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0" name="Rectangle 9"/>
          <p:cNvSpPr/>
          <p:nvPr userDrawn="1"/>
        </p:nvSpPr>
        <p:spPr>
          <a:xfrm>
            <a:off x="471489" y="485775"/>
            <a:ext cx="5099318" cy="423898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title"/>
          </p:nvPr>
        </p:nvSpPr>
        <p:spPr>
          <a:xfrm>
            <a:off x="3128962" y="5189219"/>
            <a:ext cx="6015037" cy="862965"/>
          </a:xfrm>
          <a:solidFill>
            <a:schemeClr val="bg1"/>
          </a:solidFill>
          <a:effectLst>
            <a:outerShdw blurRad="203200" dist="101600" dir="5400000" algn="t" rotWithShape="0">
              <a:schemeClr val="accent3">
                <a:lumMod val="50000"/>
                <a:alpha val="40000"/>
              </a:schemeClr>
            </a:outerShdw>
          </a:effectLst>
        </p:spPr>
        <p:txBody>
          <a:bodyPr/>
          <a:lstStyle>
            <a:lvl1pPr algn="r">
              <a:defRPr sz="2800" b="1">
                <a:solidFill>
                  <a:schemeClr val="accent3">
                    <a:lumMod val="50000"/>
                  </a:schemeClr>
                </a:solidFill>
              </a:defRPr>
            </a:lvl1pPr>
          </a:lstStyle>
          <a:p>
            <a:r>
              <a:rPr lang="el-GR" smtClean="0"/>
              <a:t>Kλικ για επεξεργασία του τίτλου</a:t>
            </a:r>
            <a:endParaRPr lang="en-US" dirty="0"/>
          </a:p>
        </p:txBody>
      </p:sp>
      <p:sp>
        <p:nvSpPr>
          <p:cNvPr id="4" name="Content Placeholder 3"/>
          <p:cNvSpPr>
            <a:spLocks noGrp="1"/>
          </p:cNvSpPr>
          <p:nvPr>
            <p:ph sz="half" idx="2"/>
          </p:nvPr>
        </p:nvSpPr>
        <p:spPr>
          <a:xfrm>
            <a:off x="557213" y="557213"/>
            <a:ext cx="4957321" cy="4129087"/>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 name="Content Placeholder 5"/>
          <p:cNvSpPr>
            <a:spLocks noGrp="1"/>
          </p:cNvSpPr>
          <p:nvPr>
            <p:ph sz="quarter" idx="4"/>
          </p:nvPr>
        </p:nvSpPr>
        <p:spPr>
          <a:xfrm>
            <a:off x="5843587" y="914400"/>
            <a:ext cx="2771776" cy="3714750"/>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4" name="Picture 13"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7" name="Picture 1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Δύο περιεχόμενα">
    <p:spTree>
      <p:nvGrpSpPr>
        <p:cNvPr id="1" name=""/>
        <p:cNvGrpSpPr/>
        <p:nvPr/>
      </p:nvGrpSpPr>
      <p:grpSpPr>
        <a:xfrm>
          <a:off x="0" y="0"/>
          <a:ext cx="0" cy="0"/>
          <a:chOff x="0" y="0"/>
          <a:chExt cx="0" cy="0"/>
        </a:xfrm>
      </p:grpSpPr>
      <p:sp>
        <p:nvSpPr>
          <p:cNvPr id="11" name="Rectangle 10"/>
          <p:cNvSpPr/>
          <p:nvPr userDrawn="1"/>
        </p:nvSpPr>
        <p:spPr>
          <a:xfrm>
            <a:off x="4681182" y="491319"/>
            <a:ext cx="4018627" cy="419754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0" name="Rectangle 9"/>
          <p:cNvSpPr/>
          <p:nvPr userDrawn="1"/>
        </p:nvSpPr>
        <p:spPr>
          <a:xfrm>
            <a:off x="436728" y="472127"/>
            <a:ext cx="3957851" cy="4209055"/>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title"/>
          </p:nvPr>
        </p:nvSpPr>
        <p:spPr>
          <a:xfrm>
            <a:off x="3128962" y="5189219"/>
            <a:ext cx="6015037" cy="862965"/>
          </a:xfrm>
          <a:solidFill>
            <a:schemeClr val="bg1"/>
          </a:solidFill>
          <a:effectLst>
            <a:outerShdw blurRad="203200" dist="101600" dir="5400000" algn="t" rotWithShape="0">
              <a:schemeClr val="accent3">
                <a:lumMod val="50000"/>
                <a:alpha val="40000"/>
              </a:schemeClr>
            </a:outerShdw>
          </a:effectLst>
        </p:spPr>
        <p:txBody>
          <a:bodyPr/>
          <a:lstStyle>
            <a:lvl1pPr algn="r">
              <a:defRPr sz="2800" b="1">
                <a:solidFill>
                  <a:schemeClr val="accent3">
                    <a:lumMod val="50000"/>
                  </a:schemeClr>
                </a:solidFill>
              </a:defRPr>
            </a:lvl1pPr>
          </a:lstStyle>
          <a:p>
            <a:r>
              <a:rPr lang="el-GR" smtClean="0"/>
              <a:t>Kλικ για επεξεργασία του τίτλου</a:t>
            </a:r>
            <a:endParaRPr lang="en-US" dirty="0"/>
          </a:p>
        </p:txBody>
      </p:sp>
      <p:sp>
        <p:nvSpPr>
          <p:cNvPr id="4" name="Content Placeholder 3"/>
          <p:cNvSpPr>
            <a:spLocks noGrp="1"/>
          </p:cNvSpPr>
          <p:nvPr>
            <p:ph sz="half" idx="2"/>
          </p:nvPr>
        </p:nvSpPr>
        <p:spPr>
          <a:xfrm>
            <a:off x="529917" y="557214"/>
            <a:ext cx="3782775" cy="4055730"/>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 name="Content Placeholder 5"/>
          <p:cNvSpPr>
            <a:spLocks noGrp="1"/>
          </p:cNvSpPr>
          <p:nvPr>
            <p:ph sz="quarter" idx="4"/>
          </p:nvPr>
        </p:nvSpPr>
        <p:spPr>
          <a:xfrm>
            <a:off x="4749421" y="573206"/>
            <a:ext cx="3865942" cy="4055944"/>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4" name="Picture 13"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7" name="Picture 1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a:t>
            </a:fld>
            <a:endParaRPr lang="en-US" dirty="0"/>
          </a:p>
        </p:txBody>
      </p:sp>
      <p:pic>
        <p:nvPicPr>
          <p:cNvPr id="6" name="Picture 5"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7" name="Picture 6"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mtClean="0"/>
              <a:t>Kλικ για επεξεργασία του τίτλου</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l-GR" smtClean="0"/>
              <a:t>Kλικ για επεξεργασία των στυλ του υποδείγματος</a:t>
            </a:r>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754ED01-E2A0-4C1E-8E21-014B99041579}" type="slidenum">
              <a:rPr lang="en-US" smtClean="0"/>
              <a:pPr/>
              <a:t>‹#›</a:t>
            </a:fld>
            <a:endParaRPr lang="en-US" dirty="0"/>
          </a:p>
        </p:txBody>
      </p:sp>
      <p:pic>
        <p:nvPicPr>
          <p:cNvPr id="10" name="Picture 9"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1" name="Picture 10"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l-GR" smtClean="0"/>
              <a:t>Κάντε κλικ στο εικονίδιο για να προσθέσετε μια εικόνα</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l-GR" smtClean="0"/>
              <a:t>Kλικ για επεξεργασία του τίτλου</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2" name="Picture 11"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3" name="Picture 12"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8" name="Picture 7"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l-GR" smtClean="0"/>
              <a:t>Kλικ για επεξεργασία του τίτλου</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8" name="Picture 7"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Τίτλος και Αντι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3234519" y="5172501"/>
            <a:ext cx="5909481" cy="846162"/>
          </a:xfrm>
          <a:solidFill>
            <a:schemeClr val="bg1"/>
          </a:solidFill>
          <a:effectLst>
            <a:outerShdw blurRad="203200" dist="101600" dir="5400000" algn="t" rotWithShape="0">
              <a:schemeClr val="accent3">
                <a:lumMod val="50000"/>
                <a:alpha val="40000"/>
              </a:schemeClr>
            </a:outerShdw>
          </a:effectLst>
        </p:spPr>
        <p:txBody>
          <a:bodyPr/>
          <a:lstStyle>
            <a:lvl1pPr algn="r">
              <a:defRPr kumimoji="0" lang="en-US" sz="2800" b="1" i="0" u="none" strike="noStrike" kern="1200" cap="all" spc="0" normalizeH="0" baseline="0" noProof="0" dirty="0">
                <a:ln>
                  <a:noFill/>
                </a:ln>
                <a:solidFill>
                  <a:schemeClr val="accent3">
                    <a:lumMod val="50000"/>
                  </a:schemeClr>
                </a:solidFill>
                <a:effectLst/>
                <a:uLnTx/>
                <a:uFillTx/>
                <a:latin typeface="+mj-lt"/>
                <a:ea typeface="+mj-ea"/>
                <a:cs typeface="+mj-cs"/>
              </a:defRPr>
            </a:lvl1pPr>
          </a:lstStyle>
          <a:p>
            <a:r>
              <a:rPr lang="el-GR" smtClean="0"/>
              <a:t>Kλικ για επεξεργασία του τίτλου</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8" name="Rectangle 7"/>
          <p:cNvSpPr/>
          <p:nvPr userDrawn="1"/>
        </p:nvSpPr>
        <p:spPr>
          <a:xfrm>
            <a:off x="471488" y="485775"/>
            <a:ext cx="8208487" cy="423898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11" name="Content Placeholder 3"/>
          <p:cNvSpPr>
            <a:spLocks noGrp="1"/>
          </p:cNvSpPr>
          <p:nvPr>
            <p:ph sz="half" idx="2"/>
          </p:nvPr>
        </p:nvSpPr>
        <p:spPr>
          <a:xfrm>
            <a:off x="557213" y="557213"/>
            <a:ext cx="8027229" cy="4129087"/>
          </a:xfrm>
        </p:spPr>
        <p:txBody>
          <a:bodyPr/>
          <a:lstStyle>
            <a:lvl1pPr>
              <a:defRPr sz="2400" b="0"/>
            </a:lvl1pPr>
            <a:lvl2pPr>
              <a:defRPr sz="2000" b="0"/>
            </a:lvl2pPr>
            <a:lvl3pPr>
              <a:defRPr sz="1800" b="0"/>
            </a:lvl3pPr>
            <a:lvl4pPr>
              <a:defRPr sz="1600" b="0"/>
            </a:lvl4pPr>
            <a:lvl5pPr>
              <a:defRPr sz="1600" b="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_2">
    <p:spTree>
      <p:nvGrpSpPr>
        <p:cNvPr id="1" name=""/>
        <p:cNvGrpSpPr/>
        <p:nvPr/>
      </p:nvGrpSpPr>
      <p:grpSpPr>
        <a:xfrm>
          <a:off x="0" y="0"/>
          <a:ext cx="0" cy="0"/>
          <a:chOff x="0" y="0"/>
          <a:chExt cx="0" cy="0"/>
        </a:xfrm>
      </p:grpSpPr>
      <p:sp>
        <p:nvSpPr>
          <p:cNvPr id="2" name="Title 1"/>
          <p:cNvSpPr>
            <a:spLocks noGrp="1"/>
          </p:cNvSpPr>
          <p:nvPr>
            <p:ph type="title"/>
          </p:nvPr>
        </p:nvSpPr>
        <p:spPr>
          <a:xfrm>
            <a:off x="3234519" y="5172501"/>
            <a:ext cx="5909481" cy="846162"/>
          </a:xfrm>
          <a:solidFill>
            <a:schemeClr val="bg1"/>
          </a:solidFill>
          <a:effectLst>
            <a:outerShdw blurRad="203200" dist="101600" dir="5400000" algn="t" rotWithShape="0">
              <a:schemeClr val="accent3">
                <a:lumMod val="50000"/>
                <a:alpha val="40000"/>
              </a:schemeClr>
            </a:outerShdw>
          </a:effectLst>
        </p:spPr>
        <p:txBody>
          <a:bodyPr/>
          <a:lstStyle>
            <a:lvl1pPr algn="r">
              <a:defRPr kumimoji="0" lang="en-US" sz="2800" b="1" i="0" u="none" strike="noStrike" kern="1200" cap="all" spc="0" normalizeH="0" baseline="0" noProof="0" dirty="0">
                <a:ln>
                  <a:noFill/>
                </a:ln>
                <a:solidFill>
                  <a:schemeClr val="accent3">
                    <a:lumMod val="50000"/>
                  </a:schemeClr>
                </a:solidFill>
                <a:effectLst/>
                <a:uLnTx/>
                <a:uFillTx/>
                <a:latin typeface="+mj-lt"/>
                <a:ea typeface="+mj-ea"/>
                <a:cs typeface="+mj-cs"/>
              </a:defRPr>
            </a:lvl1pPr>
          </a:lstStyle>
          <a:p>
            <a:r>
              <a:rPr lang="el-GR" smtClean="0"/>
              <a:t>Kλικ για επεξεργασία του τίτλου</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8" name="Rectangle 7"/>
          <p:cNvSpPr/>
          <p:nvPr userDrawn="1"/>
        </p:nvSpPr>
        <p:spPr>
          <a:xfrm>
            <a:off x="471488" y="485775"/>
            <a:ext cx="8208487" cy="423898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11" name="Content Placeholder 3"/>
          <p:cNvSpPr>
            <a:spLocks noGrp="1"/>
          </p:cNvSpPr>
          <p:nvPr>
            <p:ph sz="half" idx="2"/>
          </p:nvPr>
        </p:nvSpPr>
        <p:spPr>
          <a:xfrm>
            <a:off x="557213" y="557213"/>
            <a:ext cx="8027229" cy="4129087"/>
          </a:xfrm>
        </p:spPr>
        <p:txBody>
          <a:bodyPr/>
          <a:lstStyle>
            <a:lvl1pPr>
              <a:defRPr sz="2400" b="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_3">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7" name="Picture 6"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9" name="Picture 8"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11" name="Content Placeholder 3"/>
          <p:cNvSpPr>
            <a:spLocks noGrp="1"/>
          </p:cNvSpPr>
          <p:nvPr>
            <p:ph sz="half" idx="2"/>
          </p:nvPr>
        </p:nvSpPr>
        <p:spPr>
          <a:xfrm>
            <a:off x="270609" y="286602"/>
            <a:ext cx="8504900" cy="44491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Κεφαλίδα ενότητας">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rot="19140000">
            <a:off x="921944" y="1872429"/>
            <a:ext cx="6038968" cy="1207509"/>
          </a:xfrm>
        </p:spPr>
        <p:txBody>
          <a:bodyPr bIns="9144" anchor="b"/>
          <a:lstStyle>
            <a:lvl1pPr algn="l">
              <a:defRPr kumimoji="0" lang="en-US" sz="3000" b="0" i="0" u="none" strike="noStrike" kern="1200" cap="all" spc="0" normalizeH="0" baseline="0" noProof="0" dirty="0" smtClean="0">
                <a:ln>
                  <a:noFill/>
                </a:ln>
                <a:solidFill>
                  <a:schemeClr val="accent3">
                    <a:lumMod val="50000"/>
                  </a:schemeClr>
                </a:solidFill>
                <a:effectLst>
                  <a:outerShdw blurRad="38100" dist="38100" dir="2700000" algn="tl">
                    <a:srgbClr val="000000">
                      <a:alpha val="43137"/>
                    </a:srgbClr>
                  </a:outerShdw>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l-GR" smtClean="0"/>
              <a:t>Kλικ για επεξεργασία του τίτλου</a:t>
            </a: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9" name="Picture 8" descr="dschool.png"/>
          <p:cNvPicPr>
            <a:picLocks noChangeAspect="1"/>
          </p:cNvPicPr>
          <p:nvPr userDrawn="1"/>
        </p:nvPicPr>
        <p:blipFill>
          <a:blip r:embed="rId2" cstate="print"/>
          <a:stretch>
            <a:fillRect/>
          </a:stretch>
        </p:blipFill>
        <p:spPr>
          <a:xfrm>
            <a:off x="0" y="3852278"/>
            <a:ext cx="1501067" cy="1909614"/>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3" cstate="print"/>
          <a:stretch>
            <a:fillRect/>
          </a:stretch>
        </p:blipFill>
        <p:spPr>
          <a:xfrm>
            <a:off x="1032803" y="5682761"/>
            <a:ext cx="1676400" cy="838200"/>
          </a:xfrm>
          <a:prstGeom prst="rect">
            <a:avLst/>
          </a:prstGeom>
          <a:effectLst>
            <a:innerShdw blurRad="114300">
              <a:prstClr val="black"/>
            </a:innerShdw>
          </a:effec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Small photo contain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1" name="Picture 10"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2" name="Picture 11"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
        <p:nvSpPr>
          <p:cNvPr id="13" name="Content Placeholder 2"/>
          <p:cNvSpPr>
            <a:spLocks noGrp="1"/>
          </p:cNvSpPr>
          <p:nvPr>
            <p:ph sz="half" idx="13"/>
          </p:nvPr>
        </p:nvSpPr>
        <p:spPr>
          <a:xfrm>
            <a:off x="290686" y="191072"/>
            <a:ext cx="4185769" cy="263401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4" name="Content Placeholder 2"/>
          <p:cNvSpPr>
            <a:spLocks noGrp="1"/>
          </p:cNvSpPr>
          <p:nvPr>
            <p:ph sz="half" idx="14"/>
          </p:nvPr>
        </p:nvSpPr>
        <p:spPr>
          <a:xfrm>
            <a:off x="4537414" y="3018433"/>
            <a:ext cx="4185769" cy="263401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_3">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754ED01-E2A0-4C1E-8E21-014B99041579}" type="slidenum">
              <a:rPr lang="en-US" smtClean="0"/>
              <a:pPr/>
              <a:t>‹#›</a:t>
            </a:fld>
            <a:endParaRPr lang="en-US" dirty="0"/>
          </a:p>
        </p:txBody>
      </p:sp>
      <p:sp>
        <p:nvSpPr>
          <p:cNvPr id="8" name="Title 7"/>
          <p:cNvSpPr>
            <a:spLocks noGrp="1"/>
          </p:cNvSpPr>
          <p:nvPr>
            <p:ph type="title"/>
          </p:nvPr>
        </p:nvSpPr>
        <p:spPr/>
        <p:txBody>
          <a:bodyPr/>
          <a:lstStyle/>
          <a:p>
            <a:r>
              <a:rPr lang="el-GR" smtClean="0"/>
              <a:t>Kλικ για επεξεργασία του τίτλου</a:t>
            </a:r>
            <a:endParaRPr lang="en-US"/>
          </a:p>
        </p:txBody>
      </p:sp>
      <p:pic>
        <p:nvPicPr>
          <p:cNvPr id="9" name="Picture 8"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l-GR" smtClean="0"/>
              <a:t>Kλικ για επεξεργασία των στυλ του υποδείγματος</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l-GR" smtClean="0"/>
              <a:t>Kλικ για επεξεργασία των στυλ του υποδείγματος</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pic>
        <p:nvPicPr>
          <p:cNvPr id="10" name="Picture 9"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1" name="Picture 10"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a:xfrm>
            <a:off x="3138984" y="5172501"/>
            <a:ext cx="6005015" cy="873457"/>
          </a:xfrm>
          <a:solidFill>
            <a:schemeClr val="bg1"/>
          </a:solidFill>
          <a:effectLst>
            <a:outerShdw blurRad="203200" dist="114300" dir="5400000" algn="t" rotWithShape="0">
              <a:schemeClr val="accent3">
                <a:lumMod val="50000"/>
                <a:alpha val="40000"/>
              </a:schemeClr>
            </a:outerShdw>
          </a:effectLst>
        </p:spPr>
        <p:txBody>
          <a:bodyPr/>
          <a:lstStyle>
            <a:lvl1pPr algn="r">
              <a:defRPr lang="en-US" sz="2800" b="1" kern="1200" cap="all" baseline="0" dirty="0">
                <a:solidFill>
                  <a:schemeClr val="accent3">
                    <a:lumMod val="50000"/>
                  </a:schemeClr>
                </a:solidFill>
                <a:latin typeface="+mj-lt"/>
                <a:ea typeface="+mj-ea"/>
                <a:cs typeface="+mj-cs"/>
              </a:defRPr>
            </a:lvl1pPr>
          </a:lstStyle>
          <a:p>
            <a:r>
              <a:rPr lang="el-GR" smtClean="0"/>
              <a:t>Kλικ για επεξεργασία του τίτλου</a:t>
            </a:r>
            <a:endParaRPr lang="en-US" dirty="0"/>
          </a:p>
        </p:txBody>
      </p:sp>
      <p:sp>
        <p:nvSpPr>
          <p:cNvPr id="4" name="Content Placeholder 3"/>
          <p:cNvSpPr>
            <a:spLocks noGrp="1"/>
          </p:cNvSpPr>
          <p:nvPr>
            <p:ph sz="half" idx="2"/>
          </p:nvPr>
        </p:nvSpPr>
        <p:spPr>
          <a:xfrm>
            <a:off x="600782" y="528120"/>
            <a:ext cx="1842163" cy="180564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p:txBody>
      </p:sp>
      <p:sp>
        <p:nvSpPr>
          <p:cNvPr id="6" name="Content Placeholder 5"/>
          <p:cNvSpPr>
            <a:spLocks noGrp="1"/>
          </p:cNvSpPr>
          <p:nvPr>
            <p:ph sz="quarter" idx="4"/>
          </p:nvPr>
        </p:nvSpPr>
        <p:spPr>
          <a:xfrm>
            <a:off x="2688609" y="518615"/>
            <a:ext cx="5950424" cy="181515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754ED01-E2A0-4C1E-8E21-014B99041579}" type="slidenum">
              <a:rPr lang="en-US" smtClean="0"/>
              <a:pPr/>
              <a:t>‹#›</a:t>
            </a:fld>
            <a:endParaRPr lang="en-US" dirty="0"/>
          </a:p>
        </p:txBody>
      </p:sp>
      <p:sp>
        <p:nvSpPr>
          <p:cNvPr id="10" name="Content Placeholder 3"/>
          <p:cNvSpPr>
            <a:spLocks noGrp="1"/>
          </p:cNvSpPr>
          <p:nvPr>
            <p:ph sz="half" idx="13"/>
          </p:nvPr>
        </p:nvSpPr>
        <p:spPr>
          <a:xfrm>
            <a:off x="630350" y="2741332"/>
            <a:ext cx="1842163" cy="169644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p:txBody>
      </p:sp>
      <p:sp>
        <p:nvSpPr>
          <p:cNvPr id="11" name="Content Placeholder 5"/>
          <p:cNvSpPr>
            <a:spLocks noGrp="1"/>
          </p:cNvSpPr>
          <p:nvPr>
            <p:ph sz="quarter" idx="14"/>
          </p:nvPr>
        </p:nvSpPr>
        <p:spPr>
          <a:xfrm>
            <a:off x="2704531" y="2718179"/>
            <a:ext cx="5961797" cy="174463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pic>
        <p:nvPicPr>
          <p:cNvPr id="12" name="Picture 11" descr="dschool.png"/>
          <p:cNvPicPr>
            <a:picLocks noChangeAspect="1"/>
          </p:cNvPicPr>
          <p:nvPr userDrawn="1"/>
        </p:nvPicPr>
        <p:blipFill>
          <a:blip r:embed="rId2"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3" name="Picture 12" descr="iparticipate.png"/>
          <p:cNvPicPr>
            <a:picLocks noChangeAspect="1"/>
          </p:cNvPicPr>
          <p:nvPr userDrawn="1"/>
        </p:nvPicPr>
        <p:blipFill>
          <a:blip r:embed="rId3" cstate="print"/>
          <a:stretch>
            <a:fillRect/>
          </a:stretch>
        </p:blipFill>
        <p:spPr>
          <a:xfrm>
            <a:off x="484151" y="6144071"/>
            <a:ext cx="1372772" cy="686386"/>
          </a:xfrm>
          <a:prstGeom prst="rect">
            <a:avLst/>
          </a:prstGeom>
          <a:effectLst>
            <a:innerShdw blurRad="114300">
              <a:prstClr val="black"/>
            </a:innerShdw>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l-GR" smtClean="0"/>
              <a:t>Kλικ για επεξεργασία του τίτλου</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754ED01-E2A0-4C1E-8E21-014B99041579}" type="slidenum">
              <a:rPr lang="en-US" smtClean="0"/>
              <a:pPr/>
              <a:t>‹#›</a:t>
            </a:fld>
            <a:endParaRPr lang="en-US" dirty="0"/>
          </a:p>
        </p:txBody>
      </p:sp>
      <p:pic>
        <p:nvPicPr>
          <p:cNvPr id="9" name="Picture 8" descr="dschool.png"/>
          <p:cNvPicPr>
            <a:picLocks noChangeAspect="1"/>
          </p:cNvPicPr>
          <p:nvPr/>
        </p:nvPicPr>
        <p:blipFill>
          <a:blip r:embed="rId18" cstate="print"/>
          <a:stretch>
            <a:fillRect/>
          </a:stretch>
        </p:blipFill>
        <p:spPr>
          <a:xfrm>
            <a:off x="112545" y="5071764"/>
            <a:ext cx="829994" cy="1055895"/>
          </a:xfrm>
          <a:prstGeom prst="rect">
            <a:avLst/>
          </a:prstGeom>
          <a:ln>
            <a:noFill/>
          </a:ln>
          <a:effectLst>
            <a:outerShdw blurRad="292100" dist="139700" dir="2700000" algn="tl" rotWithShape="0">
              <a:srgbClr val="333333">
                <a:alpha val="65000"/>
              </a:srgbClr>
            </a:outerShdw>
          </a:effectLst>
        </p:spPr>
      </p:pic>
      <p:pic>
        <p:nvPicPr>
          <p:cNvPr id="10" name="Picture 9" descr="iparticipate.png"/>
          <p:cNvPicPr>
            <a:picLocks noChangeAspect="1"/>
          </p:cNvPicPr>
          <p:nvPr/>
        </p:nvPicPr>
        <p:blipFill>
          <a:blip r:embed="rId19" cstate="print"/>
          <a:stretch>
            <a:fillRect/>
          </a:stretch>
        </p:blipFill>
        <p:spPr>
          <a:xfrm>
            <a:off x="484151" y="6144071"/>
            <a:ext cx="1372772" cy="686386"/>
          </a:xfrm>
          <a:prstGeom prst="rect">
            <a:avLst/>
          </a:prstGeom>
          <a:effectLst>
            <a:innerShdw blurRad="114300">
              <a:prstClr val="black"/>
            </a:inn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4" r:id="rId3"/>
    <p:sldLayoutId id="2147483662" r:id="rId4"/>
    <p:sldLayoutId id="2147483651" r:id="rId5"/>
    <p:sldLayoutId id="2147483661" r:id="rId6"/>
    <p:sldLayoutId id="2147483652" r:id="rId7"/>
    <p:sldLayoutId id="2147483653" r:id="rId8"/>
    <p:sldLayoutId id="2147483663" r:id="rId9"/>
    <p:sldLayoutId id="2147483660" r:id="rId10"/>
    <p:sldLayoutId id="2147483665" r:id="rId11"/>
    <p:sldLayoutId id="2147483654" r:id="rId12"/>
    <p:sldLayoutId id="2147483656" r:id="rId13"/>
    <p:sldLayoutId id="2147483657" r:id="rId14"/>
    <p:sldLayoutId id="2147483658" r:id="rId15"/>
    <p:sldLayoutId id="2147483659" r:id="rId16"/>
  </p:sldLayoutIdLst>
  <p:hf hdr="0" ftr="0" dt="0"/>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youthactiv.eu/category/eu-videos/" TargetMode="Externa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8" Type="http://schemas.openxmlformats.org/officeDocument/2006/relationships/hyperlink" Target="http://photodentro.edu.gr/lor/r/8521/1660" TargetMode="External"/><Relationship Id="rId3" Type="http://schemas.openxmlformats.org/officeDocument/2006/relationships/hyperlink" Target="http://europarltv.eu/el/home" TargetMode="External"/><Relationship Id="rId7" Type="http://schemas.openxmlformats.org/officeDocument/2006/relationships/hyperlink" Target="http://infoatschool.wikispaces.com/file/view/%CE%92%CE%99%CE%92%CE%9B%CE%99%CE%9F.pdf" TargetMode="External"/><Relationship Id="rId12" Type="http://schemas.openxmlformats.org/officeDocument/2006/relationships/image" Target="../media/image9.jpeg"/><Relationship Id="rId2" Type="http://schemas.openxmlformats.org/officeDocument/2006/relationships/hyperlink" Target="http://europa.eu/index_el.htm" TargetMode="External"/><Relationship Id="rId1" Type="http://schemas.openxmlformats.org/officeDocument/2006/relationships/slideLayout" Target="../slideLayouts/slideLayout9.xml"/><Relationship Id="rId6" Type="http://schemas.openxmlformats.org/officeDocument/2006/relationships/hyperlink" Target="http://www.ert-archives.gr/V3/public/main/index.aspx" TargetMode="External"/><Relationship Id="rId11" Type="http://schemas.openxmlformats.org/officeDocument/2006/relationships/image" Target="../media/image8.jpeg"/><Relationship Id="rId5" Type="http://schemas.openxmlformats.org/officeDocument/2006/relationships/hyperlink" Target="http://www.youthactiv.eu/" TargetMode="External"/><Relationship Id="rId10" Type="http://schemas.openxmlformats.org/officeDocument/2006/relationships/hyperlink" Target="http://cinefil.pblogs.gr/2011/10/aisthhtikh-toy-kinhmatografoy-ta-eidh-twn-planwn.html" TargetMode="External"/><Relationship Id="rId4" Type="http://schemas.openxmlformats.org/officeDocument/2006/relationships/hyperlink" Target="http://photodentro.edu.gr/" TargetMode="External"/><Relationship Id="rId9" Type="http://schemas.openxmlformats.org/officeDocument/2006/relationships/hyperlink" Target="https://skasiarxeio.files.wordpress.com/2015/02/cebacf85cf81ceb9ceaccebacebfcf82-cf87ceb1cf81ceb9cf84ceaccebaceb7cf82_ceb4ceb7cebcceb9cebfcf85cf81ceb3ceafceb1-cf84ceb1ceb9cebdceb9.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8" Type="http://schemas.openxmlformats.org/officeDocument/2006/relationships/hyperlink" Target="http://ec.europa.eu/archives/debateeurope/index_el.htm" TargetMode="External"/><Relationship Id="rId3" Type="http://schemas.openxmlformats.org/officeDocument/2006/relationships/hyperlink" Target="http://europa.eu/kids-corner/index_el.htm" TargetMode="External"/><Relationship Id="rId7" Type="http://schemas.openxmlformats.org/officeDocument/2006/relationships/hyperlink" Target="http://www.europarl.europa.eu/charter/pdf/text_el.pdf" TargetMode="External"/><Relationship Id="rId2" Type="http://schemas.openxmlformats.org/officeDocument/2006/relationships/hyperlink" Target="http://ec.europa.eu/eurostat/help/new-eurostat-website" TargetMode="External"/><Relationship Id="rId1" Type="http://schemas.openxmlformats.org/officeDocument/2006/relationships/slideLayout" Target="../slideLayouts/slideLayout3.xml"/><Relationship Id="rId6" Type="http://schemas.openxmlformats.org/officeDocument/2006/relationships/hyperlink" Target="http://ec.europa.eu/consumers/europadiary/index_en.htm" TargetMode="External"/><Relationship Id="rId5" Type="http://schemas.openxmlformats.org/officeDocument/2006/relationships/hyperlink" Target="http://europa.eu/europedirect/index_el.htm" TargetMode="External"/><Relationship Id="rId10" Type="http://schemas.openxmlformats.org/officeDocument/2006/relationships/hyperlink" Target="http://europa.eu/abc/history/index_el.htm" TargetMode="External"/><Relationship Id="rId4" Type="http://schemas.openxmlformats.org/officeDocument/2006/relationships/hyperlink" Target="http://ec.europa.eu/economy_finance/euro/emu/index_el.htm" TargetMode="External"/><Relationship Id="rId9" Type="http://schemas.openxmlformats.org/officeDocument/2006/relationships/hyperlink" Target="http://europa.eu/abc/keyfigures/index_el.ht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orion.lib.teithe.gr/" TargetMode="External"/><Relationship Id="rId3" Type="http://schemas.openxmlformats.org/officeDocument/2006/relationships/hyperlink" Target="http://bit.ly/1IkeLAf" TargetMode="External"/><Relationship Id="rId7" Type="http://schemas.openxmlformats.org/officeDocument/2006/relationships/hyperlink" Target="http://www.bestunipi.eu/sites/all/egame/" TargetMode="External"/><Relationship Id="rId12" Type="http://schemas.openxmlformats.org/officeDocument/2006/relationships/hyperlink" Target="http://infoatschool.wikispaces.com/file/view/%CE%92%CE%99%CE%92%CE%9B%CE%99%CE%9F.pdf" TargetMode="External"/><Relationship Id="rId2" Type="http://schemas.openxmlformats.org/officeDocument/2006/relationships/hyperlink" Target="http://ec.europa.eu/yourvoice/about/index_el.htm" TargetMode="External"/><Relationship Id="rId1" Type="http://schemas.openxmlformats.org/officeDocument/2006/relationships/slideLayout" Target="../slideLayouts/slideLayout3.xml"/><Relationship Id="rId6" Type="http://schemas.openxmlformats.org/officeDocument/2006/relationships/hyperlink" Target="http://www.youthactiv.eu/" TargetMode="External"/><Relationship Id="rId11" Type="http://schemas.openxmlformats.org/officeDocument/2006/relationships/hyperlink" Target="https://cinnetpamak.wordpress.com/category/%CF%85%CE%BB%CE%B9%CE%BA%CE%BF/" TargetMode="External"/><Relationship Id="rId5" Type="http://schemas.openxmlformats.org/officeDocument/2006/relationships/hyperlink" Target="http://www.ombudsman.europa.eu/home.faces" TargetMode="External"/><Relationship Id="rId10" Type="http://schemas.openxmlformats.org/officeDocument/2006/relationships/hyperlink" Target="http://videomuseums.eu/wp-content/uploads/2012/08/ALeonida.pdf" TargetMode="External"/><Relationship Id="rId4" Type="http://schemas.openxmlformats.org/officeDocument/2006/relationships/hyperlink" Target="http://www.ecb.europa.eu/euro/play/html/index.el.html" TargetMode="External"/><Relationship Id="rId9" Type="http://schemas.openxmlformats.org/officeDocument/2006/relationships/hyperlink" Target="http://bit.ly/1Lwc5nJ"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http://format-factory.en.softonic.com/" TargetMode="External"/><Relationship Id="rId7" Type="http://schemas.openxmlformats.org/officeDocument/2006/relationships/hyperlink" Target="http://bit.ly/1NBkqK7" TargetMode="External"/><Relationship Id="rId2" Type="http://schemas.openxmlformats.org/officeDocument/2006/relationships/hyperlink" Target="http://cnet.co/1NUgsZS" TargetMode="External"/><Relationship Id="rId1" Type="http://schemas.openxmlformats.org/officeDocument/2006/relationships/slideLayout" Target="../slideLayouts/slideLayout3.xml"/><Relationship Id="rId6" Type="http://schemas.openxmlformats.org/officeDocument/2006/relationships/hyperlink" Target="http://www.faststone.org/download.htm" TargetMode="External"/><Relationship Id="rId5" Type="http://schemas.openxmlformats.org/officeDocument/2006/relationships/hyperlink" Target="http://www.gimp.org/windows/" TargetMode="External"/><Relationship Id="rId4" Type="http://schemas.openxmlformats.org/officeDocument/2006/relationships/hyperlink" Target="http://audacityteam.org/"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a:xfrm>
            <a:off x="4872033" y="4186238"/>
            <a:ext cx="3771900" cy="141446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l-GR" dirty="0"/>
          </a:p>
        </p:txBody>
      </p:sp>
      <p:sp>
        <p:nvSpPr>
          <p:cNvPr id="2" name="Title 1"/>
          <p:cNvSpPr>
            <a:spLocks noGrp="1"/>
          </p:cNvSpPr>
          <p:nvPr>
            <p:ph type="ctrTitle"/>
          </p:nvPr>
        </p:nvSpPr>
        <p:spPr>
          <a:xfrm>
            <a:off x="211858" y="147485"/>
            <a:ext cx="7673710" cy="1951414"/>
          </a:xfrm>
        </p:spPr>
        <p:txBody>
          <a:bodyPr/>
          <a:lstStyle/>
          <a:p>
            <a:r>
              <a:rPr lang="el-GR" sz="2800" dirty="0">
                <a:effectLst/>
              </a:rPr>
              <a:t>"ΓΙΑ ΕΝΑ ΠΟΥΚΑΜΙΣΟ ... ΑΔΕΙΑΝΟ;". </a:t>
            </a:r>
            <a:r>
              <a:rPr lang="el-GR" sz="2800" dirty="0" smtClean="0">
                <a:effectLst/>
              </a:rPr>
              <a:t/>
            </a:r>
            <a:br>
              <a:rPr lang="el-GR" sz="2800" dirty="0" smtClean="0">
                <a:effectLst/>
              </a:rPr>
            </a:br>
            <a:r>
              <a:rPr lang="el-GR" sz="2800" dirty="0" smtClean="0">
                <a:effectLst/>
              </a:rPr>
              <a:t>ΠΡΟΣΕΓΓΙΖΟΥΜΕ </a:t>
            </a:r>
            <a:r>
              <a:rPr lang="el-GR" sz="2800" dirty="0">
                <a:effectLst/>
              </a:rPr>
              <a:t>ΤΗΝ ΕΥΡΩΠΑΪΚΗ ΕΝΩΣΗ – ΚΑΤΑΚΤΟΥΜΕ ΤΗΝ ΤΕΧΝΗ ΤΟΥ ΚΙΝΗΜΑΤΟΓΡΑΦΟΥ</a:t>
            </a:r>
            <a:r>
              <a:rPr lang="el-GR" sz="2400" dirty="0">
                <a:effectLst/>
              </a:rPr>
              <a:t/>
            </a:r>
            <a:br>
              <a:rPr lang="el-GR" sz="2400" dirty="0">
                <a:effectLst/>
              </a:rPr>
            </a:br>
            <a:endParaRPr lang="en-US" sz="2400" dirty="0"/>
          </a:p>
        </p:txBody>
      </p:sp>
      <p:sp>
        <p:nvSpPr>
          <p:cNvPr id="8" name="TextBox 7"/>
          <p:cNvSpPr txBox="1"/>
          <p:nvPr/>
        </p:nvSpPr>
        <p:spPr>
          <a:xfrm>
            <a:off x="4900614" y="4659004"/>
            <a:ext cx="3816074" cy="584775"/>
          </a:xfrm>
          <a:prstGeom prst="rect">
            <a:avLst/>
          </a:prstGeom>
          <a:noFill/>
        </p:spPr>
        <p:txBody>
          <a:bodyPr wrap="square" rtlCol="0">
            <a:spAutoFit/>
          </a:bodyPr>
          <a:lstStyle/>
          <a:p>
            <a:r>
              <a:rPr lang="el-GR" sz="1600" dirty="0" smtClean="0">
                <a:solidFill>
                  <a:schemeClr val="bg2">
                    <a:lumMod val="10000"/>
                  </a:schemeClr>
                </a:solidFill>
              </a:rPr>
              <a:t>Ελένη </a:t>
            </a:r>
            <a:r>
              <a:rPr lang="el-GR" sz="1600" dirty="0" err="1">
                <a:solidFill>
                  <a:schemeClr val="bg2">
                    <a:lumMod val="10000"/>
                  </a:schemeClr>
                </a:solidFill>
              </a:rPr>
              <a:t>Μαργαρού</a:t>
            </a:r>
            <a:r>
              <a:rPr lang="el-GR" sz="1600" dirty="0">
                <a:solidFill>
                  <a:schemeClr val="bg2">
                    <a:lumMod val="10000"/>
                  </a:schemeClr>
                </a:solidFill>
              </a:rPr>
              <a:t>, Φιλόλογος</a:t>
            </a:r>
          </a:p>
          <a:p>
            <a:r>
              <a:rPr lang="el-GR" sz="1600" dirty="0" smtClean="0">
                <a:solidFill>
                  <a:schemeClr val="bg2">
                    <a:lumMod val="10000"/>
                  </a:schemeClr>
                </a:solidFill>
              </a:rPr>
              <a:t>Άννα </a:t>
            </a:r>
            <a:r>
              <a:rPr lang="el-GR" sz="1600" dirty="0" err="1" smtClean="0">
                <a:solidFill>
                  <a:schemeClr val="bg2">
                    <a:lumMod val="10000"/>
                  </a:schemeClr>
                </a:solidFill>
              </a:rPr>
              <a:t>Ματσιώρη</a:t>
            </a:r>
            <a:r>
              <a:rPr lang="el-GR" sz="1600" dirty="0" smtClean="0">
                <a:solidFill>
                  <a:schemeClr val="bg2">
                    <a:lumMod val="10000"/>
                  </a:schemeClr>
                </a:solidFill>
              </a:rPr>
              <a:t>, </a:t>
            </a:r>
            <a:r>
              <a:rPr lang="el-GR" sz="1600" dirty="0" smtClean="0">
                <a:solidFill>
                  <a:schemeClr val="bg2">
                    <a:lumMod val="10000"/>
                  </a:schemeClr>
                </a:solidFill>
              </a:rPr>
              <a:t>Οικονομολόγος</a:t>
            </a:r>
            <a:endParaRPr lang="el-GR" sz="1600" dirty="0" smtClean="0">
              <a:solidFill>
                <a:schemeClr val="bg2">
                  <a:lumMod val="10000"/>
                </a:schemeClr>
              </a:solidFill>
            </a:endParaRPr>
          </a:p>
        </p:txBody>
      </p:sp>
      <p:sp>
        <p:nvSpPr>
          <p:cNvPr id="18" name="Subtitle 2"/>
          <p:cNvSpPr txBox="1">
            <a:spLocks/>
          </p:cNvSpPr>
          <p:nvPr/>
        </p:nvSpPr>
        <p:spPr>
          <a:xfrm>
            <a:off x="5069941" y="6175927"/>
            <a:ext cx="3616863" cy="382042"/>
          </a:xfrm>
          <a:prstGeom prst="rect">
            <a:avLst/>
          </a:prstGeom>
        </p:spPr>
        <p:txBody>
          <a:bodyPr vert="horz" lIns="91440" tIns="9144" rIns="91440" bIns="45720" rtlCol="0">
            <a:normAutofit/>
          </a:bodyPr>
          <a:lstStyle/>
          <a:p>
            <a:pPr marL="0" marR="0" lvl="0" indent="0" algn="r" defTabSz="914400" rtl="0" eaLnBrk="1" fontAlgn="auto" latinLnBrk="0" hangingPunct="1">
              <a:lnSpc>
                <a:spcPct val="100000"/>
              </a:lnSpc>
              <a:spcBef>
                <a:spcPts val="800"/>
              </a:spcBef>
              <a:spcAft>
                <a:spcPts val="0"/>
              </a:spcAft>
              <a:buClrTx/>
              <a:buSzTx/>
              <a:buFont typeface="Arial" pitchFamily="34" charset="0"/>
              <a:buNone/>
              <a:tabLst/>
              <a:defRPr/>
            </a:pPr>
            <a:r>
              <a:rPr lang="el-GR" sz="1400" cap="all" spc="400" dirty="0" smtClean="0">
                <a:solidFill>
                  <a:schemeClr val="accent3">
                    <a:lumMod val="50000"/>
                  </a:schemeClr>
                </a:solidFill>
                <a:ea typeface="+mj-ea"/>
                <a:cs typeface="Tunga" pitchFamily="2"/>
              </a:rPr>
              <a:t>ΘΕΣΣΑΛΟΝΙΚΗ, 23-08-2015</a:t>
            </a:r>
            <a:endParaRPr kumimoji="0" lang="en-US" sz="1400" b="0" i="0" u="none" strike="noStrike" kern="1200" cap="all" spc="400" normalizeH="0" baseline="0" noProof="0" dirty="0">
              <a:ln>
                <a:noFill/>
              </a:ln>
              <a:solidFill>
                <a:schemeClr val="accent3">
                  <a:lumMod val="50000"/>
                </a:schemeClr>
              </a:solidFill>
              <a:effectLst/>
              <a:uLnTx/>
              <a:uFillTx/>
              <a:ea typeface="+mj-ea"/>
              <a:cs typeface="Tunga" pitchFamily="2"/>
            </a:endParaRPr>
          </a:p>
        </p:txBody>
      </p:sp>
      <p:sp>
        <p:nvSpPr>
          <p:cNvPr id="20" name="Rectangle 19"/>
          <p:cNvSpPr/>
          <p:nvPr/>
        </p:nvSpPr>
        <p:spPr>
          <a:xfrm>
            <a:off x="4880785" y="4247657"/>
            <a:ext cx="2239074" cy="400110"/>
          </a:xfrm>
          <a:prstGeom prst="rect">
            <a:avLst/>
          </a:prstGeom>
        </p:spPr>
        <p:txBody>
          <a:bodyPr wrap="none">
            <a:spAutoFit/>
          </a:bodyPr>
          <a:lstStyle/>
          <a:p>
            <a:r>
              <a:rPr lang="el-GR" sz="2000" dirty="0" smtClean="0">
                <a:solidFill>
                  <a:schemeClr val="bg2">
                    <a:lumMod val="10000"/>
                  </a:schemeClr>
                </a:solidFill>
              </a:rPr>
              <a:t>Ομάδα ανάπτυξης</a:t>
            </a:r>
          </a:p>
        </p:txBody>
      </p:sp>
      <p:sp>
        <p:nvSpPr>
          <p:cNvPr id="21" name="Subtitle 20"/>
          <p:cNvSpPr>
            <a:spLocks noGrp="1"/>
          </p:cNvSpPr>
          <p:nvPr>
            <p:ph type="subTitle" idx="4294967295"/>
          </p:nvPr>
        </p:nvSpPr>
        <p:spPr>
          <a:xfrm>
            <a:off x="246922" y="2293414"/>
            <a:ext cx="5022195" cy="413572"/>
          </a:xfrm>
        </p:spPr>
        <p:txBody>
          <a:bodyPr>
            <a:noAutofit/>
          </a:bodyPr>
          <a:lstStyle/>
          <a:p>
            <a:r>
              <a:rPr lang="el-GR" sz="2400" b="0" dirty="0" smtClean="0">
                <a:solidFill>
                  <a:schemeClr val="accent2">
                    <a:lumMod val="75000"/>
                  </a:schemeClr>
                </a:solidFill>
                <a:effectLst>
                  <a:outerShdw blurRad="38100" dist="38100" dir="2700000" algn="tl">
                    <a:srgbClr val="000000">
                      <a:alpha val="43137"/>
                    </a:srgbClr>
                  </a:outerShdw>
                </a:effectLst>
              </a:rPr>
              <a:t>ΠΕΙΡΑΜΑΤΙΚΟ ΛΥΚΕΙΟ ΠΑΝΕΠΙΣΤΗΜΙΟΥ ΜΑΚΕΔΟΝΙΑΣ</a:t>
            </a:r>
          </a:p>
        </p:txBody>
      </p:sp>
      <p:pic>
        <p:nvPicPr>
          <p:cNvPr id="9" name="8 - Εικόνα" descr="http://gympeir.uom.gr/images/uom.gif"/>
          <p:cNvPicPr/>
          <p:nvPr/>
        </p:nvPicPr>
        <p:blipFill>
          <a:blip r:embed="rId3" cstate="print"/>
          <a:srcRect/>
          <a:stretch>
            <a:fillRect/>
          </a:stretch>
        </p:blipFill>
        <p:spPr bwMode="auto">
          <a:xfrm>
            <a:off x="2944082" y="4031016"/>
            <a:ext cx="1796903" cy="1878212"/>
          </a:xfrm>
          <a:prstGeom prst="rect">
            <a:avLst/>
          </a:prstGeom>
          <a:noFill/>
          <a:ln w="9525">
            <a:noFill/>
            <a:miter lim="800000"/>
            <a:headEnd/>
            <a:tailEnd/>
          </a:ln>
        </p:spPr>
      </p:pic>
    </p:spTree>
    <p:extLst>
      <p:ext uri="{BB962C8B-B14F-4D97-AF65-F5344CB8AC3E}">
        <p14:creationId xmlns:p14="http://schemas.microsoft.com/office/powerpoint/2010/main" val="33911128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754ED01-E2A0-4C1E-8E21-014B99041579}" type="slidenum">
              <a:rPr lang="en-US" smtClean="0"/>
              <a:pPr/>
              <a:t>10</a:t>
            </a:fld>
            <a:endParaRPr lang="en-US" dirty="0"/>
          </a:p>
        </p:txBody>
      </p:sp>
      <p:sp>
        <p:nvSpPr>
          <p:cNvPr id="10" name="Rectangle 9"/>
          <p:cNvSpPr/>
          <p:nvPr/>
        </p:nvSpPr>
        <p:spPr>
          <a:xfrm>
            <a:off x="1466661" y="5390865"/>
            <a:ext cx="7677339" cy="991827"/>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r"/>
            <a:r>
              <a:rPr lang="el-GR" sz="1400" dirty="0"/>
              <a:t>Η </a:t>
            </a:r>
            <a:r>
              <a:rPr lang="el-GR" sz="1400" dirty="0" smtClean="0"/>
              <a:t>ταινία έχει </a:t>
            </a:r>
            <a:r>
              <a:rPr lang="el-GR" sz="1400" dirty="0"/>
              <a:t>αναρτηθεί </a:t>
            </a:r>
            <a:r>
              <a:rPr lang="el-GR" sz="1400" dirty="0" smtClean="0"/>
              <a:t>στην ιστοσελίδα:</a:t>
            </a:r>
          </a:p>
          <a:p>
            <a:pPr algn="r"/>
            <a:r>
              <a:rPr lang="en-US" sz="1400" dirty="0" smtClean="0">
                <a:hlinkClick r:id="rId2"/>
              </a:rPr>
              <a:t>http</a:t>
            </a:r>
            <a:r>
              <a:rPr lang="en-US" sz="1400" dirty="0">
                <a:hlinkClick r:id="rId2"/>
              </a:rPr>
              <a:t>://www.youthactiv.eu/category/eu-videos</a:t>
            </a:r>
            <a:r>
              <a:rPr lang="en-US" sz="1400" dirty="0" smtClean="0">
                <a:hlinkClick r:id="rId2"/>
              </a:rPr>
              <a:t>/</a:t>
            </a:r>
            <a:endParaRPr lang="el-GR" sz="1400" dirty="0" smtClean="0"/>
          </a:p>
          <a:p>
            <a:pPr algn="r"/>
            <a:r>
              <a:rPr lang="el-GR" sz="1400" dirty="0" smtClean="0"/>
              <a:t>  </a:t>
            </a:r>
            <a:endParaRPr lang="el-GR" sz="1400" dirty="0"/>
          </a:p>
        </p:txBody>
      </p:sp>
      <p:pic>
        <p:nvPicPr>
          <p:cNvPr id="4" name="Θέση περιεχομένου 3"/>
          <p:cNvPicPr>
            <a:picLocks noGrp="1" noChangeAspect="1"/>
          </p:cNvPicPr>
          <p:nvPr>
            <p:ph sz="half" idx="2"/>
          </p:nvPr>
        </p:nvPicPr>
        <p:blipFill rotWithShape="1">
          <a:blip r:embed="rId3" cstate="print">
            <a:extLst>
              <a:ext uri="{28A0092B-C50C-407E-A947-70E740481C1C}">
                <a14:useLocalDpi xmlns:a14="http://schemas.microsoft.com/office/drawing/2010/main" val="0"/>
              </a:ext>
            </a:extLst>
          </a:blip>
          <a:srcRect l="3073" t="16439" r="2793" b="10377"/>
          <a:stretch/>
        </p:blipFill>
        <p:spPr>
          <a:xfrm>
            <a:off x="552260" y="352588"/>
            <a:ext cx="7858408" cy="4582128"/>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rot="19140000">
            <a:off x="816119" y="1589388"/>
            <a:ext cx="6901822" cy="1207509"/>
          </a:xfrm>
        </p:spPr>
        <p:txBody>
          <a:bodyPr/>
          <a:lstStyle/>
          <a:p>
            <a:r>
              <a:rPr lang="el-GR" dirty="0" smtClean="0"/>
              <a:t>ΑΞΙΟΠΟΙΗΣΗ ΨΗΦΙΑΚΟΥ ΠΕΡΙΕΧΟΜΕΝΟΥ</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 Single Corner Rectangle 9"/>
          <p:cNvSpPr/>
          <p:nvPr/>
        </p:nvSpPr>
        <p:spPr>
          <a:xfrm>
            <a:off x="2731824" y="2581735"/>
            <a:ext cx="5800299" cy="1692322"/>
          </a:xfrm>
          <a:prstGeom prst="round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9" name="Round Single Corner Rectangle 8"/>
          <p:cNvSpPr/>
          <p:nvPr/>
        </p:nvSpPr>
        <p:spPr>
          <a:xfrm>
            <a:off x="2743200" y="532263"/>
            <a:ext cx="5800299" cy="1692322"/>
          </a:xfrm>
          <a:prstGeom prst="round1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l-GR" dirty="0"/>
          </a:p>
        </p:txBody>
      </p:sp>
      <p:sp>
        <p:nvSpPr>
          <p:cNvPr id="20" name="Title 19"/>
          <p:cNvSpPr>
            <a:spLocks noGrp="1"/>
          </p:cNvSpPr>
          <p:nvPr>
            <p:ph type="title"/>
          </p:nvPr>
        </p:nvSpPr>
        <p:spPr>
          <a:xfrm>
            <a:off x="2947916" y="5172501"/>
            <a:ext cx="6196084" cy="873457"/>
          </a:xfrm>
        </p:spPr>
        <p:txBody>
          <a:bodyPr/>
          <a:lstStyle/>
          <a:p>
            <a:r>
              <a:rPr lang="el-GR" sz="2400" dirty="0" smtClean="0"/>
              <a:t>ΑΞΙΟΠΟΙΗΣΗ ΨΗΦΙΑΚΟΥ ΠΕΡΙΕΧΟΜΕΝΟΥ</a:t>
            </a:r>
            <a:endParaRPr lang="el-GR" sz="2400" dirty="0"/>
          </a:p>
        </p:txBody>
      </p:sp>
      <p:sp>
        <p:nvSpPr>
          <p:cNvPr id="22" name="Content Placeholder 21"/>
          <p:cNvSpPr>
            <a:spLocks noGrp="1"/>
          </p:cNvSpPr>
          <p:nvPr>
            <p:ph sz="quarter" idx="4"/>
          </p:nvPr>
        </p:nvSpPr>
        <p:spPr>
          <a:xfrm>
            <a:off x="2852381" y="696039"/>
            <a:ext cx="5650174" cy="1594487"/>
          </a:xfrm>
        </p:spPr>
        <p:txBody>
          <a:bodyPr>
            <a:normAutofit fontScale="55000" lnSpcReduction="20000"/>
          </a:bodyPr>
          <a:lstStyle/>
          <a:p>
            <a:r>
              <a:rPr lang="el-GR" sz="2000" dirty="0" smtClean="0">
                <a:solidFill>
                  <a:schemeClr val="accent2">
                    <a:lumMod val="50000"/>
                  </a:schemeClr>
                </a:solidFill>
                <a:effectLst>
                  <a:outerShdw blurRad="38100" dist="38100" dir="2700000" algn="tl">
                    <a:srgbClr val="000000">
                      <a:alpha val="43137"/>
                    </a:srgbClr>
                  </a:outerShdw>
                </a:effectLst>
              </a:rPr>
              <a:t>Για την Ε.Ε.</a:t>
            </a:r>
          </a:p>
          <a:p>
            <a:pPr lvl="2"/>
            <a:r>
              <a:rPr lang="en-US" u="sng" dirty="0" smtClean="0">
                <a:latin typeface="Cambria" pitchFamily="18" charset="0"/>
                <a:hlinkClick r:id="rId2"/>
              </a:rPr>
              <a:t>http</a:t>
            </a:r>
            <a:r>
              <a:rPr lang="el-GR" u="sng" dirty="0" smtClean="0">
                <a:latin typeface="Cambria" pitchFamily="18" charset="0"/>
                <a:hlinkClick r:id="rId2"/>
              </a:rPr>
              <a:t>://</a:t>
            </a:r>
            <a:r>
              <a:rPr lang="en-US" u="sng" dirty="0" err="1" smtClean="0">
                <a:latin typeface="Cambria" pitchFamily="18" charset="0"/>
                <a:hlinkClick r:id="rId2"/>
              </a:rPr>
              <a:t>europa</a:t>
            </a:r>
            <a:r>
              <a:rPr lang="el-GR" u="sng" dirty="0" smtClean="0">
                <a:latin typeface="Cambria" pitchFamily="18" charset="0"/>
                <a:hlinkClick r:id="rId2"/>
              </a:rPr>
              <a:t>.</a:t>
            </a:r>
            <a:r>
              <a:rPr lang="en-US" u="sng" dirty="0" err="1" smtClean="0">
                <a:latin typeface="Cambria" pitchFamily="18" charset="0"/>
                <a:hlinkClick r:id="rId2"/>
              </a:rPr>
              <a:t>eu</a:t>
            </a:r>
            <a:r>
              <a:rPr lang="el-GR" u="sng" dirty="0" smtClean="0">
                <a:latin typeface="Cambria" pitchFamily="18" charset="0"/>
                <a:hlinkClick r:id="rId2"/>
              </a:rPr>
              <a:t>/</a:t>
            </a:r>
            <a:r>
              <a:rPr lang="en-US" u="sng" dirty="0" smtClean="0">
                <a:latin typeface="Cambria" pitchFamily="18" charset="0"/>
                <a:hlinkClick r:id="rId2"/>
              </a:rPr>
              <a:t>index</a:t>
            </a:r>
            <a:r>
              <a:rPr lang="el-GR" u="sng" dirty="0" smtClean="0">
                <a:latin typeface="Cambria" pitchFamily="18" charset="0"/>
                <a:hlinkClick r:id="rId2"/>
              </a:rPr>
              <a:t>_</a:t>
            </a:r>
            <a:r>
              <a:rPr lang="en-US" u="sng" dirty="0" smtClean="0">
                <a:latin typeface="Cambria" pitchFamily="18" charset="0"/>
                <a:hlinkClick r:id="rId2"/>
              </a:rPr>
              <a:t>el</a:t>
            </a:r>
            <a:r>
              <a:rPr lang="el-GR" u="sng" dirty="0" smtClean="0">
                <a:latin typeface="Cambria" pitchFamily="18" charset="0"/>
                <a:hlinkClick r:id="rId2"/>
              </a:rPr>
              <a:t>.</a:t>
            </a:r>
            <a:r>
              <a:rPr lang="en-US" u="sng" dirty="0" err="1" smtClean="0">
                <a:latin typeface="Cambria" pitchFamily="18" charset="0"/>
                <a:hlinkClick r:id="rId2"/>
              </a:rPr>
              <a:t>htm</a:t>
            </a:r>
            <a:endParaRPr lang="el-GR" u="sng" dirty="0" smtClean="0">
              <a:latin typeface="Cambria" pitchFamily="18" charset="0"/>
            </a:endParaRPr>
          </a:p>
          <a:p>
            <a:pPr lvl="2">
              <a:buNone/>
            </a:pPr>
            <a:r>
              <a:rPr lang="el-GR" dirty="0" smtClean="0"/>
              <a:t>   Ο επίσημος </a:t>
            </a:r>
            <a:r>
              <a:rPr lang="el-GR" dirty="0" err="1" smtClean="0"/>
              <a:t>ιστότοπος</a:t>
            </a:r>
            <a:r>
              <a:rPr lang="el-GR" dirty="0" smtClean="0"/>
              <a:t> της Ε.Ε.</a:t>
            </a:r>
            <a:endParaRPr lang="el-GR" u="sng" dirty="0" smtClean="0">
              <a:latin typeface="Cambria" pitchFamily="18" charset="0"/>
            </a:endParaRPr>
          </a:p>
          <a:p>
            <a:pPr lvl="2"/>
            <a:r>
              <a:rPr lang="el-GR" u="sng" dirty="0" smtClean="0">
                <a:hlinkClick r:id="rId3"/>
              </a:rPr>
              <a:t>http://europarltv.eu/el/home</a:t>
            </a:r>
            <a:endParaRPr lang="el-GR" dirty="0" smtClean="0">
              <a:latin typeface="Cambria" pitchFamily="18" charset="0"/>
            </a:endParaRPr>
          </a:p>
          <a:p>
            <a:pPr lvl="2">
              <a:buNone/>
            </a:pPr>
            <a:r>
              <a:rPr lang="el-GR" dirty="0" smtClean="0"/>
              <a:t>   Ο διαδικτυακός τηλεοπτικός σταθμός του Ευρωπαϊκού Κοινοβουλίου, </a:t>
            </a:r>
            <a:endParaRPr lang="el-GR" b="0" dirty="0" smtClean="0"/>
          </a:p>
          <a:p>
            <a:pPr lvl="2"/>
            <a:r>
              <a:rPr lang="en-US" u="sng" dirty="0" smtClean="0">
                <a:latin typeface="Cambria" pitchFamily="18" charset="0"/>
                <a:hlinkClick r:id="rId4"/>
              </a:rPr>
              <a:t>http://photodentro.edu.gr/</a:t>
            </a:r>
            <a:endParaRPr lang="el-GR" u="sng" dirty="0" smtClean="0">
              <a:latin typeface="Cambria" pitchFamily="18" charset="0"/>
            </a:endParaRPr>
          </a:p>
          <a:p>
            <a:pPr lvl="2">
              <a:buNone/>
            </a:pPr>
            <a:r>
              <a:rPr lang="en-US" dirty="0" smtClean="0"/>
              <a:t>    </a:t>
            </a:r>
            <a:r>
              <a:rPr lang="el-GR" dirty="0" smtClean="0"/>
              <a:t>Ο Εθνικός Συσσωρευτής Εκπαιδευτικού Περιεχομένου</a:t>
            </a:r>
            <a:endParaRPr lang="el-GR" u="sng" dirty="0" smtClean="0">
              <a:hlinkClick r:id="rId5"/>
            </a:endParaRPr>
          </a:p>
          <a:p>
            <a:pPr lvl="2"/>
            <a:r>
              <a:rPr lang="en-US" dirty="0" smtClean="0">
                <a:latin typeface="Cambria" pitchFamily="18" charset="0"/>
                <a:hlinkClick r:id="rId6"/>
              </a:rPr>
              <a:t>http://www.ert-archives.gr/V3/public/main/index.aspx</a:t>
            </a:r>
            <a:endParaRPr lang="el-GR" dirty="0" smtClean="0">
              <a:latin typeface="Cambria" pitchFamily="18" charset="0"/>
            </a:endParaRPr>
          </a:p>
          <a:p>
            <a:pPr lvl="2">
              <a:buNone/>
            </a:pPr>
            <a:r>
              <a:rPr lang="el-GR" dirty="0" smtClean="0"/>
              <a:t>    Ιστορικό Αρχείο της ΕΡΤ</a:t>
            </a:r>
          </a:p>
          <a:p>
            <a:pPr lvl="2"/>
            <a:endParaRPr lang="el-GR" dirty="0" smtClean="0">
              <a:latin typeface="Cambria" pitchFamily="18" charset="0"/>
            </a:endParaRPr>
          </a:p>
          <a:p>
            <a:pPr lvl="2"/>
            <a:endParaRPr lang="el-GR" b="0" dirty="0" smtClean="0"/>
          </a:p>
          <a:p>
            <a:pPr lvl="2">
              <a:buNone/>
            </a:pPr>
            <a:endParaRPr lang="el-GR" dirty="0" smtClean="0">
              <a:latin typeface="Cambria" pitchFamily="18" charset="0"/>
            </a:endParaRPr>
          </a:p>
          <a:p>
            <a:pPr lvl="2">
              <a:buNone/>
            </a:pPr>
            <a:endParaRPr lang="el-GR" b="0" dirty="0">
              <a:latin typeface="Cambria" pitchFamily="18" charset="0"/>
            </a:endParaRPr>
          </a:p>
        </p:txBody>
      </p:sp>
      <p:sp>
        <p:nvSpPr>
          <p:cNvPr id="3" name="Slide Number Placeholder 2"/>
          <p:cNvSpPr>
            <a:spLocks noGrp="1"/>
          </p:cNvSpPr>
          <p:nvPr>
            <p:ph type="sldNum" sz="quarter" idx="12"/>
          </p:nvPr>
        </p:nvSpPr>
        <p:spPr/>
        <p:txBody>
          <a:bodyPr/>
          <a:lstStyle/>
          <a:p>
            <a:fld id="{2754ED01-E2A0-4C1E-8E21-014B99041579}" type="slidenum">
              <a:rPr lang="en-US" smtClean="0"/>
              <a:pPr/>
              <a:t>12</a:t>
            </a:fld>
            <a:endParaRPr lang="en-US" dirty="0"/>
          </a:p>
        </p:txBody>
      </p:sp>
      <p:sp>
        <p:nvSpPr>
          <p:cNvPr id="24" name="Content Placeholder 23"/>
          <p:cNvSpPr>
            <a:spLocks noGrp="1"/>
          </p:cNvSpPr>
          <p:nvPr>
            <p:ph sz="quarter" idx="14"/>
          </p:nvPr>
        </p:nvSpPr>
        <p:spPr>
          <a:xfrm>
            <a:off x="2869949" y="2619910"/>
            <a:ext cx="5646254" cy="1654147"/>
          </a:xfrm>
        </p:spPr>
        <p:txBody>
          <a:bodyPr>
            <a:normAutofit fontScale="55000" lnSpcReduction="20000"/>
          </a:bodyPr>
          <a:lstStyle/>
          <a:p>
            <a:r>
              <a:rPr lang="el-GR" sz="1700" dirty="0" smtClean="0">
                <a:solidFill>
                  <a:schemeClr val="accent2">
                    <a:lumMod val="50000"/>
                  </a:schemeClr>
                </a:solidFill>
                <a:effectLst>
                  <a:outerShdw blurRad="38100" dist="38100" dir="2700000" algn="tl">
                    <a:srgbClr val="000000">
                      <a:alpha val="43137"/>
                    </a:srgbClr>
                  </a:outerShdw>
                </a:effectLst>
              </a:rPr>
              <a:t>Για τη δημιουργία κινηματογραφικής ταινίας:</a:t>
            </a:r>
          </a:p>
          <a:p>
            <a:pPr lvl="2"/>
            <a:r>
              <a:rPr lang="el-GR" u="sng" dirty="0" smtClean="0">
                <a:hlinkClick r:id="rId7"/>
              </a:rPr>
              <a:t>http://infoatschool.wikispaces.com/file/view/%CE%92%CE%99%CE%92%CE%9B%CE%99%CE%9F.pdf</a:t>
            </a:r>
            <a:r>
              <a:rPr lang="es-AR" dirty="0" smtClean="0">
                <a:hlinkClick r:id="rId8"/>
              </a:rPr>
              <a:t> </a:t>
            </a:r>
            <a:endParaRPr lang="el-GR" dirty="0" smtClean="0">
              <a:hlinkClick r:id="rId8"/>
            </a:endParaRPr>
          </a:p>
          <a:p>
            <a:pPr lvl="2">
              <a:buNone/>
            </a:pPr>
            <a:r>
              <a:rPr lang="el-GR" dirty="0" smtClean="0"/>
              <a:t>Υποστηρικτικό υλικό για τη δημιουργία ταινίας μικρού μήκους από τη Δ/</a:t>
            </a:r>
            <a:r>
              <a:rPr lang="el-GR" dirty="0" err="1" smtClean="0"/>
              <a:t>νση</a:t>
            </a:r>
            <a:r>
              <a:rPr lang="el-GR" dirty="0" smtClean="0"/>
              <a:t> Πρωτοβάθμιας </a:t>
            </a:r>
            <a:r>
              <a:rPr lang="el-GR" dirty="0" err="1" smtClean="0"/>
              <a:t>Εκπ</a:t>
            </a:r>
            <a:r>
              <a:rPr lang="el-GR" dirty="0" smtClean="0"/>
              <a:t>/σης Σερρών</a:t>
            </a:r>
            <a:endParaRPr lang="el-GR" b="0" dirty="0" smtClean="0"/>
          </a:p>
          <a:p>
            <a:pPr lvl="2"/>
            <a:r>
              <a:rPr lang="el-GR" u="sng" dirty="0" smtClean="0">
                <a:hlinkClick r:id="rId9"/>
              </a:rPr>
              <a:t>https://skasiarxeio.files.wordpress.com/2015/02/cebacf85cf81ceb9ceaccebacebfcf82-cf87ceb1cf81ceb9cf84ceaccebaceb7cf82_ceb4ceb7cebcceb9cebfcf85cf81ceb3ceafceb1-cf84ceb1ceb9cebdceb9.pdf</a:t>
            </a:r>
            <a:endParaRPr lang="el-GR" dirty="0" smtClean="0"/>
          </a:p>
          <a:p>
            <a:pPr lvl="2">
              <a:buNone/>
            </a:pPr>
            <a:r>
              <a:rPr lang="el-GR" dirty="0" smtClean="0"/>
              <a:t>Οδηγός για τη δημιουργία ταινιών σε σχολεία</a:t>
            </a:r>
          </a:p>
          <a:p>
            <a:pPr lvl="2"/>
            <a:r>
              <a:rPr lang="el-GR" u="sng" dirty="0" smtClean="0">
                <a:hlinkClick r:id="rId10"/>
              </a:rPr>
              <a:t>http://cinefil.pblogs.gr/2011/10/aisthhtikh-toy-kinhmatografoy-ta-eidh-twn-planwn.html</a:t>
            </a:r>
            <a:endParaRPr lang="el-GR" u="sng" dirty="0" smtClean="0"/>
          </a:p>
          <a:p>
            <a:pPr lvl="2">
              <a:buNone/>
            </a:pPr>
            <a:r>
              <a:rPr lang="el-GR" dirty="0" smtClean="0"/>
              <a:t>Τα είδη των πλάνων</a:t>
            </a:r>
          </a:p>
        </p:txBody>
      </p:sp>
      <p:pic>
        <p:nvPicPr>
          <p:cNvPr id="4" name="Θέση περιεχομένου 3"/>
          <p:cNvPicPr>
            <a:picLocks noGrp="1" noChangeAspect="1"/>
          </p:cNvPicPr>
          <p:nvPr>
            <p:ph sz="half" idx="2"/>
          </p:nvPr>
        </p:nvPicPr>
        <p:blipFill>
          <a:blip r:embed="rId11" cstate="print">
            <a:extLst>
              <a:ext uri="{28A0092B-C50C-407E-A947-70E740481C1C}">
                <a14:useLocalDpi xmlns:a14="http://schemas.microsoft.com/office/drawing/2010/main" val="0"/>
              </a:ext>
            </a:extLst>
          </a:blip>
          <a:stretch>
            <a:fillRect/>
          </a:stretch>
        </p:blipFill>
        <p:spPr>
          <a:xfrm>
            <a:off x="616673" y="528638"/>
            <a:ext cx="1809891" cy="1804987"/>
          </a:xfrm>
        </p:spPr>
      </p:pic>
      <p:pic>
        <p:nvPicPr>
          <p:cNvPr id="6" name="Θέση περιεχομένου 5"/>
          <p:cNvPicPr>
            <a:picLocks noGrp="1" noChangeAspect="1"/>
          </p:cNvPicPr>
          <p:nvPr>
            <p:ph sz="half" idx="13"/>
          </p:nvPr>
        </p:nvPicPr>
        <p:blipFill>
          <a:blip r:embed="rId12" cstate="print">
            <a:extLst>
              <a:ext uri="{28A0092B-C50C-407E-A947-70E740481C1C}">
                <a14:useLocalDpi xmlns:a14="http://schemas.microsoft.com/office/drawing/2010/main" val="0"/>
              </a:ext>
            </a:extLst>
          </a:blip>
          <a:stretch>
            <a:fillRect/>
          </a:stretch>
        </p:blipFill>
        <p:spPr>
          <a:xfrm>
            <a:off x="412954" y="2832803"/>
            <a:ext cx="2200720" cy="1190185"/>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rot="19140000">
            <a:off x="816119" y="1589388"/>
            <a:ext cx="6901822" cy="1207509"/>
          </a:xfrm>
        </p:spPr>
        <p:txBody>
          <a:bodyPr/>
          <a:lstStyle/>
          <a:p>
            <a:r>
              <a:rPr lang="el-GR" dirty="0" smtClean="0">
                <a:solidFill>
                  <a:schemeClr val="accent3">
                    <a:lumMod val="50000"/>
                  </a:schemeClr>
                </a:solidFill>
                <a:effectLst>
                  <a:outerShdw blurRad="38100" dist="38100" dir="2700000" algn="tl">
                    <a:srgbClr val="000000">
                      <a:alpha val="43137"/>
                    </a:srgbClr>
                  </a:outerShdw>
                </a:effectLst>
              </a:rPr>
              <a:t>ΣΤΟΙΧΕΙΑ ΤΕΚΜΗΡΙΩΣΗΣ ΚΑΙ ΕΠΕΚΤΑΣΗΣ</a:t>
            </a:r>
            <a:endParaRPr lang="el-GR" dirty="0">
              <a:solidFill>
                <a:schemeClr val="accent3">
                  <a:lumMod val="50000"/>
                </a:schemeClr>
              </a:solidFill>
              <a:effectLst>
                <a:outerShdw blurRad="38100" dist="38100" dir="2700000" algn="tl">
                  <a:srgbClr val="000000">
                    <a:alpha val="43137"/>
                  </a:srgbClr>
                </a:outerShdw>
              </a:effectLst>
            </a:endParaRPr>
          </a:p>
        </p:txBody>
      </p:sp>
      <p:sp>
        <p:nvSpPr>
          <p:cNvPr id="3" name="Slide Number Placeholder 2"/>
          <p:cNvSpPr>
            <a:spLocks noGrp="1"/>
          </p:cNvSpPr>
          <p:nvPr>
            <p:ph type="sldNum" sz="quarter" idx="12"/>
          </p:nvPr>
        </p:nvSpPr>
        <p:spPr/>
        <p:txBody>
          <a:bodyPr/>
          <a:lstStyle/>
          <a:p>
            <a:fld id="{2754ED01-E2A0-4C1E-8E21-014B99041579}" type="slidenum">
              <a:rPr lang="en-US" smtClean="0"/>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cap="none" dirty="0" smtClean="0"/>
              <a:t/>
            </a:r>
            <a:br>
              <a:rPr lang="el-GR" cap="none" dirty="0" smtClean="0"/>
            </a:br>
            <a:r>
              <a:rPr lang="el-GR" cap="none" dirty="0" smtClean="0"/>
              <a:t>ΑΠΟΤΕΛΕΣΜΑΤΑ- ΑΝΤΙΚΤΥΠΟΣ</a:t>
            </a:r>
            <a:r>
              <a:rPr lang="el-GR" dirty="0" smtClean="0"/>
              <a:t/>
            </a:r>
            <a:br>
              <a:rPr lang="el-GR" dirty="0" smtClean="0"/>
            </a:b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14</a:t>
            </a:fld>
            <a:endParaRPr lang="en-US" dirty="0"/>
          </a:p>
        </p:txBody>
      </p:sp>
      <p:sp>
        <p:nvSpPr>
          <p:cNvPr id="5" name="Content Placeholder 4"/>
          <p:cNvSpPr>
            <a:spLocks noGrp="1"/>
          </p:cNvSpPr>
          <p:nvPr>
            <p:ph sz="half" idx="2"/>
          </p:nvPr>
        </p:nvSpPr>
        <p:spPr>
          <a:xfrm>
            <a:off x="557213" y="557213"/>
            <a:ext cx="8070739" cy="4177749"/>
          </a:xfrm>
        </p:spPr>
        <p:txBody>
          <a:bodyPr>
            <a:noAutofit/>
          </a:bodyPr>
          <a:lstStyle/>
          <a:p>
            <a:pPr lvl="1">
              <a:buFont typeface="Arial" pitchFamily="34" charset="0"/>
              <a:buChar char="•"/>
            </a:pPr>
            <a:r>
              <a:rPr lang="el-GR" sz="1300" dirty="0" smtClean="0"/>
              <a:t>Η εφαρμογή της συγκεκριμένης ανοιχτής εκπαιδευτικής πρακτικής και η αξιοποίηση του συγκεκριμένου ψηφιακού εκπαιδευτικού περιεχομένου έδωσαν στους μαθητές την ευκαιρία:</a:t>
            </a:r>
          </a:p>
          <a:p>
            <a:pPr>
              <a:spcBef>
                <a:spcPts val="300"/>
              </a:spcBef>
            </a:pPr>
            <a:r>
              <a:rPr lang="el-GR" sz="1300" dirty="0" smtClean="0"/>
              <a:t>- να γνωρίσουν βιωματικά τα ψηφιακά μέσα κινηματογραφικής αφήγησης.</a:t>
            </a:r>
          </a:p>
          <a:p>
            <a:pPr>
              <a:spcBef>
                <a:spcPts val="300"/>
              </a:spcBef>
            </a:pPr>
            <a:r>
              <a:rPr lang="el-GR" sz="1300" dirty="0" smtClean="0"/>
              <a:t>- Να γνωρίσουν, να αποκωδικοποιήσουν και να χρησιμοποιήσουν οι ίδιοι/-ες τη γλώσσα των εικόνων.</a:t>
            </a:r>
          </a:p>
          <a:p>
            <a:pPr>
              <a:spcBef>
                <a:spcPts val="300"/>
              </a:spcBef>
            </a:pPr>
            <a:r>
              <a:rPr lang="el-GR" sz="1300" dirty="0" smtClean="0"/>
              <a:t>- Να μάθουν πώς μπορούν από αποκλειστικά καταναλωτές να μετατραπούν σε δημιουργούς ψηφιακών μηνυμάτων.</a:t>
            </a:r>
          </a:p>
          <a:p>
            <a:pPr>
              <a:spcBef>
                <a:spcPts val="300"/>
              </a:spcBef>
            </a:pPr>
            <a:r>
              <a:rPr lang="el-GR" sz="1300" dirty="0" smtClean="0"/>
              <a:t>- Να ασκηθούν σε πρακτικές ψηφιακής δημιουργικής γραφής.</a:t>
            </a:r>
          </a:p>
          <a:p>
            <a:pPr>
              <a:spcBef>
                <a:spcPts val="300"/>
              </a:spcBef>
            </a:pPr>
            <a:r>
              <a:rPr lang="el-GR" sz="1300" dirty="0" smtClean="0"/>
              <a:t>- Να πλοηγηθούν στον επίσημο </a:t>
            </a:r>
            <a:r>
              <a:rPr lang="el-GR" sz="1300" dirty="0" err="1" smtClean="0"/>
              <a:t>ιστότοπο</a:t>
            </a:r>
            <a:r>
              <a:rPr lang="el-GR" sz="1300" dirty="0" smtClean="0"/>
              <a:t> της Ε.Ε. στην προσπάθειά τους να ενημερωθούν ως υπεύθυνοι ευρωπαίοι πολίτες για το πλαίσιο λειτουργίας των θεσμών της, τα δικαιώματα και τις δυνατότητες των πολιτών της.</a:t>
            </a:r>
          </a:p>
          <a:p>
            <a:pPr>
              <a:spcBef>
                <a:spcPts val="300"/>
              </a:spcBef>
            </a:pPr>
            <a:r>
              <a:rPr lang="el-GR" sz="1300" dirty="0" smtClean="0"/>
              <a:t>- Να επιχειρήσουν εναλλακτικούς τρόπους επικοινωνίας με τους, συνομήλικους τους και μη, συν-εταίρους τους στην Ένωση, για να συζητήσουν τα προβλήματα και τους προβληματισμούς τους για το παρόν και το μέλλον της.</a:t>
            </a:r>
          </a:p>
          <a:p>
            <a:pPr>
              <a:spcBef>
                <a:spcPts val="300"/>
              </a:spcBef>
            </a:pPr>
            <a:r>
              <a:rPr lang="el-GR" sz="1300" dirty="0" smtClean="0"/>
              <a:t>- Να εθιστούν στο να συνεργάζονται εποικοδομητικά για την ευόδωση ενός στόχου τόσο σύνθετου όσο η δημιουργία μίας κινηματογραφικής ταινίας, όπου η ατομική συνεπής και υπεύθυνη συνεισφορά του κάθε μέλους της ομάδας καθορίζει την ποιότητα συνολικά του αποτελέσματος.</a:t>
            </a:r>
          </a:p>
          <a:p>
            <a:pPr marL="0" indent="0">
              <a:spcBef>
                <a:spcPts val="300"/>
              </a:spcBef>
            </a:pPr>
            <a:r>
              <a:rPr lang="el-GR" sz="1300" dirty="0" smtClean="0"/>
              <a:t>-Να </a:t>
            </a:r>
            <a:r>
              <a:rPr lang="el-GR" sz="1300" dirty="0"/>
              <a:t>συνειδητοποιήσουν ότι μπορούμε να αντλήσουμε γνώση από ποικίλες πηγές, με ποικίλους τρόπους και </a:t>
            </a:r>
          </a:p>
          <a:p>
            <a:pPr marL="0" indent="0">
              <a:spcBef>
                <a:spcPts val="300"/>
              </a:spcBef>
            </a:pPr>
            <a:r>
              <a:rPr lang="el-GR" sz="1300" dirty="0" smtClean="0"/>
              <a:t>        μέσα</a:t>
            </a:r>
            <a:r>
              <a:rPr lang="el-GR" sz="1300" dirty="0"/>
              <a:t>, με πρακτικές ευχάριστες και δημιουργικές, και ότι το σχολείο μπορεί με λίγη φαντασία και </a:t>
            </a:r>
            <a:r>
              <a:rPr lang="el-GR" sz="1300" dirty="0" smtClean="0"/>
              <a:t>ειλικρινή</a:t>
            </a:r>
          </a:p>
          <a:p>
            <a:pPr marL="0" indent="0">
              <a:spcBef>
                <a:spcPts val="300"/>
              </a:spcBef>
            </a:pPr>
            <a:r>
              <a:rPr lang="el-GR" sz="1300" dirty="0"/>
              <a:t> </a:t>
            </a:r>
            <a:r>
              <a:rPr lang="el-GR" sz="1300" dirty="0" smtClean="0"/>
              <a:t>       συνεργασία </a:t>
            </a:r>
            <a:r>
              <a:rPr lang="el-GR" sz="1300" dirty="0"/>
              <a:t>εκπαιδευτικών και μαθητών να αποτελέσει τον χώρο γι' αυτό.</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cap="none" dirty="0"/>
              <a:t>ΑΠΟΤΕΛΕΣΜΑΤΑ- ΑΝΤΙΚΤΥΠΟΣ</a:t>
            </a:r>
            <a:endParaRPr lang="el-GR" dirty="0"/>
          </a:p>
        </p:txBody>
      </p:sp>
      <p:sp>
        <p:nvSpPr>
          <p:cNvPr id="3" name="Θέση αριθμού διαφάνειας 2"/>
          <p:cNvSpPr>
            <a:spLocks noGrp="1"/>
          </p:cNvSpPr>
          <p:nvPr>
            <p:ph type="sldNum" sz="quarter" idx="12"/>
          </p:nvPr>
        </p:nvSpPr>
        <p:spPr/>
        <p:txBody>
          <a:bodyPr/>
          <a:lstStyle/>
          <a:p>
            <a:fld id="{2754ED01-E2A0-4C1E-8E21-014B99041579}" type="slidenum">
              <a:rPr lang="en-US" smtClean="0"/>
              <a:pPr/>
              <a:t>15</a:t>
            </a:fld>
            <a:endParaRPr lang="en-US" dirty="0"/>
          </a:p>
        </p:txBody>
      </p:sp>
      <p:graphicFrame>
        <p:nvGraphicFramePr>
          <p:cNvPr id="5" name="Θέση περιεχομένου 4"/>
          <p:cNvGraphicFramePr>
            <a:graphicFrameLocks noGrp="1"/>
          </p:cNvGraphicFramePr>
          <p:nvPr>
            <p:ph sz="half" idx="2"/>
            <p:extLst>
              <p:ext uri="{D42A27DB-BD31-4B8C-83A1-F6EECF244321}">
                <p14:modId xmlns:p14="http://schemas.microsoft.com/office/powerpoint/2010/main" val="436016568"/>
              </p:ext>
            </p:extLst>
          </p:nvPr>
        </p:nvGraphicFramePr>
        <p:xfrm>
          <a:off x="557213" y="557213"/>
          <a:ext cx="8027987" cy="41290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98533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ΑΠΟΤΕΛΕΣΜΑΤΑ- ΑΝΤΙΚΤΥΠΟΣ</a:t>
            </a:r>
          </a:p>
        </p:txBody>
      </p:sp>
      <p:sp>
        <p:nvSpPr>
          <p:cNvPr id="3" name="Θέση αριθμού διαφάνειας 2"/>
          <p:cNvSpPr>
            <a:spLocks noGrp="1"/>
          </p:cNvSpPr>
          <p:nvPr>
            <p:ph type="sldNum" sz="quarter" idx="12"/>
          </p:nvPr>
        </p:nvSpPr>
        <p:spPr/>
        <p:txBody>
          <a:bodyPr/>
          <a:lstStyle/>
          <a:p>
            <a:fld id="{2754ED01-E2A0-4C1E-8E21-014B99041579}" type="slidenum">
              <a:rPr lang="en-US" smtClean="0"/>
              <a:pPr/>
              <a:t>16</a:t>
            </a:fld>
            <a:endParaRPr lang="en-US" dirty="0"/>
          </a:p>
        </p:txBody>
      </p:sp>
      <p:graphicFrame>
        <p:nvGraphicFramePr>
          <p:cNvPr id="6" name="Θέση περιεχομένου 5"/>
          <p:cNvGraphicFramePr>
            <a:graphicFrameLocks noGrp="1"/>
          </p:cNvGraphicFramePr>
          <p:nvPr>
            <p:ph sz="half" idx="2"/>
            <p:extLst>
              <p:ext uri="{D42A27DB-BD31-4B8C-83A1-F6EECF244321}">
                <p14:modId xmlns:p14="http://schemas.microsoft.com/office/powerpoint/2010/main" val="2697575826"/>
              </p:ext>
            </p:extLst>
          </p:nvPr>
        </p:nvGraphicFramePr>
        <p:xfrm>
          <a:off x="557213" y="557213"/>
          <a:ext cx="8027987" cy="41290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891322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Στρογγυλεμένο ορθογώνιο 10"/>
          <p:cNvSpPr/>
          <p:nvPr/>
        </p:nvSpPr>
        <p:spPr>
          <a:xfrm>
            <a:off x="597528" y="1240325"/>
            <a:ext cx="3603280" cy="121316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dirty="0"/>
          </a:p>
        </p:txBody>
      </p:sp>
      <p:sp>
        <p:nvSpPr>
          <p:cNvPr id="10" name="Στρογγυλεμένο ορθογώνιο 9"/>
          <p:cNvSpPr/>
          <p:nvPr/>
        </p:nvSpPr>
        <p:spPr>
          <a:xfrm>
            <a:off x="4790365" y="3702868"/>
            <a:ext cx="3782775" cy="80575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5" name="Title 4"/>
          <p:cNvSpPr>
            <a:spLocks noGrp="1"/>
          </p:cNvSpPr>
          <p:nvPr>
            <p:ph type="title"/>
          </p:nvPr>
        </p:nvSpPr>
        <p:spPr>
          <a:xfrm>
            <a:off x="3128962" y="5058697"/>
            <a:ext cx="6015037" cy="1095919"/>
          </a:xfrm>
        </p:spPr>
        <p:txBody>
          <a:bodyPr/>
          <a:lstStyle/>
          <a:p>
            <a:r>
              <a:rPr lang="el-GR" sz="2400" cap="none" dirty="0" smtClean="0"/>
              <a:t/>
            </a:r>
            <a:br>
              <a:rPr lang="el-GR" sz="2400" cap="none" dirty="0" smtClean="0"/>
            </a:br>
            <a:r>
              <a:rPr lang="el-GR" sz="2400" cap="none" dirty="0" smtClean="0"/>
              <a:t/>
            </a:r>
            <a:br>
              <a:rPr lang="el-GR" sz="2400" cap="none" dirty="0" smtClean="0"/>
            </a:br>
            <a:r>
              <a:rPr lang="el-GR" sz="2400" cap="none" dirty="0" smtClean="0"/>
              <a:t/>
            </a:r>
            <a:br>
              <a:rPr lang="el-GR" sz="2400" cap="none" dirty="0" smtClean="0"/>
            </a:br>
            <a:r>
              <a:rPr lang="el-GR" sz="2400" cap="none" dirty="0" smtClean="0"/>
              <a:t>ΣΧΕΣΗ ΜΕ ΑΛΛΕΣ ΑΝΟΙΧΤΕΣ ΕΚΠΑΙΔΕΥΤΙΚΕΣ ΠΡΑΚΤΙΚΕΣ / ΑΞΙΟΠΟΙΗΣΗ, ΓΕΝΙΚΕΥΣΗ, ΕΠΕΚΤΑΣΙΜΟΤΗΤΑ</a:t>
            </a:r>
            <a:br>
              <a:rPr lang="el-GR" sz="2400" cap="none" dirty="0" smtClean="0"/>
            </a:br>
            <a:r>
              <a:rPr lang="el-GR" sz="2400" cap="none" dirty="0" smtClean="0"/>
              <a:t/>
            </a:r>
            <a:br>
              <a:rPr lang="el-GR" sz="2400" cap="none" dirty="0" smtClean="0"/>
            </a:br>
            <a:r>
              <a:rPr lang="el-GR" sz="2400" cap="none" dirty="0" smtClean="0"/>
              <a:t> </a:t>
            </a:r>
            <a:br>
              <a:rPr lang="el-GR" sz="2400" cap="none" dirty="0" smtClean="0"/>
            </a:br>
            <a:endParaRPr lang="el-GR" sz="2400" cap="none" dirty="0"/>
          </a:p>
        </p:txBody>
      </p:sp>
      <p:sp>
        <p:nvSpPr>
          <p:cNvPr id="6" name="Content Placeholder 5"/>
          <p:cNvSpPr>
            <a:spLocks noGrp="1"/>
          </p:cNvSpPr>
          <p:nvPr>
            <p:ph sz="half" idx="2"/>
          </p:nvPr>
        </p:nvSpPr>
        <p:spPr>
          <a:xfrm>
            <a:off x="529917" y="557214"/>
            <a:ext cx="3782775" cy="4394930"/>
          </a:xfrm>
        </p:spPr>
        <p:txBody>
          <a:bodyPr>
            <a:normAutofit/>
          </a:bodyPr>
          <a:lstStyle/>
          <a:p>
            <a:r>
              <a:rPr lang="el-GR" sz="2000" b="1" dirty="0" smtClean="0"/>
              <a:t>Σχέση με άλλες ανοιχτές εκπαιδευτικές πρακτικές</a:t>
            </a:r>
            <a:endParaRPr lang="el-GR" sz="2000" dirty="0" smtClean="0"/>
          </a:p>
          <a:p>
            <a:pPr marL="0" lvl="1" indent="0" algn="ctr">
              <a:buNone/>
            </a:pPr>
            <a:endParaRPr lang="el-GR" sz="1400" dirty="0" smtClean="0"/>
          </a:p>
          <a:p>
            <a:pPr marL="0" lvl="1" indent="0" algn="ctr">
              <a:buNone/>
            </a:pPr>
            <a:r>
              <a:rPr lang="el-GR" sz="1400" dirty="0" smtClean="0"/>
              <a:t>Συνδυάζει ποικίλα μέσα που καταλήγουν σε ποικίλα και ουσιαστικά μαθησιακά αποτελέσματα, σε μια σχολική τάξη ανοιχτή και δρώσα.</a:t>
            </a:r>
          </a:p>
          <a:p>
            <a:pPr marL="0" lvl="1" indent="0">
              <a:buNone/>
            </a:pPr>
            <a:r>
              <a:rPr lang="el-GR" sz="2200" dirty="0" smtClean="0"/>
              <a:t> </a:t>
            </a:r>
          </a:p>
          <a:p>
            <a:pPr lvl="1">
              <a:buFont typeface="Arial" pitchFamily="34" charset="0"/>
              <a:buChar char="•"/>
            </a:pPr>
            <a:r>
              <a:rPr lang="el-GR" sz="1500" dirty="0" smtClean="0"/>
              <a:t>Υιοθετεί το σκεπτικό του εκπαιδευτικού προγράμματος "Πάμε σινεμά"</a:t>
            </a:r>
          </a:p>
          <a:p>
            <a:pPr lvl="1">
              <a:buFont typeface="Arial" pitchFamily="34" charset="0"/>
              <a:buChar char="•"/>
            </a:pPr>
            <a:r>
              <a:rPr lang="el-GR" sz="1500" dirty="0" smtClean="0"/>
              <a:t>Εντάσσει τον κινηματογράφο στην εκπαιδευτική διαδικασία ως μέσο μάθησης και όχι ως αφορμή για σχολιασμό.</a:t>
            </a:r>
          </a:p>
          <a:p>
            <a:pPr lvl="1">
              <a:buFont typeface="Arial" pitchFamily="34" charset="0"/>
              <a:buChar char="•"/>
            </a:pPr>
            <a:endParaRPr lang="el-GR" sz="1500" dirty="0"/>
          </a:p>
          <a:p>
            <a:pPr marL="0" lvl="1" indent="0">
              <a:buNone/>
            </a:pPr>
            <a:endParaRPr lang="el-GR" sz="1500" dirty="0" smtClean="0"/>
          </a:p>
        </p:txBody>
      </p:sp>
      <p:sp>
        <p:nvSpPr>
          <p:cNvPr id="7" name="Content Placeholder 6"/>
          <p:cNvSpPr>
            <a:spLocks noGrp="1"/>
          </p:cNvSpPr>
          <p:nvPr>
            <p:ph sz="quarter" idx="4"/>
          </p:nvPr>
        </p:nvSpPr>
        <p:spPr>
          <a:xfrm>
            <a:off x="4694830" y="573206"/>
            <a:ext cx="3985145" cy="4055944"/>
          </a:xfrm>
        </p:spPr>
        <p:txBody>
          <a:bodyPr>
            <a:normAutofit/>
          </a:bodyPr>
          <a:lstStyle/>
          <a:p>
            <a:pPr marL="0" lvl="1" indent="0">
              <a:buNone/>
            </a:pPr>
            <a:endParaRPr lang="el-GR" dirty="0" smtClean="0"/>
          </a:p>
          <a:p>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17</a:t>
            </a:fld>
            <a:endParaRPr lang="en-US" dirty="0"/>
          </a:p>
        </p:txBody>
      </p:sp>
      <p:sp>
        <p:nvSpPr>
          <p:cNvPr id="8" name="Content Placeholder 5"/>
          <p:cNvSpPr txBox="1">
            <a:spLocks/>
          </p:cNvSpPr>
          <p:nvPr/>
        </p:nvSpPr>
        <p:spPr>
          <a:xfrm>
            <a:off x="4790365" y="573134"/>
            <a:ext cx="3782775" cy="4055730"/>
          </a:xfrm>
          <a:prstGeom prst="rect">
            <a:avLst/>
          </a:prstGeom>
        </p:spPr>
        <p:txBody>
          <a:bodyPr vert="horz" lIns="91440" tIns="45720" rIns="91440" bIns="45720" rtlCol="0">
            <a:normAutofit fontScale="70000" lnSpcReduction="20000"/>
          </a:bodyPr>
          <a:lstStyle/>
          <a:p>
            <a:r>
              <a:rPr lang="el-GR" sz="2000" b="1" dirty="0" smtClean="0"/>
              <a:t>Αξιοποίηση, Γενίκευση, Επεκτασιμότητα</a:t>
            </a:r>
          </a:p>
          <a:p>
            <a:pPr marL="0" lvl="1">
              <a:spcBef>
                <a:spcPts val="300"/>
              </a:spcBef>
              <a:buClr>
                <a:srgbClr val="F96A1B"/>
              </a:buClr>
            </a:pPr>
            <a:r>
              <a:rPr lang="el-GR" dirty="0">
                <a:solidFill>
                  <a:srgbClr val="000000"/>
                </a:solidFill>
              </a:rPr>
              <a:t>Μπορεί να </a:t>
            </a:r>
            <a:r>
              <a:rPr lang="el-GR" dirty="0" smtClean="0">
                <a:solidFill>
                  <a:srgbClr val="000000"/>
                </a:solidFill>
              </a:rPr>
              <a:t>εφαρμοστεί: </a:t>
            </a:r>
          </a:p>
          <a:p>
            <a:pPr marL="0" lvl="1">
              <a:spcBef>
                <a:spcPts val="300"/>
              </a:spcBef>
              <a:buClr>
                <a:srgbClr val="F96A1B"/>
              </a:buClr>
            </a:pPr>
            <a:r>
              <a:rPr lang="el-GR" dirty="0" smtClean="0">
                <a:solidFill>
                  <a:srgbClr val="000000"/>
                </a:solidFill>
              </a:rPr>
              <a:t>         στα </a:t>
            </a:r>
            <a:r>
              <a:rPr lang="el-GR" dirty="0">
                <a:solidFill>
                  <a:srgbClr val="000000"/>
                </a:solidFill>
              </a:rPr>
              <a:t>μαθήματα:</a:t>
            </a:r>
          </a:p>
          <a:p>
            <a:pPr marL="285750" lvl="1" indent="-285750">
              <a:spcBef>
                <a:spcPts val="300"/>
              </a:spcBef>
              <a:buClr>
                <a:schemeClr val="accent2"/>
              </a:buClr>
              <a:buFont typeface="Arial" pitchFamily="34" charset="0"/>
              <a:buChar char="•"/>
            </a:pPr>
            <a:r>
              <a:rPr lang="el-GR" dirty="0" smtClean="0"/>
              <a:t>Πολιτική Παιδεία Α΄ Λυκείου (Ενότητα: </a:t>
            </a:r>
            <a:r>
              <a:rPr lang="el-GR" dirty="0" smtClean="0">
                <a:solidFill>
                  <a:srgbClr val="000000"/>
                </a:solidFill>
                <a:latin typeface="Candara"/>
                <a:ea typeface="STKaiti"/>
                <a:cs typeface="Tahoma"/>
              </a:rPr>
              <a:t>«</a:t>
            </a:r>
            <a:r>
              <a:rPr lang="el-GR" dirty="0">
                <a:solidFill>
                  <a:srgbClr val="000000"/>
                </a:solidFill>
                <a:latin typeface="Candara"/>
                <a:ea typeface="STKaiti"/>
                <a:cs typeface="Tahoma"/>
              </a:rPr>
              <a:t>Η συμπολιτεία – Η Ευρωπαϊκή Ένωση</a:t>
            </a:r>
            <a:r>
              <a:rPr lang="el-GR" dirty="0" smtClean="0">
                <a:solidFill>
                  <a:srgbClr val="000000"/>
                </a:solidFill>
                <a:latin typeface="Candara"/>
                <a:ea typeface="STKaiti"/>
                <a:cs typeface="Tahoma"/>
              </a:rPr>
              <a:t>»)</a:t>
            </a:r>
          </a:p>
          <a:p>
            <a:pPr marL="285750" lvl="1" indent="-285750">
              <a:spcBef>
                <a:spcPts val="300"/>
              </a:spcBef>
              <a:buClr>
                <a:schemeClr val="accent2"/>
              </a:buClr>
              <a:buFont typeface="Arial" pitchFamily="34" charset="0"/>
              <a:buChar char="•"/>
            </a:pPr>
            <a:r>
              <a:rPr lang="el-GR" dirty="0" smtClean="0"/>
              <a:t>Πολιτική Παιδεία Β</a:t>
            </a:r>
            <a:r>
              <a:rPr lang="el-GR" dirty="0"/>
              <a:t>΄ </a:t>
            </a:r>
            <a:r>
              <a:rPr lang="el-GR" dirty="0" smtClean="0"/>
              <a:t>Λυκείου (Κεφάλαιο: </a:t>
            </a:r>
            <a:r>
              <a:rPr lang="el-GR" dirty="0"/>
              <a:t>«Θεσμοί και Πολιτικές της Ευρωπαϊκής Ένωσης</a:t>
            </a:r>
            <a:r>
              <a:rPr lang="el-GR" dirty="0" smtClean="0"/>
              <a:t>»)</a:t>
            </a:r>
          </a:p>
          <a:p>
            <a:pPr marL="285750" lvl="1" indent="-285750">
              <a:spcBef>
                <a:spcPts val="300"/>
              </a:spcBef>
              <a:buClr>
                <a:schemeClr val="accent2"/>
              </a:buClr>
              <a:buFont typeface="Arial" pitchFamily="34" charset="0"/>
              <a:buChar char="•"/>
            </a:pPr>
            <a:r>
              <a:rPr lang="el-GR" dirty="0" smtClean="0">
                <a:solidFill>
                  <a:srgbClr val="000000"/>
                </a:solidFill>
                <a:latin typeface="Candara"/>
                <a:ea typeface="STKaiti"/>
                <a:cs typeface="Candara"/>
              </a:rPr>
              <a:t>Νεοελληνική Γλώσσα  Γ΄ Λυκείου (Θεματικός </a:t>
            </a:r>
            <a:r>
              <a:rPr lang="el-GR" dirty="0">
                <a:solidFill>
                  <a:srgbClr val="000000"/>
                </a:solidFill>
                <a:latin typeface="Candara"/>
                <a:ea typeface="STKaiti"/>
                <a:cs typeface="Candara"/>
              </a:rPr>
              <a:t>Κύκλος: Ευρωπαϊκή Ένωση) </a:t>
            </a:r>
            <a:endParaRPr lang="el-GR" dirty="0" smtClean="0">
              <a:solidFill>
                <a:srgbClr val="000000"/>
              </a:solidFill>
              <a:latin typeface="Candara"/>
              <a:ea typeface="STKaiti"/>
              <a:cs typeface="Candara"/>
            </a:endParaRPr>
          </a:p>
          <a:p>
            <a:pPr marL="285750" lvl="1" indent="-285750">
              <a:spcBef>
                <a:spcPts val="300"/>
              </a:spcBef>
              <a:buClr>
                <a:schemeClr val="accent2"/>
              </a:buClr>
              <a:buFont typeface="Arial" pitchFamily="34" charset="0"/>
              <a:buChar char="•"/>
            </a:pPr>
            <a:r>
              <a:rPr lang="el-GR" dirty="0" smtClean="0"/>
              <a:t>Ιστορία Γ</a:t>
            </a:r>
            <a:r>
              <a:rPr lang="el-GR" dirty="0"/>
              <a:t>΄ Λυκείου </a:t>
            </a:r>
            <a:r>
              <a:rPr lang="el-GR" dirty="0" smtClean="0"/>
              <a:t>( Ενότητα: </a:t>
            </a:r>
            <a:r>
              <a:rPr lang="el-GR" dirty="0"/>
              <a:t>Η πορεία προς την ευρωπαϊκή ενοποίηση: πραγματικότητες και προοπτικές</a:t>
            </a:r>
            <a:r>
              <a:rPr lang="el-GR" dirty="0" smtClean="0"/>
              <a:t>)</a:t>
            </a:r>
          </a:p>
          <a:p>
            <a:pPr marL="285750" lvl="1" indent="-285750">
              <a:spcBef>
                <a:spcPts val="300"/>
              </a:spcBef>
              <a:buClr>
                <a:schemeClr val="accent2"/>
              </a:buClr>
              <a:buFont typeface="Arial" pitchFamily="34" charset="0"/>
              <a:buChar char="•"/>
            </a:pPr>
            <a:r>
              <a:rPr lang="el-GR" dirty="0" smtClean="0"/>
              <a:t>Αγγλική Γλώσσα </a:t>
            </a:r>
            <a:r>
              <a:rPr lang="el-GR" dirty="0"/>
              <a:t>κάθε </a:t>
            </a:r>
            <a:r>
              <a:rPr lang="el-GR" dirty="0" err="1"/>
              <a:t>λυκειακής</a:t>
            </a:r>
            <a:r>
              <a:rPr lang="el-GR" dirty="0"/>
              <a:t> </a:t>
            </a:r>
            <a:r>
              <a:rPr lang="el-GR" dirty="0" smtClean="0"/>
              <a:t>τάξης </a:t>
            </a:r>
          </a:p>
          <a:p>
            <a:pPr marL="0" lvl="1">
              <a:spcBef>
                <a:spcPts val="300"/>
              </a:spcBef>
              <a:buClr>
                <a:schemeClr val="accent2"/>
              </a:buClr>
            </a:pPr>
            <a:r>
              <a:rPr lang="el-GR" dirty="0" smtClean="0"/>
              <a:t>       </a:t>
            </a:r>
          </a:p>
          <a:p>
            <a:pPr marL="0" lvl="1">
              <a:spcBef>
                <a:spcPts val="300"/>
              </a:spcBef>
              <a:buClr>
                <a:schemeClr val="accent2"/>
              </a:buClr>
            </a:pPr>
            <a:r>
              <a:rPr lang="el-GR" dirty="0"/>
              <a:t> </a:t>
            </a:r>
            <a:r>
              <a:rPr lang="el-GR" dirty="0" smtClean="0"/>
              <a:t>       στο πλαίσιο ενός </a:t>
            </a:r>
            <a:r>
              <a:rPr lang="en-US" dirty="0" smtClean="0">
                <a:latin typeface="Cambria" pitchFamily="18" charset="0"/>
              </a:rPr>
              <a:t>project</a:t>
            </a:r>
            <a:r>
              <a:rPr lang="el-GR" dirty="0" smtClean="0"/>
              <a:t> ή ενός Ομίλου.</a:t>
            </a:r>
          </a:p>
          <a:p>
            <a:pPr marL="0" lvl="1">
              <a:spcBef>
                <a:spcPts val="300"/>
              </a:spcBef>
              <a:buClr>
                <a:schemeClr val="accent2"/>
              </a:buClr>
            </a:pPr>
            <a:endParaRPr lang="el-GR" sz="1600" dirty="0"/>
          </a:p>
          <a:p>
            <a:pPr marL="0" lvl="1" algn="ctr">
              <a:spcBef>
                <a:spcPts val="300"/>
              </a:spcBef>
              <a:buClr>
                <a:schemeClr val="accent2"/>
              </a:buClr>
            </a:pPr>
            <a:r>
              <a:rPr lang="el-GR" sz="1900" dirty="0" smtClean="0"/>
              <a:t>Η διαδικασία δημιουργίας κινηματογραφικής ταινίας μπορεί να ενταχθεί σε οποιοδήποτε διδακτικό αντικείμενο, σε οποιαδήποτε μορφή τυπικής, </a:t>
            </a:r>
            <a:r>
              <a:rPr lang="el-GR" sz="1900" dirty="0" err="1" smtClean="0"/>
              <a:t>ημιτυπικής</a:t>
            </a:r>
            <a:r>
              <a:rPr lang="el-GR" sz="1900" dirty="0" smtClean="0"/>
              <a:t> και άτυπης πρακτικής </a:t>
            </a:r>
            <a:r>
              <a:rPr lang="el-GR" sz="1900" dirty="0" err="1" smtClean="0"/>
              <a:t>γραμματισμού</a:t>
            </a:r>
            <a:r>
              <a:rPr lang="el-GR" sz="1900" dirty="0" smtClean="0"/>
              <a:t>.</a:t>
            </a:r>
            <a:endParaRPr lang="el-GR" sz="1900" dirty="0"/>
          </a:p>
        </p:txBody>
      </p:sp>
      <p:sp>
        <p:nvSpPr>
          <p:cNvPr id="2" name="Δεξιό βέλος 1"/>
          <p:cNvSpPr/>
          <p:nvPr/>
        </p:nvSpPr>
        <p:spPr>
          <a:xfrm>
            <a:off x="4899571" y="1045674"/>
            <a:ext cx="189041" cy="81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9" name="Δεξιό βέλος 8"/>
          <p:cNvSpPr/>
          <p:nvPr/>
        </p:nvSpPr>
        <p:spPr>
          <a:xfrm>
            <a:off x="4899570" y="3348272"/>
            <a:ext cx="189041" cy="8148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sz="2400" cap="none" dirty="0" smtClean="0"/>
              <a:t/>
            </a:r>
            <a:br>
              <a:rPr lang="el-GR" sz="2400" cap="none" dirty="0" smtClean="0"/>
            </a:br>
            <a:r>
              <a:rPr lang="el-GR" sz="2400" cap="none" dirty="0" smtClean="0"/>
              <a:t>ΠΡΟΣΘΕΤΟ ΥΛΙΚΟ ΠΟΥ ΑΞΙΟΠΟΙΗΘΗΚΕ</a:t>
            </a:r>
            <a:br>
              <a:rPr lang="el-GR" sz="2400" cap="none" dirty="0" smtClean="0"/>
            </a:br>
            <a:endParaRPr lang="el-GR" sz="2400" cap="none"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18</a:t>
            </a:fld>
            <a:endParaRPr lang="en-US" dirty="0"/>
          </a:p>
        </p:txBody>
      </p:sp>
      <p:sp>
        <p:nvSpPr>
          <p:cNvPr id="7" name="Content Placeholder 6"/>
          <p:cNvSpPr>
            <a:spLocks noGrp="1"/>
          </p:cNvSpPr>
          <p:nvPr>
            <p:ph sz="half" idx="2"/>
          </p:nvPr>
        </p:nvSpPr>
        <p:spPr/>
        <p:txBody>
          <a:bodyPr>
            <a:normAutofit/>
          </a:bodyPr>
          <a:lstStyle/>
          <a:p>
            <a:pPr marL="0" lvl="1" indent="0">
              <a:buNone/>
            </a:pPr>
            <a:r>
              <a:rPr lang="el-GR" b="1" dirty="0" smtClean="0"/>
              <a:t>Πρόσθετο υλικό που αξιοποιήθηκε</a:t>
            </a:r>
          </a:p>
          <a:p>
            <a:pPr lvl="2">
              <a:buFont typeface="Arial" pitchFamily="34" charset="0"/>
              <a:buChar char="•"/>
            </a:pPr>
            <a:r>
              <a:rPr lang="el-GR" dirty="0"/>
              <a:t>Βιβλία– Περιοδικά</a:t>
            </a:r>
            <a:endParaRPr lang="el-GR" dirty="0" smtClean="0"/>
          </a:p>
          <a:p>
            <a:pPr lvl="3">
              <a:buClr>
                <a:srgbClr val="F96A1B"/>
              </a:buClr>
              <a:buFont typeface="Arial" pitchFamily="34" charset="0"/>
              <a:buChar char="•"/>
            </a:pPr>
            <a:r>
              <a:rPr lang="el-GR" sz="1300" dirty="0" err="1" smtClean="0"/>
              <a:t>Βαλιαντή</a:t>
            </a:r>
            <a:r>
              <a:rPr lang="el-GR" sz="1300" dirty="0"/>
              <a:t>, Σ. – </a:t>
            </a:r>
            <a:r>
              <a:rPr lang="el-GR" sz="1300" dirty="0" err="1"/>
              <a:t>Κουτσελίνη</a:t>
            </a:r>
            <a:r>
              <a:rPr lang="el-GR" sz="1300" dirty="0"/>
              <a:t>, Μ. (2006) Επαναπροσδιορισμός του Αναλυτικού Προγράμματος στη σύγχρονη κοινωνία της γνώσης και της κοινωνικής συνοχής.  Πρακτικά 9ου Συνεδρίου Παιδαγωγικής Εταιρείας Κύπρου. </a:t>
            </a:r>
            <a:endParaRPr lang="el-GR" sz="1300" dirty="0" smtClean="0"/>
          </a:p>
          <a:p>
            <a:pPr lvl="3">
              <a:buClr>
                <a:srgbClr val="F96A1B"/>
              </a:buClr>
              <a:buFont typeface="Arial" pitchFamily="34" charset="0"/>
              <a:buChar char="•"/>
            </a:pPr>
            <a:r>
              <a:rPr lang="el-GR" sz="1300" dirty="0" err="1" smtClean="0"/>
              <a:t>Colander</a:t>
            </a:r>
            <a:r>
              <a:rPr lang="el-GR" sz="1300" dirty="0"/>
              <a:t>, D. (1991) A </a:t>
            </a:r>
            <a:r>
              <a:rPr lang="el-GR" sz="1300" dirty="0" err="1"/>
              <a:t>consideration</a:t>
            </a:r>
            <a:r>
              <a:rPr lang="el-GR" sz="1300" dirty="0"/>
              <a:t> </a:t>
            </a:r>
            <a:r>
              <a:rPr lang="el-GR" sz="1300" dirty="0" err="1"/>
              <a:t>of</a:t>
            </a:r>
            <a:r>
              <a:rPr lang="el-GR" sz="1300" dirty="0"/>
              <a:t> </a:t>
            </a:r>
            <a:r>
              <a:rPr lang="el-GR" sz="1300" dirty="0" err="1"/>
              <a:t>the</a:t>
            </a:r>
            <a:r>
              <a:rPr lang="el-GR" sz="1300" dirty="0"/>
              <a:t> </a:t>
            </a:r>
            <a:r>
              <a:rPr lang="el-GR" sz="1300" dirty="0" err="1"/>
              <a:t>Economics</a:t>
            </a:r>
            <a:r>
              <a:rPr lang="el-GR" sz="1300" dirty="0"/>
              <a:t> </a:t>
            </a:r>
            <a:r>
              <a:rPr lang="el-GR" sz="1300" dirty="0" err="1"/>
              <a:t>Major</a:t>
            </a:r>
            <a:r>
              <a:rPr lang="el-GR" sz="1300" dirty="0"/>
              <a:t> </a:t>
            </a:r>
            <a:r>
              <a:rPr lang="el-GR" sz="1300" dirty="0" err="1"/>
              <a:t>in</a:t>
            </a:r>
            <a:r>
              <a:rPr lang="el-GR" sz="1300" dirty="0"/>
              <a:t> </a:t>
            </a:r>
            <a:r>
              <a:rPr lang="el-GR" sz="1300" dirty="0" err="1"/>
              <a:t>America</a:t>
            </a:r>
            <a:r>
              <a:rPr lang="el-GR" sz="1300" dirty="0"/>
              <a:t> </a:t>
            </a:r>
            <a:r>
              <a:rPr lang="el-GR" sz="1300" dirty="0" err="1"/>
              <a:t>Higher</a:t>
            </a:r>
            <a:r>
              <a:rPr lang="el-GR" sz="1300" dirty="0"/>
              <a:t> </a:t>
            </a:r>
            <a:r>
              <a:rPr lang="el-GR" sz="1300" dirty="0" err="1"/>
              <a:t>Education</a:t>
            </a:r>
            <a:r>
              <a:rPr lang="el-GR" sz="1300" dirty="0"/>
              <a:t>, </a:t>
            </a:r>
            <a:r>
              <a:rPr lang="el-GR" sz="1300" dirty="0" err="1"/>
              <a:t>Journal</a:t>
            </a:r>
            <a:r>
              <a:rPr lang="el-GR" sz="1300" dirty="0"/>
              <a:t> </a:t>
            </a:r>
            <a:r>
              <a:rPr lang="el-GR" sz="1300" dirty="0" err="1"/>
              <a:t>of</a:t>
            </a:r>
            <a:r>
              <a:rPr lang="el-GR" sz="1300" dirty="0"/>
              <a:t> </a:t>
            </a:r>
            <a:r>
              <a:rPr lang="el-GR" sz="1300" dirty="0" err="1"/>
              <a:t>Economic</a:t>
            </a:r>
            <a:r>
              <a:rPr lang="el-GR" sz="1300" dirty="0"/>
              <a:t> </a:t>
            </a:r>
            <a:r>
              <a:rPr lang="el-GR" sz="1300" dirty="0" err="1"/>
              <a:t>Education</a:t>
            </a:r>
            <a:r>
              <a:rPr lang="el-GR" sz="1300" dirty="0"/>
              <a:t>, </a:t>
            </a:r>
            <a:r>
              <a:rPr lang="el-GR" sz="1300" dirty="0" err="1"/>
              <a:t>Summer</a:t>
            </a:r>
            <a:r>
              <a:rPr lang="el-GR" sz="1300" dirty="0"/>
              <a:t>: 227-234.  </a:t>
            </a:r>
          </a:p>
          <a:p>
            <a:pPr lvl="3">
              <a:buClr>
                <a:srgbClr val="F96A1B"/>
              </a:buClr>
              <a:buFont typeface="Arial" pitchFamily="34" charset="0"/>
              <a:buChar char="•"/>
            </a:pPr>
            <a:r>
              <a:rPr lang="el-GR" sz="1300" dirty="0" err="1" smtClean="0"/>
              <a:t>Courau</a:t>
            </a:r>
            <a:r>
              <a:rPr lang="el-GR" sz="1300" dirty="0"/>
              <a:t>, S. (2000). Τα βασικά εργαλεία του εκπαιδευτή ενηλίκων, Αθήνα : Μεταίχμιο.</a:t>
            </a:r>
          </a:p>
          <a:p>
            <a:pPr lvl="3">
              <a:buClr>
                <a:srgbClr val="F96A1B"/>
              </a:buClr>
              <a:buFont typeface="Arial" pitchFamily="34" charset="0"/>
              <a:buChar char="•"/>
            </a:pPr>
            <a:r>
              <a:rPr lang="el-GR" sz="1300" dirty="0" smtClean="0"/>
              <a:t>Ευρωπαϊκή </a:t>
            </a:r>
            <a:r>
              <a:rPr lang="el-GR" sz="1300" dirty="0"/>
              <a:t>Επιτροπή (2000). Προς μια ευρωπαϊκή διάσταση εκπαίδευσης και ενεργού συμμετοχής του πολίτη, Λουξεμβούργο.</a:t>
            </a:r>
          </a:p>
          <a:p>
            <a:pPr lvl="3">
              <a:buClr>
                <a:srgbClr val="F96A1B"/>
              </a:buClr>
              <a:buFont typeface="Arial" pitchFamily="34" charset="0"/>
              <a:buChar char="•"/>
            </a:pPr>
            <a:r>
              <a:rPr lang="el-GR" sz="1300" dirty="0" err="1" smtClean="0"/>
              <a:t>Frey</a:t>
            </a:r>
            <a:r>
              <a:rPr lang="el-GR" sz="1300" dirty="0"/>
              <a:t>, K. (1986). Η μέθοδος «</a:t>
            </a:r>
            <a:r>
              <a:rPr lang="el-GR" sz="1300" dirty="0" err="1"/>
              <a:t>project</a:t>
            </a:r>
            <a:r>
              <a:rPr lang="el-GR" sz="1300" dirty="0"/>
              <a:t>». Μια μορφή συλλογικής εργασίας στο σχολείο. </a:t>
            </a:r>
            <a:r>
              <a:rPr lang="el-GR" sz="1300" dirty="0" smtClean="0"/>
              <a:t>Παιδαγωγική </a:t>
            </a:r>
            <a:r>
              <a:rPr lang="el-GR" sz="1300" dirty="0"/>
              <a:t>και Εκπαίδευση 14, Θεσσαλονίκη: Αφοί Κυριακίδη</a:t>
            </a:r>
            <a:r>
              <a:rPr lang="el-GR" sz="1300" dirty="0" smtClean="0"/>
              <a:t>.</a:t>
            </a:r>
            <a:endParaRPr lang="el-GR" sz="1300" dirty="0"/>
          </a:p>
          <a:p>
            <a:pPr lvl="3">
              <a:buClr>
                <a:srgbClr val="F96A1B"/>
              </a:buClr>
              <a:buFont typeface="Arial" pitchFamily="34" charset="0"/>
              <a:buChar char="•"/>
            </a:pPr>
            <a:r>
              <a:rPr lang="el-GR" sz="1300" dirty="0" err="1" smtClean="0"/>
              <a:t>Ματσαγκούρας</a:t>
            </a:r>
            <a:r>
              <a:rPr lang="el-GR" sz="1300" dirty="0"/>
              <a:t>, Η. (2002).Η </a:t>
            </a:r>
            <a:r>
              <a:rPr lang="el-GR" sz="1300" dirty="0" err="1"/>
              <a:t>Διαθεματικότητα</a:t>
            </a:r>
            <a:r>
              <a:rPr lang="el-GR" sz="1300" dirty="0"/>
              <a:t> στη Σχολική Γνώση, Αθήνα: Γρηγόρης.</a:t>
            </a:r>
          </a:p>
          <a:p>
            <a:pPr lvl="3">
              <a:buClr>
                <a:srgbClr val="F96A1B"/>
              </a:buClr>
              <a:buFont typeface="Arial" pitchFamily="34" charset="0"/>
              <a:buChar char="•"/>
            </a:pPr>
            <a:r>
              <a:rPr lang="el-GR" sz="1300" dirty="0" err="1" smtClean="0"/>
              <a:t>Ματσαγγούρας</a:t>
            </a:r>
            <a:r>
              <a:rPr lang="el-GR" sz="1300" dirty="0"/>
              <a:t>, Η. (2002). </a:t>
            </a:r>
            <a:r>
              <a:rPr lang="el-GR" sz="1300" dirty="0" err="1"/>
              <a:t>Ομαδοσυνεργατική</a:t>
            </a:r>
            <a:r>
              <a:rPr lang="el-GR" sz="1300" dirty="0"/>
              <a:t> Διδασκαλία και Μάθηση, Αθήνα: Γρηγόρης</a:t>
            </a:r>
            <a:r>
              <a:rPr lang="el-GR" sz="1300" dirty="0" smtClean="0"/>
              <a:t>.</a:t>
            </a:r>
          </a:p>
          <a:p>
            <a:pPr lvl="3">
              <a:buClr>
                <a:srgbClr val="F96A1B"/>
              </a:buClr>
              <a:buFont typeface="Arial" pitchFamily="34" charset="0"/>
              <a:buChar char="•"/>
            </a:pPr>
            <a:r>
              <a:rPr lang="el-GR" sz="1300" dirty="0" err="1" smtClean="0">
                <a:solidFill>
                  <a:srgbClr val="000000"/>
                </a:solidFill>
              </a:rPr>
              <a:t>Μπάλιας</a:t>
            </a:r>
            <a:r>
              <a:rPr lang="el-GR" sz="1300" dirty="0">
                <a:solidFill>
                  <a:srgbClr val="000000"/>
                </a:solidFill>
              </a:rPr>
              <a:t>, Σ. (2008). Ενεργός πολίτης και εκπαίδευση, Αθήνα: </a:t>
            </a:r>
            <a:r>
              <a:rPr lang="el-GR" sz="1300" dirty="0" err="1">
                <a:solidFill>
                  <a:srgbClr val="000000"/>
                </a:solidFill>
              </a:rPr>
              <a:t>εκδ</a:t>
            </a:r>
            <a:r>
              <a:rPr lang="el-GR" sz="1300" dirty="0">
                <a:solidFill>
                  <a:srgbClr val="000000"/>
                </a:solidFill>
              </a:rPr>
              <a:t>. </a:t>
            </a:r>
            <a:r>
              <a:rPr lang="el-GR" sz="1300" dirty="0" err="1">
                <a:solidFill>
                  <a:srgbClr val="000000"/>
                </a:solidFill>
              </a:rPr>
              <a:t>Παπαζήσης</a:t>
            </a:r>
            <a:r>
              <a:rPr lang="el-GR" sz="1300" dirty="0">
                <a:solidFill>
                  <a:srgbClr val="000000"/>
                </a:solidFill>
              </a:rPr>
              <a:t>.</a:t>
            </a:r>
          </a:p>
          <a:p>
            <a:pPr lvl="3">
              <a:buClr>
                <a:srgbClr val="F96A1B"/>
              </a:buClr>
              <a:buFont typeface="Arial" pitchFamily="34" charset="0"/>
              <a:buChar char="•"/>
            </a:pPr>
            <a:r>
              <a:rPr lang="el-GR" sz="1300" dirty="0" err="1" smtClean="0">
                <a:solidFill>
                  <a:srgbClr val="000000"/>
                </a:solidFill>
              </a:rPr>
              <a:t>Παντίδης</a:t>
            </a:r>
            <a:r>
              <a:rPr lang="el-GR" sz="1300" dirty="0">
                <a:solidFill>
                  <a:srgbClr val="000000"/>
                </a:solidFill>
              </a:rPr>
              <a:t>, Σ. &amp; </a:t>
            </a:r>
            <a:r>
              <a:rPr lang="el-GR" sz="1300" dirty="0" err="1">
                <a:solidFill>
                  <a:srgbClr val="000000"/>
                </a:solidFill>
              </a:rPr>
              <a:t>Πασιάς</a:t>
            </a:r>
            <a:r>
              <a:rPr lang="el-GR" sz="1300" dirty="0">
                <a:solidFill>
                  <a:srgbClr val="000000"/>
                </a:solidFill>
              </a:rPr>
              <a:t>, Γ. (2004). Ευρωπαϊκή Διάσταση στην Εκπαίδευση. Όψεις, Θεωρήσεις, Προβληματισμοί, Αθήνα: </a:t>
            </a:r>
            <a:r>
              <a:rPr lang="en-US" sz="1300" dirty="0">
                <a:solidFill>
                  <a:srgbClr val="000000"/>
                </a:solidFill>
                <a:latin typeface="Cambria" pitchFamily="18" charset="0"/>
              </a:rPr>
              <a:t>Gutenberg</a:t>
            </a:r>
            <a:r>
              <a:rPr lang="el-GR" sz="1300" dirty="0">
                <a:solidFill>
                  <a:srgbClr val="000000"/>
                </a:solidFill>
                <a:latin typeface="Cambria" pitchFamily="18" charset="0"/>
              </a:rPr>
              <a:t>.</a:t>
            </a:r>
          </a:p>
          <a:p>
            <a:pPr lvl="3">
              <a:buClr>
                <a:srgbClr val="F96A1B"/>
              </a:buClr>
              <a:buFont typeface="Arial" pitchFamily="34" charset="0"/>
              <a:buChar char="•"/>
            </a:pPr>
            <a:endParaRPr lang="el-GR" sz="1300" dirty="0"/>
          </a:p>
        </p:txBody>
      </p:sp>
    </p:spTree>
    <p:extLst>
      <p:ext uri="{BB962C8B-B14F-4D97-AF65-F5344CB8AC3E}">
        <p14:creationId xmlns:p14="http://schemas.microsoft.com/office/powerpoint/2010/main" val="24649637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sz="2400" cap="none" dirty="0" smtClean="0"/>
              <a:t/>
            </a:r>
            <a:br>
              <a:rPr lang="el-GR" sz="2400" cap="none" dirty="0" smtClean="0"/>
            </a:br>
            <a:r>
              <a:rPr lang="el-GR" sz="2400" cap="none" dirty="0" smtClean="0"/>
              <a:t>ΠΡΟΣΘΕΤΟ ΥΛΙΚΟ ΠΟΥ ΑΞΙΟΠΟΙΗΘΗΚΕ</a:t>
            </a:r>
            <a:br>
              <a:rPr lang="el-GR" sz="2400" cap="none" dirty="0" smtClean="0"/>
            </a:br>
            <a:endParaRPr lang="el-GR" sz="2400" cap="none"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19</a:t>
            </a:fld>
            <a:endParaRPr lang="en-US" dirty="0"/>
          </a:p>
        </p:txBody>
      </p:sp>
      <p:sp>
        <p:nvSpPr>
          <p:cNvPr id="7" name="Content Placeholder 6"/>
          <p:cNvSpPr>
            <a:spLocks noGrp="1"/>
          </p:cNvSpPr>
          <p:nvPr>
            <p:ph sz="half" idx="2"/>
          </p:nvPr>
        </p:nvSpPr>
        <p:spPr>
          <a:xfrm>
            <a:off x="557213" y="679010"/>
            <a:ext cx="8027229" cy="4007290"/>
          </a:xfrm>
        </p:spPr>
        <p:txBody>
          <a:bodyPr>
            <a:normAutofit fontScale="92500"/>
          </a:bodyPr>
          <a:lstStyle/>
          <a:p>
            <a:pPr lvl="3">
              <a:buClr>
                <a:srgbClr val="F96A1B"/>
              </a:buClr>
              <a:buFont typeface="Arial" pitchFamily="34" charset="0"/>
              <a:buChar char="•"/>
            </a:pPr>
            <a:r>
              <a:rPr lang="en-US" sz="1400" dirty="0" smtClean="0">
                <a:latin typeface="Cambria" pitchFamily="18" charset="0"/>
              </a:rPr>
              <a:t>Saunders</a:t>
            </a:r>
            <a:r>
              <a:rPr lang="en-US" sz="1400" dirty="0">
                <a:latin typeface="Cambria" pitchFamily="18" charset="0"/>
              </a:rPr>
              <a:t>, P. and W. B. </a:t>
            </a:r>
            <a:r>
              <a:rPr lang="en-US" sz="1400" dirty="0" err="1">
                <a:latin typeface="Cambria" pitchFamily="18" charset="0"/>
              </a:rPr>
              <a:t>Walstad</a:t>
            </a:r>
            <a:r>
              <a:rPr lang="en-US" sz="1400" dirty="0">
                <a:latin typeface="Cambria" pitchFamily="18" charset="0"/>
              </a:rPr>
              <a:t> (</a:t>
            </a:r>
            <a:r>
              <a:rPr lang="el-GR" sz="1400" dirty="0" err="1">
                <a:latin typeface="Cambria" pitchFamily="18" charset="0"/>
              </a:rPr>
              <a:t>επιμ</a:t>
            </a:r>
            <a:r>
              <a:rPr lang="en-US" sz="1400" dirty="0">
                <a:latin typeface="Cambria" pitchFamily="18" charset="0"/>
              </a:rPr>
              <a:t>.) (1990). The Principles of Economics Course. A Handbook of Instructors, </a:t>
            </a:r>
            <a:r>
              <a:rPr lang="en-US" sz="1400" dirty="0" err="1">
                <a:latin typeface="Cambria" pitchFamily="18" charset="0"/>
              </a:rPr>
              <a:t>McCraw</a:t>
            </a:r>
            <a:r>
              <a:rPr lang="en-US" sz="1400" dirty="0">
                <a:latin typeface="Cambria" pitchFamily="18" charset="0"/>
              </a:rPr>
              <a:t> – Hill Inc.</a:t>
            </a:r>
            <a:endParaRPr lang="el-GR" sz="1400" dirty="0">
              <a:latin typeface="Cambria" pitchFamily="18" charset="0"/>
            </a:endParaRPr>
          </a:p>
          <a:p>
            <a:pPr lvl="3">
              <a:buClr>
                <a:srgbClr val="F96A1B"/>
              </a:buClr>
              <a:buFont typeface="Arial" pitchFamily="34" charset="0"/>
              <a:buChar char="•"/>
            </a:pPr>
            <a:r>
              <a:rPr lang="en-US" sz="1400" dirty="0" err="1">
                <a:latin typeface="Cambria" pitchFamily="18" charset="0"/>
              </a:rPr>
              <a:t>Shennan</a:t>
            </a:r>
            <a:r>
              <a:rPr lang="en-US" sz="1400" dirty="0">
                <a:latin typeface="Cambria" pitchFamily="18" charset="0"/>
              </a:rPr>
              <a:t>, M. (1992). Council of Europe Ser.: Teaching about Europe, Hardcover.</a:t>
            </a:r>
            <a:endParaRPr lang="el-GR" sz="1400" dirty="0">
              <a:latin typeface="Cambria" pitchFamily="18" charset="0"/>
            </a:endParaRPr>
          </a:p>
          <a:p>
            <a:pPr lvl="3">
              <a:buClr>
                <a:srgbClr val="F96A1B"/>
              </a:buClr>
              <a:buFont typeface="Arial" pitchFamily="34" charset="0"/>
              <a:buChar char="•"/>
            </a:pPr>
            <a:r>
              <a:rPr lang="el-GR" sz="1400" dirty="0" err="1" smtClean="0">
                <a:latin typeface="Cambria" pitchFamily="18" charset="0"/>
              </a:rPr>
              <a:t>Sidjanski</a:t>
            </a:r>
            <a:r>
              <a:rPr lang="el-GR" sz="1400" dirty="0" smtClean="0">
                <a:latin typeface="Cambria" pitchFamily="18" charset="0"/>
              </a:rPr>
              <a:t>, D. (1999). Η </a:t>
            </a:r>
            <a:r>
              <a:rPr lang="el-GR" sz="1400" dirty="0" err="1" smtClean="0">
                <a:latin typeface="Cambria" pitchFamily="18" charset="0"/>
              </a:rPr>
              <a:t>ομοσπονδίωση</a:t>
            </a:r>
            <a:r>
              <a:rPr lang="el-GR" sz="1400" dirty="0" smtClean="0">
                <a:latin typeface="Cambria" pitchFamily="18" charset="0"/>
              </a:rPr>
              <a:t> της Ευρώπης, Δυναμική και προοπτικές της Ευρωπαϊκής Ένωσης, Αθήνα: </a:t>
            </a:r>
            <a:r>
              <a:rPr lang="el-GR" sz="1400" dirty="0" err="1" smtClean="0">
                <a:latin typeface="Cambria" pitchFamily="18" charset="0"/>
              </a:rPr>
              <a:t>Παπαζήση</a:t>
            </a:r>
            <a:r>
              <a:rPr lang="el-GR" sz="1400" dirty="0" smtClean="0">
                <a:latin typeface="Cambria" pitchFamily="18" charset="0"/>
              </a:rPr>
              <a:t>.</a:t>
            </a:r>
          </a:p>
          <a:p>
            <a:pPr lvl="2">
              <a:buClr>
                <a:srgbClr val="F96A1B"/>
              </a:buClr>
              <a:buFont typeface="Arial" pitchFamily="34" charset="0"/>
              <a:buChar char="•"/>
            </a:pPr>
            <a:r>
              <a:rPr lang="el-GR" sz="1700" dirty="0" err="1" smtClean="0"/>
              <a:t>Websites</a:t>
            </a:r>
            <a:endParaRPr lang="el-GR" sz="1700" dirty="0"/>
          </a:p>
          <a:p>
            <a:pPr lvl="3">
              <a:buClr>
                <a:srgbClr val="F96A1B"/>
              </a:buClr>
              <a:buFont typeface="Arial" pitchFamily="34" charset="0"/>
              <a:buChar char="•"/>
            </a:pPr>
            <a:r>
              <a:rPr lang="el-GR" sz="1400" u="sng" dirty="0" smtClean="0">
                <a:hlinkClick r:id="rId2"/>
              </a:rPr>
              <a:t>http</a:t>
            </a:r>
            <a:r>
              <a:rPr lang="el-GR" sz="1400" u="sng" dirty="0">
                <a:hlinkClick r:id="rId2"/>
              </a:rPr>
              <a:t>://ec.europa.eu/eurostat/help/new-eurostat-website</a:t>
            </a:r>
            <a:r>
              <a:rPr lang="el-GR" sz="1400" dirty="0"/>
              <a:t> (Ευρωπαϊκή Στατιστική Υπηρεσία</a:t>
            </a:r>
            <a:r>
              <a:rPr lang="el-GR" sz="1400" dirty="0" smtClean="0"/>
              <a:t>)</a:t>
            </a:r>
          </a:p>
          <a:p>
            <a:pPr lvl="3">
              <a:buClr>
                <a:srgbClr val="F96A1B"/>
              </a:buClr>
              <a:buFont typeface="Arial" pitchFamily="34" charset="0"/>
              <a:buChar char="•"/>
            </a:pPr>
            <a:r>
              <a:rPr lang="el-GR" sz="1400" u="sng" dirty="0" smtClean="0">
                <a:hlinkClick r:id="rId3"/>
              </a:rPr>
              <a:t>http</a:t>
            </a:r>
            <a:r>
              <a:rPr lang="el-GR" sz="1400" u="sng" dirty="0">
                <a:hlinkClick r:id="rId3"/>
              </a:rPr>
              <a:t>://europa.eu/kids-corner/index_el.htm</a:t>
            </a:r>
            <a:r>
              <a:rPr lang="el-GR" sz="1400" dirty="0"/>
              <a:t> (Η γωνιά του παιδιού - παιχνίδια και κουίζ για την Ε.Ε</a:t>
            </a:r>
            <a:r>
              <a:rPr lang="el-GR" sz="1400" dirty="0" smtClean="0"/>
              <a:t>.)</a:t>
            </a:r>
          </a:p>
          <a:p>
            <a:pPr lvl="3">
              <a:buClr>
                <a:srgbClr val="F96A1B"/>
              </a:buClr>
              <a:buFont typeface="Arial" pitchFamily="34" charset="0"/>
              <a:buChar char="•"/>
            </a:pPr>
            <a:r>
              <a:rPr lang="el-GR" sz="1400" u="sng" dirty="0" smtClean="0">
                <a:hlinkClick r:id="rId4"/>
              </a:rPr>
              <a:t>http</a:t>
            </a:r>
            <a:r>
              <a:rPr lang="el-GR" sz="1400" u="sng" dirty="0">
                <a:hlinkClick r:id="rId4"/>
              </a:rPr>
              <a:t>://ec.europa.eu/economy_finance/euro/emu/index_el.htm</a:t>
            </a:r>
            <a:r>
              <a:rPr lang="el-GR" sz="1400" dirty="0"/>
              <a:t> (για οικονομικές πληροφορίες</a:t>
            </a:r>
            <a:r>
              <a:rPr lang="el-GR" sz="1400" dirty="0" smtClean="0"/>
              <a:t>)</a:t>
            </a:r>
          </a:p>
          <a:p>
            <a:pPr lvl="3">
              <a:buClr>
                <a:srgbClr val="F96A1B"/>
              </a:buClr>
              <a:buFont typeface="Arial" pitchFamily="34" charset="0"/>
              <a:buChar char="•"/>
            </a:pPr>
            <a:r>
              <a:rPr lang="en-US" sz="1400" u="sng" dirty="0" smtClean="0">
                <a:hlinkClick r:id="rId5"/>
              </a:rPr>
              <a:t>http</a:t>
            </a:r>
            <a:r>
              <a:rPr lang="el-GR" sz="1400" u="sng" dirty="0">
                <a:hlinkClick r:id="rId5"/>
              </a:rPr>
              <a:t>://</a:t>
            </a:r>
            <a:r>
              <a:rPr lang="en-US" sz="1400" u="sng" dirty="0" err="1">
                <a:hlinkClick r:id="rId5"/>
              </a:rPr>
              <a:t>europa</a:t>
            </a:r>
            <a:r>
              <a:rPr lang="el-GR" sz="1400" u="sng" dirty="0">
                <a:hlinkClick r:id="rId5"/>
              </a:rPr>
              <a:t>.</a:t>
            </a:r>
            <a:r>
              <a:rPr lang="en-US" sz="1400" u="sng" dirty="0" err="1">
                <a:hlinkClick r:id="rId5"/>
              </a:rPr>
              <a:t>eu</a:t>
            </a:r>
            <a:r>
              <a:rPr lang="el-GR" sz="1400" u="sng" dirty="0">
                <a:hlinkClick r:id="rId5"/>
              </a:rPr>
              <a:t>/</a:t>
            </a:r>
            <a:r>
              <a:rPr lang="en-US" sz="1400" u="sng" dirty="0" err="1">
                <a:hlinkClick r:id="rId5"/>
              </a:rPr>
              <a:t>europedirect</a:t>
            </a:r>
            <a:r>
              <a:rPr lang="el-GR" sz="1400" u="sng" dirty="0">
                <a:hlinkClick r:id="rId5"/>
              </a:rPr>
              <a:t>/</a:t>
            </a:r>
            <a:r>
              <a:rPr lang="en-US" sz="1400" u="sng" dirty="0">
                <a:hlinkClick r:id="rId5"/>
              </a:rPr>
              <a:t>index</a:t>
            </a:r>
            <a:r>
              <a:rPr lang="el-GR" sz="1400" u="sng" dirty="0">
                <a:hlinkClick r:id="rId5"/>
              </a:rPr>
              <a:t>_</a:t>
            </a:r>
            <a:r>
              <a:rPr lang="en-US" sz="1400" u="sng" dirty="0">
                <a:hlinkClick r:id="rId5"/>
              </a:rPr>
              <a:t>el</a:t>
            </a:r>
            <a:r>
              <a:rPr lang="el-GR" sz="1400" u="sng" dirty="0">
                <a:hlinkClick r:id="rId5"/>
              </a:rPr>
              <a:t>.</a:t>
            </a:r>
            <a:r>
              <a:rPr lang="en-US" sz="1400" u="sng" dirty="0" err="1">
                <a:hlinkClick r:id="rId5"/>
              </a:rPr>
              <a:t>htm</a:t>
            </a:r>
            <a:r>
              <a:rPr lang="el-GR" sz="1400" dirty="0"/>
              <a:t> (για την επίλυση αποριών σχετικών με την Ε.Ε</a:t>
            </a:r>
            <a:r>
              <a:rPr lang="el-GR" sz="1400" dirty="0" smtClean="0"/>
              <a:t>.)</a:t>
            </a:r>
          </a:p>
          <a:p>
            <a:pPr lvl="3">
              <a:buClr>
                <a:srgbClr val="F96A1B"/>
              </a:buClr>
              <a:buFont typeface="Arial" pitchFamily="34" charset="0"/>
              <a:buChar char="•"/>
            </a:pPr>
            <a:r>
              <a:rPr lang="el-GR" sz="1400" u="sng" dirty="0" smtClean="0">
                <a:hlinkClick r:id="rId6"/>
              </a:rPr>
              <a:t>http</a:t>
            </a:r>
            <a:r>
              <a:rPr lang="el-GR" sz="1400" u="sng" dirty="0">
                <a:hlinkClick r:id="rId6"/>
              </a:rPr>
              <a:t>://ec.europa.eu/consumers/europadiary/index_en.htm</a:t>
            </a:r>
            <a:r>
              <a:rPr lang="el-GR" sz="1400" dirty="0"/>
              <a:t> (το βιβλίο των νέων της Ευρώπης</a:t>
            </a:r>
            <a:r>
              <a:rPr lang="el-GR" sz="1400" dirty="0" smtClean="0"/>
              <a:t>)</a:t>
            </a:r>
          </a:p>
          <a:p>
            <a:pPr lvl="3">
              <a:buClr>
                <a:srgbClr val="F96A1B"/>
              </a:buClr>
              <a:buFont typeface="Arial" pitchFamily="34" charset="0"/>
              <a:buChar char="•"/>
            </a:pPr>
            <a:r>
              <a:rPr lang="el-GR" sz="1400" u="sng" dirty="0" smtClean="0">
                <a:hlinkClick r:id="rId7"/>
              </a:rPr>
              <a:t>http</a:t>
            </a:r>
            <a:r>
              <a:rPr lang="el-GR" sz="1400" u="sng" dirty="0">
                <a:hlinkClick r:id="rId7"/>
              </a:rPr>
              <a:t>://www.europarl.europa.eu/charter/pdf/text_el.pdf</a:t>
            </a:r>
            <a:r>
              <a:rPr lang="el-GR" sz="1400" dirty="0"/>
              <a:t> (Χάρτης Θεμελιωδών Δικαιωμάτων</a:t>
            </a:r>
            <a:r>
              <a:rPr lang="el-GR" sz="1400" dirty="0" smtClean="0"/>
              <a:t>)</a:t>
            </a:r>
          </a:p>
          <a:p>
            <a:pPr lvl="3">
              <a:buClr>
                <a:srgbClr val="F96A1B"/>
              </a:buClr>
              <a:buFont typeface="Arial" pitchFamily="34" charset="0"/>
              <a:buChar char="•"/>
            </a:pPr>
            <a:r>
              <a:rPr lang="el-GR" sz="1400" u="sng" dirty="0" smtClean="0">
                <a:hlinkClick r:id="rId8"/>
              </a:rPr>
              <a:t>http</a:t>
            </a:r>
            <a:r>
              <a:rPr lang="el-GR" sz="1400" u="sng" dirty="0">
                <a:hlinkClick r:id="rId8"/>
              </a:rPr>
              <a:t>://ec.europa.eu/archives/debateeurope/index_el.htm</a:t>
            </a:r>
            <a:r>
              <a:rPr lang="el-GR" sz="1400" dirty="0"/>
              <a:t> (για συμμετοχή σε δημόσιες συζητήσεις για θέματα ευρωπαϊκού ενδιαφέροντος</a:t>
            </a:r>
            <a:r>
              <a:rPr lang="el-GR" sz="1400" dirty="0" smtClean="0"/>
              <a:t>)</a:t>
            </a:r>
          </a:p>
          <a:p>
            <a:pPr lvl="3">
              <a:buClr>
                <a:srgbClr val="F96A1B"/>
              </a:buClr>
              <a:buFont typeface="Arial" pitchFamily="34" charset="0"/>
              <a:buChar char="•"/>
            </a:pPr>
            <a:r>
              <a:rPr lang="el-GR" sz="1400" u="sng" dirty="0" smtClean="0">
                <a:hlinkClick r:id="rId9"/>
              </a:rPr>
              <a:t>http</a:t>
            </a:r>
            <a:r>
              <a:rPr lang="el-GR" sz="1400" u="sng" dirty="0">
                <a:hlinkClick r:id="rId9"/>
              </a:rPr>
              <a:t>://europa.eu/abc/keyfigures/index_el.htm</a:t>
            </a:r>
            <a:r>
              <a:rPr lang="el-GR" sz="1400" dirty="0"/>
              <a:t> (για πληροφορίες σχετικά με τα </a:t>
            </a:r>
            <a:r>
              <a:rPr lang="el-GR" sz="1400" dirty="0" err="1"/>
              <a:t>κράτη–μέλη</a:t>
            </a:r>
            <a:r>
              <a:rPr lang="el-GR" sz="1400" dirty="0"/>
              <a:t> με χρήση διαγραμμάτων, γραφημάτων και εικονογραφήσεων</a:t>
            </a:r>
            <a:r>
              <a:rPr lang="el-GR" sz="1400" dirty="0" smtClean="0"/>
              <a:t>)</a:t>
            </a:r>
          </a:p>
          <a:p>
            <a:pPr lvl="3">
              <a:buClr>
                <a:srgbClr val="F96A1B"/>
              </a:buClr>
              <a:buFont typeface="Arial" pitchFamily="34" charset="0"/>
              <a:buChar char="•"/>
            </a:pPr>
            <a:r>
              <a:rPr lang="el-GR" sz="1400" u="sng" dirty="0" smtClean="0">
                <a:solidFill>
                  <a:srgbClr val="000000"/>
                </a:solidFill>
                <a:hlinkClick r:id="rId10"/>
              </a:rPr>
              <a:t>http</a:t>
            </a:r>
            <a:r>
              <a:rPr lang="el-GR" sz="1400" u="sng" dirty="0">
                <a:solidFill>
                  <a:srgbClr val="000000"/>
                </a:solidFill>
                <a:hlinkClick r:id="rId10"/>
              </a:rPr>
              <a:t>://europa.eu/abc/history/index_el.htm</a:t>
            </a:r>
            <a:r>
              <a:rPr lang="el-GR" sz="1400" dirty="0">
                <a:solidFill>
                  <a:srgbClr val="000000"/>
                </a:solidFill>
              </a:rPr>
              <a:t> (για την ιστορία της Ε.Ε.)</a:t>
            </a:r>
          </a:p>
          <a:p>
            <a:pPr lvl="3">
              <a:buClr>
                <a:srgbClr val="F96A1B"/>
              </a:buClr>
              <a:buFont typeface="Arial" pitchFamily="34" charset="0"/>
              <a:buChar char="•"/>
            </a:pPr>
            <a:endParaRPr lang="el-GR" sz="1700" dirty="0"/>
          </a:p>
          <a:p>
            <a:pPr marL="466344" lvl="3" indent="0">
              <a:buClr>
                <a:srgbClr val="F96A1B"/>
              </a:buClr>
              <a:buNone/>
            </a:pPr>
            <a:endParaRPr lang="el-GR" sz="2100" dirty="0">
              <a:latin typeface="Cambria" pitchFamily="18" charset="0"/>
            </a:endParaRPr>
          </a:p>
        </p:txBody>
      </p:sp>
    </p:spTree>
    <p:extLst>
      <p:ext uri="{BB962C8B-B14F-4D97-AF65-F5344CB8AC3E}">
        <p14:creationId xmlns:p14="http://schemas.microsoft.com/office/powerpoint/2010/main" val="29896090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l-GR" dirty="0" smtClean="0"/>
              <a:t>ΣΥΝΤΟΜΗ ΠΕΡΙΓΡΑΦΗ</a:t>
            </a:r>
            <a:endParaRPr lang="el-GR"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2</a:t>
            </a:fld>
            <a:endParaRPr lang="en-US" dirty="0"/>
          </a:p>
        </p:txBody>
      </p:sp>
      <p:sp>
        <p:nvSpPr>
          <p:cNvPr id="12" name="Content Placeholder 11"/>
          <p:cNvSpPr>
            <a:spLocks noGrp="1"/>
          </p:cNvSpPr>
          <p:nvPr>
            <p:ph sz="half" idx="2"/>
          </p:nvPr>
        </p:nvSpPr>
        <p:spPr>
          <a:xfrm>
            <a:off x="557213" y="554805"/>
            <a:ext cx="8027229" cy="4131496"/>
          </a:xfrm>
        </p:spPr>
        <p:txBody>
          <a:bodyPr>
            <a:normAutofit fontScale="77500" lnSpcReduction="20000"/>
          </a:bodyPr>
          <a:lstStyle/>
          <a:p>
            <a:endParaRPr lang="el-GR" dirty="0" smtClean="0"/>
          </a:p>
          <a:p>
            <a:pPr lvl="2"/>
            <a:r>
              <a:rPr lang="el-GR" dirty="0" smtClean="0"/>
              <a:t>Αξιοποιώντας τις τεχνικές και τα μέσα της κινηματογραφικής αφήγησης, η πρακτική εισάγει με καινοτόμο τρόπο τους μαθητές/-</a:t>
            </a:r>
            <a:r>
              <a:rPr lang="el-GR" dirty="0" err="1" smtClean="0"/>
              <a:t>τριες</a:t>
            </a:r>
            <a:r>
              <a:rPr lang="el-GR" dirty="0" smtClean="0"/>
              <a:t> στο θέμα της Ευρωπαϊκής Ένωσης, βοηθώντας τους/τις να κατακτήσουν βιωματικά γνώσεις πολιτικής παιδείας και γλώσσας, αλλά και ποικίλες άλλες δεξιότητες. </a:t>
            </a:r>
          </a:p>
          <a:p>
            <a:pPr lvl="3"/>
            <a:r>
              <a:rPr lang="el-GR" dirty="0" smtClean="0"/>
              <a:t>Αξιοποιούν τον Παγκόσμιο Ιστό για να διερευνήσουν οι ίδιοι την ιστορία, τη δομή, τα προβλήματα και τις προοπτικές της Ε.Ε.</a:t>
            </a:r>
          </a:p>
          <a:p>
            <a:pPr lvl="3"/>
            <a:r>
              <a:rPr lang="el-GR" dirty="0" smtClean="0"/>
              <a:t>Ασκούνται στον κριτικό σχολιασμό, την αξιολόγηση, επιλογή και ιεράρχηση των πληροφοριών που αντλούν.</a:t>
            </a:r>
          </a:p>
          <a:p>
            <a:pPr lvl="3"/>
            <a:r>
              <a:rPr lang="el-GR" dirty="0" smtClean="0"/>
              <a:t>Αποτυπώνουν τις σκέψεις και τους προβληματισμούς τους σε μία κινηματογραφική ταινία μικρού μήκους.</a:t>
            </a:r>
          </a:p>
          <a:p>
            <a:pPr lvl="3"/>
            <a:r>
              <a:rPr lang="el-GR" dirty="0" smtClean="0"/>
              <a:t>Την υποτιτλίζουν στην αγγλική γλώσσα.</a:t>
            </a:r>
          </a:p>
          <a:p>
            <a:pPr lvl="3"/>
            <a:r>
              <a:rPr lang="el-GR" dirty="0" smtClean="0"/>
              <a:t>Συνεργάζονται σε ομάδες.</a:t>
            </a:r>
          </a:p>
          <a:p>
            <a:pPr lvl="3"/>
            <a:r>
              <a:rPr lang="el-GR" dirty="0" smtClean="0"/>
              <a:t>Αναλαμβάνουν ταυτόχρονα και την ατομική ευθύνη της συνεπούς και ουσιαστικής συμμετοχής. </a:t>
            </a:r>
          </a:p>
          <a:p>
            <a:pPr lvl="3"/>
            <a:r>
              <a:rPr lang="el-GR" dirty="0" smtClean="0"/>
              <a:t>Χρησιμοποιούν ποικίλα λογισμικά (</a:t>
            </a:r>
            <a:r>
              <a:rPr lang="en-US" dirty="0" smtClean="0">
                <a:latin typeface="Cambria" pitchFamily="18" charset="0"/>
              </a:rPr>
              <a:t>Premier</a:t>
            </a:r>
            <a:r>
              <a:rPr lang="el-GR" dirty="0" smtClean="0">
                <a:latin typeface="Cambria" pitchFamily="18" charset="0"/>
              </a:rPr>
              <a:t>, </a:t>
            </a:r>
            <a:r>
              <a:rPr lang="en-US" dirty="0" smtClean="0">
                <a:latin typeface="Cambria" pitchFamily="18" charset="0"/>
              </a:rPr>
              <a:t>Audacity</a:t>
            </a:r>
            <a:r>
              <a:rPr lang="el-GR" dirty="0" smtClean="0">
                <a:latin typeface="Cambria" pitchFamily="18" charset="0"/>
              </a:rPr>
              <a:t>, </a:t>
            </a:r>
            <a:r>
              <a:rPr lang="en-US" dirty="0" smtClean="0">
                <a:latin typeface="Cambria" pitchFamily="18" charset="0"/>
              </a:rPr>
              <a:t>Format Factory</a:t>
            </a:r>
            <a:r>
              <a:rPr lang="el-GR" dirty="0" smtClean="0">
                <a:latin typeface="Cambria" pitchFamily="18" charset="0"/>
              </a:rPr>
              <a:t>, </a:t>
            </a:r>
            <a:r>
              <a:rPr lang="en-US" dirty="0" smtClean="0">
                <a:latin typeface="Cambria" pitchFamily="18" charset="0"/>
              </a:rPr>
              <a:t>Movie Maker</a:t>
            </a:r>
            <a:r>
              <a:rPr lang="el-GR" dirty="0" smtClean="0"/>
              <a:t>) και ασκούνται εν γένει στα μέσα της ψηφιακής αφήγησης.</a:t>
            </a:r>
          </a:p>
          <a:p>
            <a:pPr lvl="3"/>
            <a:r>
              <a:rPr lang="el-GR" dirty="0" smtClean="0"/>
              <a:t>Σημαντική η αρωγή του Τμήματος Διεθνών και Ευρωπαϊκών Σπουδών του Πανεπιστημίου Πειραιώς (Πρόγραμμα </a:t>
            </a:r>
            <a:r>
              <a:rPr lang="el-GR" dirty="0" err="1" smtClean="0"/>
              <a:t>YouthActiv</a:t>
            </a:r>
            <a:r>
              <a:rPr lang="el-GR" dirty="0" smtClean="0"/>
              <a:t>).</a:t>
            </a:r>
          </a:p>
          <a:p>
            <a:pPr lvl="2"/>
            <a:r>
              <a:rPr lang="el-GR" dirty="0" smtClean="0"/>
              <a:t>Η συγκεκριμένη πρακτική υλοποιείται στη Β΄ Λυκείου, στα μαθήματα των Αρχών Οικονομίας (Πολιτικής Παιδείας πλέον) και της Νεοελληνικής Γλώσσας .</a:t>
            </a:r>
          </a:p>
          <a:p>
            <a:pPr lvl="2"/>
            <a:r>
              <a:rPr lang="el-GR" dirty="0" smtClean="0"/>
              <a:t>Με τις αναγκαίες προσαρμογές, μπορεί να εφαρμοστεί στα μαθήματα της Νεοελληνικής Γλώσσας και Ιστορίας της Γ΄ Λυκείου, στο μάθημα της Αγγλικής Γλώσσας κάθε </a:t>
            </a:r>
            <a:r>
              <a:rPr lang="el-GR" dirty="0" err="1" smtClean="0"/>
              <a:t>λυκειακής</a:t>
            </a:r>
            <a:r>
              <a:rPr lang="el-GR" dirty="0" smtClean="0"/>
              <a:t> τάξης, στο πλαίσιο ενός </a:t>
            </a:r>
            <a:r>
              <a:rPr lang="en-US" dirty="0" smtClean="0">
                <a:latin typeface="Cambria" pitchFamily="18" charset="0"/>
              </a:rPr>
              <a:t>project</a:t>
            </a:r>
            <a:r>
              <a:rPr lang="el-GR" dirty="0" smtClean="0"/>
              <a:t> ή ενός Ομίλου.</a:t>
            </a:r>
          </a:p>
          <a:p>
            <a:pPr lvl="2"/>
            <a:endParaRPr lang="el-GR" dirty="0" smtClean="0"/>
          </a:p>
          <a:p>
            <a:pPr lvl="3">
              <a:buNone/>
            </a:pPr>
            <a:endParaRPr lang="el-GR" dirty="0"/>
          </a:p>
        </p:txBody>
      </p:sp>
    </p:spTree>
    <p:extLst>
      <p:ext uri="{BB962C8B-B14F-4D97-AF65-F5344CB8AC3E}">
        <p14:creationId xmlns:p14="http://schemas.microsoft.com/office/powerpoint/2010/main" val="223353174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l-GR" sz="2400" cap="none" dirty="0" smtClean="0"/>
              <a:t/>
            </a:r>
            <a:br>
              <a:rPr lang="el-GR" sz="2400" cap="none" dirty="0" smtClean="0"/>
            </a:br>
            <a:r>
              <a:rPr lang="el-GR" sz="2400" cap="none" dirty="0" smtClean="0"/>
              <a:t>ΠΡΟΣΘΕΤΟ ΥΛΙΚΟ ΠΟΥ ΑΞΙΟΠΟΙΗΘΗΚΕ</a:t>
            </a:r>
            <a:br>
              <a:rPr lang="el-GR" sz="2400" cap="none" dirty="0" smtClean="0"/>
            </a:br>
            <a:endParaRPr lang="el-GR" sz="2400" cap="none"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20</a:t>
            </a:fld>
            <a:endParaRPr lang="en-US" dirty="0"/>
          </a:p>
        </p:txBody>
      </p:sp>
      <p:sp>
        <p:nvSpPr>
          <p:cNvPr id="7" name="Content Placeholder 6"/>
          <p:cNvSpPr>
            <a:spLocks noGrp="1"/>
          </p:cNvSpPr>
          <p:nvPr>
            <p:ph sz="half" idx="2"/>
          </p:nvPr>
        </p:nvSpPr>
        <p:spPr/>
        <p:txBody>
          <a:bodyPr>
            <a:normAutofit fontScale="40000" lnSpcReduction="20000"/>
          </a:bodyPr>
          <a:lstStyle/>
          <a:p>
            <a:pPr lvl="3">
              <a:buClr>
                <a:srgbClr val="F96A1B"/>
              </a:buClr>
              <a:buFont typeface="Arial" pitchFamily="34" charset="0"/>
              <a:buChar char="•"/>
            </a:pPr>
            <a:endParaRPr lang="el-GR" sz="3300" u="sng" dirty="0" smtClean="0">
              <a:hlinkClick r:id="rId2"/>
            </a:endParaRPr>
          </a:p>
          <a:p>
            <a:pPr lvl="3">
              <a:buClr>
                <a:srgbClr val="F96A1B"/>
              </a:buClr>
              <a:buFont typeface="Arial" pitchFamily="34" charset="0"/>
              <a:buChar char="•"/>
            </a:pPr>
            <a:r>
              <a:rPr lang="el-GR" sz="3300" u="sng" dirty="0" smtClean="0">
                <a:hlinkClick r:id="rId2"/>
              </a:rPr>
              <a:t>http</a:t>
            </a:r>
            <a:r>
              <a:rPr lang="el-GR" sz="3300" u="sng" dirty="0">
                <a:hlinkClick r:id="rId2"/>
              </a:rPr>
              <a:t>://ec.europa.eu/yourvoice/about/index_el.htm</a:t>
            </a:r>
            <a:r>
              <a:rPr lang="el-GR" sz="3300" dirty="0"/>
              <a:t> (η φωνή των πολιτών στην Ε.Ε</a:t>
            </a:r>
            <a:r>
              <a:rPr lang="el-GR" sz="3300" dirty="0" smtClean="0"/>
              <a:t>.)</a:t>
            </a:r>
          </a:p>
          <a:p>
            <a:pPr lvl="3">
              <a:buClr>
                <a:srgbClr val="F96A1B"/>
              </a:buClr>
              <a:buFont typeface="Arial" pitchFamily="34" charset="0"/>
              <a:buChar char="•"/>
            </a:pPr>
            <a:r>
              <a:rPr lang="en-US" sz="3300" u="sng" dirty="0" smtClean="0">
                <a:hlinkClick r:id="rId3"/>
              </a:rPr>
              <a:t>http</a:t>
            </a:r>
            <a:r>
              <a:rPr lang="el-GR" sz="3300" u="sng" dirty="0" smtClean="0">
                <a:hlinkClick r:id="rId3"/>
              </a:rPr>
              <a:t>://</a:t>
            </a:r>
            <a:r>
              <a:rPr lang="en-US" sz="3300" u="sng" dirty="0" smtClean="0">
                <a:hlinkClick r:id="rId3"/>
              </a:rPr>
              <a:t>bit</a:t>
            </a:r>
            <a:r>
              <a:rPr lang="el-GR" sz="3300" u="sng" dirty="0" smtClean="0">
                <a:hlinkClick r:id="rId3"/>
              </a:rPr>
              <a:t>.</a:t>
            </a:r>
            <a:r>
              <a:rPr lang="en-US" sz="3300" u="sng" dirty="0" err="1" smtClean="0">
                <a:hlinkClick r:id="rId3"/>
              </a:rPr>
              <a:t>ly</a:t>
            </a:r>
            <a:r>
              <a:rPr lang="el-GR" sz="3300" u="sng" dirty="0" smtClean="0">
                <a:hlinkClick r:id="rId3"/>
              </a:rPr>
              <a:t>/1</a:t>
            </a:r>
            <a:r>
              <a:rPr lang="en-US" sz="3300" u="sng" dirty="0" err="1" smtClean="0">
                <a:hlinkClick r:id="rId3"/>
              </a:rPr>
              <a:t>IkeLAf</a:t>
            </a:r>
            <a:r>
              <a:rPr lang="en-US" sz="3300" dirty="0" smtClean="0"/>
              <a:t> </a:t>
            </a:r>
            <a:r>
              <a:rPr lang="el-GR" sz="3300" dirty="0" smtClean="0"/>
              <a:t>(Πάμε να εξερευνήσουμε την Ευρώπη)</a:t>
            </a:r>
          </a:p>
          <a:p>
            <a:pPr lvl="3">
              <a:buClr>
                <a:srgbClr val="F96A1B"/>
              </a:buClr>
              <a:buFont typeface="Arial" pitchFamily="34" charset="0"/>
              <a:buChar char="•"/>
            </a:pPr>
            <a:r>
              <a:rPr lang="el-GR" sz="3300" u="sng" dirty="0" smtClean="0">
                <a:hlinkClick r:id="rId4"/>
              </a:rPr>
              <a:t>http</a:t>
            </a:r>
            <a:r>
              <a:rPr lang="el-GR" sz="3300" u="sng" dirty="0">
                <a:hlinkClick r:id="rId4"/>
              </a:rPr>
              <a:t>://www.ecb.europa.eu/euro/play/html/index.el.html</a:t>
            </a:r>
            <a:r>
              <a:rPr lang="el-GR" sz="3300" dirty="0"/>
              <a:t> (</a:t>
            </a:r>
            <a:r>
              <a:rPr lang="el-GR" sz="3300" dirty="0" err="1"/>
              <a:t>Ευρωσχολείο</a:t>
            </a:r>
            <a:r>
              <a:rPr lang="el-GR" sz="3300" dirty="0"/>
              <a:t>)</a:t>
            </a:r>
          </a:p>
          <a:p>
            <a:pPr lvl="3">
              <a:buClr>
                <a:srgbClr val="F96A1B"/>
              </a:buClr>
              <a:buFont typeface="Arial" pitchFamily="34" charset="0"/>
              <a:buChar char="•"/>
            </a:pPr>
            <a:r>
              <a:rPr lang="el-GR" sz="3300" dirty="0" smtClean="0">
                <a:latin typeface="Cambria" pitchFamily="18" charset="0"/>
              </a:rPr>
              <a:t>Ο Ευρωπαίος Διαμεσολαβητής, </a:t>
            </a:r>
            <a:r>
              <a:rPr lang="el-GR" sz="3300" dirty="0" smtClean="0">
                <a:latin typeface="Cambria" pitchFamily="18" charset="0"/>
                <a:hlinkClick r:id="rId5"/>
              </a:rPr>
              <a:t>http://www.ombudsman.europa.eu/home.faces</a:t>
            </a:r>
            <a:endParaRPr lang="el-GR" sz="3300" dirty="0" smtClean="0">
              <a:latin typeface="Cambria" pitchFamily="18" charset="0"/>
            </a:endParaRPr>
          </a:p>
          <a:p>
            <a:pPr lvl="3">
              <a:buClr>
                <a:srgbClr val="F96A1B"/>
              </a:buClr>
              <a:buFont typeface="Arial" pitchFamily="34" charset="0"/>
              <a:buChar char="•"/>
            </a:pPr>
            <a:r>
              <a:rPr lang="el-GR" sz="3300" dirty="0" smtClean="0">
                <a:latin typeface="Cambria" pitchFamily="18" charset="0"/>
              </a:rPr>
              <a:t>Πληροφοριακό υλικό του εκπαιδευτικού προγράμματος </a:t>
            </a:r>
            <a:r>
              <a:rPr lang="el-GR" sz="3300" dirty="0" err="1" smtClean="0">
                <a:latin typeface="Cambria" pitchFamily="18" charset="0"/>
              </a:rPr>
              <a:t>YouthActiv</a:t>
            </a:r>
            <a:r>
              <a:rPr lang="el-GR" sz="3300" dirty="0" smtClean="0">
                <a:latin typeface="Cambria" pitchFamily="18" charset="0"/>
              </a:rPr>
              <a:t>,  </a:t>
            </a:r>
            <a:r>
              <a:rPr lang="el-GR" sz="3300" dirty="0" smtClean="0">
                <a:latin typeface="Cambria" pitchFamily="18" charset="0"/>
                <a:hlinkClick r:id="rId6"/>
              </a:rPr>
              <a:t>http://www.youthactiv.eu/</a:t>
            </a:r>
            <a:endParaRPr lang="el-GR" sz="3300" dirty="0" smtClean="0">
              <a:latin typeface="Cambria" pitchFamily="18" charset="0"/>
            </a:endParaRPr>
          </a:p>
          <a:p>
            <a:pPr lvl="3">
              <a:buClr>
                <a:srgbClr val="F96A1B"/>
              </a:buClr>
              <a:buFont typeface="Arial" pitchFamily="34" charset="0"/>
              <a:buChar char="•"/>
            </a:pPr>
            <a:r>
              <a:rPr lang="el-GR" sz="3300" dirty="0" smtClean="0">
                <a:latin typeface="Cambria" pitchFamily="18" charset="0"/>
              </a:rPr>
              <a:t>Ψηφιακό παιχνίδι -  Η Αρπαγή της Ευρώπης, </a:t>
            </a:r>
            <a:r>
              <a:rPr lang="el-GR" sz="3300" dirty="0" smtClean="0">
                <a:latin typeface="Cambria" pitchFamily="18" charset="0"/>
                <a:hlinkClick r:id="rId7"/>
              </a:rPr>
              <a:t>http://www.bestunipi.eu/sites/all/egame/</a:t>
            </a:r>
            <a:endParaRPr lang="el-GR" sz="3300" dirty="0" smtClean="0">
              <a:latin typeface="Cambria" pitchFamily="18" charset="0"/>
            </a:endParaRPr>
          </a:p>
          <a:p>
            <a:pPr lvl="3">
              <a:buClr>
                <a:srgbClr val="F96A1B"/>
              </a:buClr>
              <a:buFont typeface="Arial" pitchFamily="34" charset="0"/>
              <a:buChar char="•"/>
            </a:pPr>
            <a:r>
              <a:rPr lang="el-GR" sz="3300" dirty="0" smtClean="0">
                <a:latin typeface="Cambria" pitchFamily="18" charset="0"/>
              </a:rPr>
              <a:t>Εκπαιδευτική δράση </a:t>
            </a:r>
            <a:r>
              <a:rPr lang="el-GR" sz="3300" dirty="0" err="1" smtClean="0">
                <a:latin typeface="Cambria" pitchFamily="18" charset="0"/>
              </a:rPr>
              <a:t>Teachers</a:t>
            </a:r>
            <a:r>
              <a:rPr lang="el-GR" sz="3300" dirty="0" smtClean="0">
                <a:latin typeface="Cambria" pitchFamily="18" charset="0"/>
              </a:rPr>
              <a:t> 4 </a:t>
            </a:r>
            <a:r>
              <a:rPr lang="el-GR" sz="3300" dirty="0" err="1" smtClean="0">
                <a:latin typeface="Cambria" pitchFamily="18" charset="0"/>
              </a:rPr>
              <a:t>Europe</a:t>
            </a:r>
            <a:r>
              <a:rPr lang="el-GR" sz="3300" dirty="0" smtClean="0">
                <a:latin typeface="Cambria" pitchFamily="18" charset="0"/>
              </a:rPr>
              <a:t>, http://www.teachers4europe.gr </a:t>
            </a:r>
          </a:p>
          <a:p>
            <a:pPr lvl="3">
              <a:buClr>
                <a:srgbClr val="F96A1B"/>
              </a:buClr>
              <a:buFont typeface="Arial" pitchFamily="34" charset="0"/>
              <a:buChar char="•"/>
            </a:pPr>
            <a:r>
              <a:rPr lang="el-GR" sz="3300" dirty="0" smtClean="0">
                <a:latin typeface="Cambria" pitchFamily="18" charset="0"/>
              </a:rPr>
              <a:t>ΩΡΙΩΝ. Πρόγραμμα πληροφοριακού </a:t>
            </a:r>
            <a:r>
              <a:rPr lang="el-GR" sz="3300" dirty="0" err="1" smtClean="0">
                <a:latin typeface="Cambria" pitchFamily="18" charset="0"/>
              </a:rPr>
              <a:t>γραμματισμού</a:t>
            </a:r>
            <a:r>
              <a:rPr lang="el-GR" sz="3300" dirty="0" smtClean="0">
                <a:latin typeface="Cambria" pitchFamily="18" charset="0"/>
              </a:rPr>
              <a:t> ΤΕΙ Θεσσαλονίκης, </a:t>
            </a:r>
            <a:r>
              <a:rPr lang="el-GR" sz="3300" dirty="0" smtClean="0">
                <a:latin typeface="Cambria" pitchFamily="18" charset="0"/>
                <a:hlinkClick r:id="rId8"/>
              </a:rPr>
              <a:t>http://orion.lib.teithe.gr/</a:t>
            </a:r>
            <a:endParaRPr lang="el-GR" sz="3300" dirty="0" smtClean="0">
              <a:latin typeface="Cambria" pitchFamily="18" charset="0"/>
            </a:endParaRPr>
          </a:p>
          <a:p>
            <a:pPr lvl="3">
              <a:buClr>
                <a:srgbClr val="F96A1B"/>
              </a:buClr>
              <a:buFont typeface="Arial" pitchFamily="34" charset="0"/>
              <a:buChar char="•"/>
            </a:pPr>
            <a:r>
              <a:rPr lang="el-GR" sz="3300" dirty="0" smtClean="0">
                <a:latin typeface="Cambria" pitchFamily="18" charset="0"/>
              </a:rPr>
              <a:t>Πληροφοριακό υλικό για την Ευρωπαϊκή Ένωση - μαθαίνω για την Ευρωπαϊκή Ένωση, </a:t>
            </a:r>
            <a:r>
              <a:rPr lang="el-GR" sz="3300" dirty="0" smtClean="0">
                <a:latin typeface="Cambria" pitchFamily="18" charset="0"/>
                <a:hlinkClick r:id="rId9"/>
              </a:rPr>
              <a:t>http://bit.ly/1Lwc5nJ</a:t>
            </a:r>
            <a:endParaRPr lang="el-GR" sz="3300" dirty="0" smtClean="0">
              <a:latin typeface="Cambria" pitchFamily="18" charset="0"/>
            </a:endParaRPr>
          </a:p>
          <a:p>
            <a:pPr lvl="3">
              <a:buClr>
                <a:srgbClr val="F96A1B"/>
              </a:buClr>
              <a:buFont typeface="Arial" pitchFamily="34" charset="0"/>
              <a:buChar char="•"/>
            </a:pPr>
            <a:r>
              <a:rPr lang="el-GR" sz="3300" dirty="0" smtClean="0">
                <a:latin typeface="Cambria" pitchFamily="18" charset="0"/>
              </a:rPr>
              <a:t>Υποστηρικτικό υλικό για τη δημιουργία ντοκιμαντέρ από ομάδες μαθητών, </a:t>
            </a:r>
            <a:r>
              <a:rPr lang="el-GR" sz="3300" dirty="0" smtClean="0">
                <a:latin typeface="Cambria" pitchFamily="18" charset="0"/>
                <a:hlinkClick r:id="rId10"/>
              </a:rPr>
              <a:t>http://videomuseums.eu/wp-content/uploads/2012/08/ALeonida.pdf</a:t>
            </a:r>
            <a:endParaRPr lang="el-GR" sz="3300" dirty="0" smtClean="0">
              <a:latin typeface="Cambria" pitchFamily="18" charset="0"/>
            </a:endParaRPr>
          </a:p>
          <a:p>
            <a:pPr lvl="3">
              <a:buClr>
                <a:srgbClr val="F96A1B"/>
              </a:buClr>
              <a:buFont typeface="Arial" pitchFamily="34" charset="0"/>
              <a:buChar char="•"/>
            </a:pPr>
            <a:r>
              <a:rPr lang="el-GR" sz="3300" dirty="0" smtClean="0">
                <a:latin typeface="Cambria" pitchFamily="18" charset="0"/>
              </a:rPr>
              <a:t>Υποστηρικτικό υλικό για τη δημιουργία ταινίας, το οποίο είναι πια διαθέσιμο στο </a:t>
            </a:r>
            <a:r>
              <a:rPr lang="el-GR" sz="3300" dirty="0" err="1" smtClean="0">
                <a:latin typeface="Cambria" pitchFamily="18" charset="0"/>
              </a:rPr>
              <a:t>Blog</a:t>
            </a:r>
            <a:r>
              <a:rPr lang="el-GR" sz="3300" dirty="0" smtClean="0">
                <a:latin typeface="Cambria" pitchFamily="18" charset="0"/>
              </a:rPr>
              <a:t> ΚΙΝΗΜΑΤΟΓΡΑΦΙΚΟ ΔΙΚΤΥΟ Ο ΠΑΡΑΔΕΙΣΟΣ το οποίο δημιουργήσαμε,</a:t>
            </a:r>
          </a:p>
          <a:p>
            <a:pPr marL="466344" lvl="3" indent="0">
              <a:buClr>
                <a:srgbClr val="F96A1B"/>
              </a:buClr>
              <a:buNone/>
            </a:pPr>
            <a:r>
              <a:rPr lang="el-GR" sz="3300" dirty="0" smtClean="0">
                <a:latin typeface="Cambria" pitchFamily="18" charset="0"/>
              </a:rPr>
              <a:t>     </a:t>
            </a:r>
            <a:r>
              <a:rPr lang="el-GR" sz="3300" dirty="0" smtClean="0">
                <a:latin typeface="Cambria" pitchFamily="18" charset="0"/>
                <a:hlinkClick r:id="rId11"/>
              </a:rPr>
              <a:t>https://cinnetpamak.wordpress.com/category/%CF%85%CE%BB%CE%B9%CE%BA%CE%BF/</a:t>
            </a:r>
            <a:endParaRPr lang="el-GR" sz="3300" dirty="0" smtClean="0">
              <a:latin typeface="Cambria" pitchFamily="18" charset="0"/>
            </a:endParaRPr>
          </a:p>
          <a:p>
            <a:pPr lvl="3">
              <a:buClr>
                <a:srgbClr val="F96A1B"/>
              </a:buClr>
              <a:buFont typeface="Arial" pitchFamily="34" charset="0"/>
              <a:buChar char="•"/>
            </a:pPr>
            <a:r>
              <a:rPr lang="el-GR" sz="3300" dirty="0" smtClean="0">
                <a:solidFill>
                  <a:srgbClr val="000000"/>
                </a:solidFill>
              </a:rPr>
              <a:t>Υποστηρικτικό υλικό για δημιουργία ταινίας μικρού μήκους από τη Δ/</a:t>
            </a:r>
            <a:r>
              <a:rPr lang="el-GR" sz="3300" dirty="0" err="1" smtClean="0">
                <a:solidFill>
                  <a:srgbClr val="000000"/>
                </a:solidFill>
              </a:rPr>
              <a:t>νση</a:t>
            </a:r>
            <a:r>
              <a:rPr lang="el-GR" sz="3300" dirty="0" smtClean="0">
                <a:solidFill>
                  <a:srgbClr val="000000"/>
                </a:solidFill>
              </a:rPr>
              <a:t> Πρωτοβάθμιας </a:t>
            </a:r>
            <a:r>
              <a:rPr lang="el-GR" sz="3300" dirty="0" err="1" smtClean="0">
                <a:solidFill>
                  <a:srgbClr val="000000"/>
                </a:solidFill>
              </a:rPr>
              <a:t>Εκπ</a:t>
            </a:r>
            <a:r>
              <a:rPr lang="el-GR" sz="3300" dirty="0" smtClean="0">
                <a:solidFill>
                  <a:srgbClr val="000000"/>
                </a:solidFill>
              </a:rPr>
              <a:t>/σης Σερρών, </a:t>
            </a:r>
            <a:r>
              <a:rPr lang="el-GR" sz="3300" dirty="0" smtClean="0">
                <a:solidFill>
                  <a:srgbClr val="000000"/>
                </a:solidFill>
                <a:hlinkClick r:id="rId12"/>
              </a:rPr>
              <a:t>http://infoatschool.wikispaces.com/file/view/%CE%92%CE%99%CE%92%CE%9B%CE%99%CE%9F.pdf</a:t>
            </a:r>
            <a:endParaRPr lang="el-GR" sz="3300" dirty="0" smtClean="0">
              <a:solidFill>
                <a:srgbClr val="000000"/>
              </a:solidFill>
            </a:endParaRPr>
          </a:p>
          <a:p>
            <a:pPr marL="466344" lvl="3" indent="0">
              <a:buClr>
                <a:srgbClr val="F96A1B"/>
              </a:buClr>
              <a:buNone/>
            </a:pPr>
            <a:endParaRPr lang="el-GR" sz="2100" dirty="0">
              <a:latin typeface="Cambria" pitchFamily="18" charset="0"/>
            </a:endParaRPr>
          </a:p>
        </p:txBody>
      </p:sp>
    </p:spTree>
    <p:extLst>
      <p:ext uri="{BB962C8B-B14F-4D97-AF65-F5344CB8AC3E}">
        <p14:creationId xmlns:p14="http://schemas.microsoft.com/office/powerpoint/2010/main" val="231715226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cap="none" dirty="0">
                <a:solidFill>
                  <a:srgbClr val="10B7A3">
                    <a:lumMod val="50000"/>
                  </a:srgbClr>
                </a:solidFill>
              </a:rPr>
              <a:t>ΠΡΟΣΘΕΤΟ ΥΛΙΚΟ ΠΟΥ ΑΞΙΟΠΟΙΗΘΗΚΕ</a:t>
            </a:r>
            <a:br>
              <a:rPr lang="el-GR" sz="2400" cap="none" dirty="0">
                <a:solidFill>
                  <a:srgbClr val="10B7A3">
                    <a:lumMod val="50000"/>
                  </a:srgbClr>
                </a:solidFill>
              </a:rPr>
            </a:br>
            <a:endParaRPr lang="el-GR" dirty="0"/>
          </a:p>
        </p:txBody>
      </p:sp>
      <p:sp>
        <p:nvSpPr>
          <p:cNvPr id="3" name="Θέση αριθμού διαφάνειας 2"/>
          <p:cNvSpPr>
            <a:spLocks noGrp="1"/>
          </p:cNvSpPr>
          <p:nvPr>
            <p:ph type="sldNum" sz="quarter" idx="12"/>
          </p:nvPr>
        </p:nvSpPr>
        <p:spPr/>
        <p:txBody>
          <a:bodyPr/>
          <a:lstStyle/>
          <a:p>
            <a:fld id="{2754ED01-E2A0-4C1E-8E21-014B99041579}" type="slidenum">
              <a:rPr lang="en-US" smtClean="0"/>
              <a:pPr/>
              <a:t>21</a:t>
            </a:fld>
            <a:endParaRPr lang="en-US" dirty="0"/>
          </a:p>
        </p:txBody>
      </p:sp>
      <p:sp>
        <p:nvSpPr>
          <p:cNvPr id="4" name="Θέση περιεχομένου 3"/>
          <p:cNvSpPr>
            <a:spLocks noGrp="1"/>
          </p:cNvSpPr>
          <p:nvPr>
            <p:ph sz="half" idx="2"/>
          </p:nvPr>
        </p:nvSpPr>
        <p:spPr>
          <a:xfrm>
            <a:off x="557213" y="557214"/>
            <a:ext cx="8027229" cy="3589274"/>
          </a:xfrm>
        </p:spPr>
        <p:txBody>
          <a:bodyPr>
            <a:normAutofit fontScale="70000" lnSpcReduction="20000"/>
          </a:bodyPr>
          <a:lstStyle/>
          <a:p>
            <a:pPr lvl="1"/>
            <a:r>
              <a:rPr lang="el-GR" sz="1900" dirty="0" smtClean="0"/>
              <a:t>Οδηγός </a:t>
            </a:r>
            <a:r>
              <a:rPr lang="el-GR" sz="1900" dirty="0"/>
              <a:t>για τη δημιουργία ταινιών σε σχολεία από τον συνεργάτη του Φεστιβάλ Κινηματογράφου Ολυμπίας </a:t>
            </a:r>
            <a:r>
              <a:rPr lang="el-GR" sz="1900" dirty="0" smtClean="0"/>
              <a:t>Κυριάκο Χαριτάκη, http://bit.ly/1U6nmm9</a:t>
            </a:r>
          </a:p>
          <a:p>
            <a:pPr lvl="1"/>
            <a:r>
              <a:rPr lang="el-GR" sz="1900" dirty="0" smtClean="0"/>
              <a:t>Αισθητική </a:t>
            </a:r>
            <a:r>
              <a:rPr lang="el-GR" sz="1900" dirty="0"/>
              <a:t>του κινηματογράφου: Τα είδη των πλάνων, http://bit.ly/1NTStdv </a:t>
            </a:r>
          </a:p>
          <a:p>
            <a:pPr lvl="1"/>
            <a:r>
              <a:rPr lang="el-GR" sz="1900" dirty="0" smtClean="0"/>
              <a:t>Δίκτυο </a:t>
            </a:r>
            <a:r>
              <a:rPr lang="el-GR" sz="1900" dirty="0"/>
              <a:t>Ευρυδίκη, https://webgate.ec.europa.eu/fpfis/mwikis/eurydice/index.php/Publications</a:t>
            </a:r>
          </a:p>
          <a:p>
            <a:pPr lvl="1"/>
            <a:r>
              <a:rPr lang="el-GR" sz="1900" dirty="0" err="1" smtClean="0"/>
              <a:t>Europa</a:t>
            </a:r>
            <a:r>
              <a:rPr lang="el-GR" sz="1900" dirty="0" smtClean="0"/>
              <a:t> </a:t>
            </a:r>
            <a:r>
              <a:rPr lang="el-GR" sz="1900" dirty="0" err="1"/>
              <a:t>Teachers</a:t>
            </a:r>
            <a:r>
              <a:rPr lang="el-GR" sz="1900" dirty="0"/>
              <a:t>‘ </a:t>
            </a:r>
            <a:r>
              <a:rPr lang="el-GR" sz="1900" dirty="0" err="1"/>
              <a:t>Corner</a:t>
            </a:r>
            <a:r>
              <a:rPr lang="el-GR" sz="1900" dirty="0"/>
              <a:t>,   http://europa.eu/teachers-corner/index_en.htm</a:t>
            </a:r>
          </a:p>
          <a:p>
            <a:pPr lvl="1"/>
            <a:r>
              <a:rPr lang="el-GR" sz="1900" dirty="0" smtClean="0"/>
              <a:t>Ανδριοπούλου </a:t>
            </a:r>
            <a:r>
              <a:rPr lang="el-GR" sz="1900" dirty="0"/>
              <a:t>Ει., Η κινηματογραφική παιδεία στην εκπαίδευση – Μοντέλα λειτουργίας και προκλήσεις,  περιοδικό του Ινστιτούτου Οπτικοακουστικών Μέσων (ΙΟΜ), Συχνότητες, Τεύχος 10, Απρίλιος – Αύγουστος 2010, σελ. 15-20, http://bit.ly/1Ejr9W9</a:t>
            </a:r>
          </a:p>
          <a:p>
            <a:pPr lvl="1"/>
            <a:r>
              <a:rPr lang="el-GR" sz="1900" dirty="0" err="1" smtClean="0"/>
              <a:t>Βορύλλα</a:t>
            </a:r>
            <a:r>
              <a:rPr lang="el-GR" sz="1900" dirty="0" smtClean="0"/>
              <a:t> </a:t>
            </a:r>
            <a:r>
              <a:rPr lang="el-GR" sz="1900" dirty="0"/>
              <a:t>Β.-</a:t>
            </a:r>
            <a:r>
              <a:rPr lang="el-GR" sz="1900" dirty="0" err="1"/>
              <a:t>Λάχλου</a:t>
            </a:r>
            <a:r>
              <a:rPr lang="el-GR" sz="1900" dirty="0"/>
              <a:t> Σ., Ψηφιακή Αφήγηση, http://bit.ly/1NAV9zL</a:t>
            </a:r>
          </a:p>
          <a:p>
            <a:pPr lvl="1"/>
            <a:r>
              <a:rPr lang="el-GR" sz="1900" dirty="0" err="1" smtClean="0"/>
              <a:t>Κορκοβέλου</a:t>
            </a:r>
            <a:r>
              <a:rPr lang="el-GR" sz="1900" dirty="0" smtClean="0"/>
              <a:t> </a:t>
            </a:r>
            <a:r>
              <a:rPr lang="el-GR" sz="1900" dirty="0"/>
              <a:t>Α., Ο ρόλος της κινηματογραφικής «γλώσσας» στη διαμόρφωση της σκέψης και της πράξης των μαθητών της Πρωτοβάθμιας Εκπαίδευσης, http://ipeir.pde.sch.gr/educonf/2/12KenotomesDrasis/korkovelou/korkovelou.pdf</a:t>
            </a:r>
          </a:p>
          <a:p>
            <a:pPr lvl="1"/>
            <a:r>
              <a:rPr lang="el-GR" sz="1900" dirty="0" err="1" smtClean="0"/>
              <a:t>Κουτσογιάννης</a:t>
            </a:r>
            <a:r>
              <a:rPr lang="el-GR" sz="1900" dirty="0" smtClean="0"/>
              <a:t> </a:t>
            </a:r>
            <a:r>
              <a:rPr lang="el-GR" sz="1900" dirty="0"/>
              <a:t>Δ., Ψηφιακές πρακτικές </a:t>
            </a:r>
            <a:r>
              <a:rPr lang="el-GR" sz="1900" dirty="0" err="1"/>
              <a:t>γραμματισμού</a:t>
            </a:r>
            <a:r>
              <a:rPr lang="el-GR" sz="1900" dirty="0"/>
              <a:t> των εφήβων, http://www.greek-language.gr/greekLang/modern_greek/studies/ict/teens/index.html</a:t>
            </a:r>
          </a:p>
          <a:p>
            <a:pPr lvl="1"/>
            <a:r>
              <a:rPr lang="el-GR" sz="1900" dirty="0" err="1" smtClean="0"/>
              <a:t>Martín</a:t>
            </a:r>
            <a:r>
              <a:rPr lang="el-GR" sz="1900" dirty="0" smtClean="0"/>
              <a:t> </a:t>
            </a:r>
            <a:r>
              <a:rPr lang="el-GR" sz="1900" dirty="0" err="1"/>
              <a:t>Alfonso</a:t>
            </a:r>
            <a:r>
              <a:rPr lang="el-GR" sz="1900" dirty="0"/>
              <a:t> </a:t>
            </a:r>
            <a:r>
              <a:rPr lang="el-GR" sz="1900" dirty="0" err="1"/>
              <a:t>Gutiérrez</a:t>
            </a:r>
            <a:r>
              <a:rPr lang="el-GR" sz="1900" dirty="0"/>
              <a:t>, </a:t>
            </a:r>
            <a:r>
              <a:rPr lang="el-GR" sz="1900" dirty="0" err="1"/>
              <a:t>Hottmann</a:t>
            </a:r>
            <a:r>
              <a:rPr lang="el-GR" sz="1900" dirty="0"/>
              <a:t> </a:t>
            </a:r>
            <a:r>
              <a:rPr lang="el-GR" sz="1900" dirty="0" err="1"/>
              <a:t>Armin</a:t>
            </a:r>
            <a:r>
              <a:rPr lang="el-GR" sz="1900" dirty="0"/>
              <a:t>, </a:t>
            </a:r>
            <a:r>
              <a:rPr lang="el-GR" sz="1900" dirty="0" err="1"/>
              <a:t>Media</a:t>
            </a:r>
            <a:r>
              <a:rPr lang="el-GR" sz="1900" dirty="0"/>
              <a:t> </a:t>
            </a:r>
            <a:r>
              <a:rPr lang="el-GR" sz="1900" dirty="0" err="1"/>
              <a:t>Education</a:t>
            </a:r>
            <a:r>
              <a:rPr lang="el-GR" sz="1900" dirty="0"/>
              <a:t> </a:t>
            </a:r>
            <a:r>
              <a:rPr lang="el-GR" sz="1900" dirty="0" err="1"/>
              <a:t>across</a:t>
            </a:r>
            <a:r>
              <a:rPr lang="el-GR" sz="1900" dirty="0"/>
              <a:t> </a:t>
            </a:r>
            <a:r>
              <a:rPr lang="el-GR" sz="1900" dirty="0" err="1"/>
              <a:t>the</a:t>
            </a:r>
            <a:r>
              <a:rPr lang="el-GR" sz="1900" dirty="0"/>
              <a:t> </a:t>
            </a:r>
            <a:r>
              <a:rPr lang="el-GR" sz="1900" dirty="0" err="1"/>
              <a:t>Curriculum</a:t>
            </a:r>
            <a:r>
              <a:rPr lang="el-GR" sz="1900" dirty="0"/>
              <a:t>, http://www.mediaeducation.net/images/pdf/MEACbook.pdf</a:t>
            </a:r>
          </a:p>
          <a:p>
            <a:pPr lvl="1"/>
            <a:r>
              <a:rPr lang="el-GR" sz="1900" dirty="0" smtClean="0"/>
              <a:t>Μείζον </a:t>
            </a:r>
            <a:r>
              <a:rPr lang="el-GR" sz="1900" dirty="0"/>
              <a:t>Πρόγραμμα Επιμόρφωσης, Βασικό Επιμορφωτικό Υλικό, Τόμος Γ΄, "Αξιοποίηση των τεχνών στην εκπαίδευση", http://www.epimorfosi.edu.gr/images/stories/ebook-epimorfotes/texnes/9.TEXNES.pdf</a:t>
            </a:r>
          </a:p>
          <a:p>
            <a:endParaRPr lang="el-GR" dirty="0"/>
          </a:p>
        </p:txBody>
      </p:sp>
    </p:spTree>
    <p:extLst>
      <p:ext uri="{BB962C8B-B14F-4D97-AF65-F5344CB8AC3E}">
        <p14:creationId xmlns:p14="http://schemas.microsoft.com/office/powerpoint/2010/main" val="24136825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z="2400" cap="none" dirty="0" smtClean="0"/>
              <a:t>ΠΡΟΣΘΕΤΟ ΥΛΙΚΟ ΠΟΥ ΑΞΙΟΠΟΙΗΘΗΚΕ</a:t>
            </a:r>
            <a:endParaRPr lang="el-GR" sz="2400" dirty="0"/>
          </a:p>
        </p:txBody>
      </p:sp>
      <p:sp>
        <p:nvSpPr>
          <p:cNvPr id="3" name="Θέση αριθμού διαφάνειας 2"/>
          <p:cNvSpPr>
            <a:spLocks noGrp="1"/>
          </p:cNvSpPr>
          <p:nvPr>
            <p:ph type="sldNum" sz="quarter" idx="12"/>
          </p:nvPr>
        </p:nvSpPr>
        <p:spPr/>
        <p:txBody>
          <a:bodyPr/>
          <a:lstStyle/>
          <a:p>
            <a:fld id="{2754ED01-E2A0-4C1E-8E21-014B99041579}" type="slidenum">
              <a:rPr lang="en-US" smtClean="0"/>
              <a:pPr/>
              <a:t>22</a:t>
            </a:fld>
            <a:endParaRPr lang="en-US" dirty="0"/>
          </a:p>
        </p:txBody>
      </p:sp>
      <p:sp>
        <p:nvSpPr>
          <p:cNvPr id="4" name="Θέση περιεχομένου 3"/>
          <p:cNvSpPr>
            <a:spLocks noGrp="1"/>
          </p:cNvSpPr>
          <p:nvPr>
            <p:ph sz="half" idx="2"/>
          </p:nvPr>
        </p:nvSpPr>
        <p:spPr>
          <a:xfrm>
            <a:off x="557213" y="557213"/>
            <a:ext cx="8027229" cy="3199975"/>
          </a:xfrm>
        </p:spPr>
        <p:txBody>
          <a:bodyPr>
            <a:normAutofit/>
          </a:bodyPr>
          <a:lstStyle/>
          <a:p>
            <a:pPr lvl="2">
              <a:buClr>
                <a:srgbClr val="F96A1B"/>
              </a:buClr>
              <a:buFont typeface="Arial" pitchFamily="34" charset="0"/>
              <a:buChar char="•"/>
            </a:pPr>
            <a:r>
              <a:rPr lang="el-GR" sz="2300" dirty="0" smtClean="0">
                <a:solidFill>
                  <a:srgbClr val="000000"/>
                </a:solidFill>
              </a:rPr>
              <a:t>Λογισμικό</a:t>
            </a:r>
          </a:p>
          <a:p>
            <a:pPr lvl="3">
              <a:buClr>
                <a:srgbClr val="F96A1B"/>
              </a:buClr>
              <a:buFont typeface="Arial" pitchFamily="34" charset="0"/>
              <a:buChar char="•"/>
            </a:pPr>
            <a:r>
              <a:rPr lang="en-US" sz="1500" dirty="0" smtClean="0">
                <a:latin typeface="Candara"/>
                <a:ea typeface="STKaiti"/>
                <a:cs typeface="Tahoma"/>
              </a:rPr>
              <a:t>Windows </a:t>
            </a:r>
            <a:r>
              <a:rPr lang="en-US" sz="1500" dirty="0">
                <a:latin typeface="Candara"/>
                <a:ea typeface="STKaiti"/>
                <a:cs typeface="Tahoma"/>
              </a:rPr>
              <a:t>Movie maker</a:t>
            </a:r>
            <a:r>
              <a:rPr lang="el-GR" sz="1500" dirty="0">
                <a:latin typeface="Candara"/>
                <a:ea typeface="STKaiti"/>
                <a:cs typeface="Tahoma"/>
              </a:rPr>
              <a:t> (Δωρεάν) - Πρόγραμμα επεξεργασίας βίντεο, επιτρέπει την εισαγωγή αρχείων βίντεο, εικόνων και ήχου, </a:t>
            </a:r>
            <a:r>
              <a:rPr lang="en-US" sz="1500" u="sng" dirty="0">
                <a:solidFill>
                  <a:srgbClr val="0000FF"/>
                </a:solidFill>
                <a:latin typeface="Candara"/>
                <a:ea typeface="STKaiti"/>
                <a:cs typeface="Tahoma"/>
                <a:hlinkClick r:id="rId2"/>
              </a:rPr>
              <a:t>http</a:t>
            </a:r>
            <a:r>
              <a:rPr lang="el-GR" sz="1500" u="sng" dirty="0">
                <a:solidFill>
                  <a:srgbClr val="0000FF"/>
                </a:solidFill>
                <a:latin typeface="Candara"/>
                <a:ea typeface="STKaiti"/>
                <a:cs typeface="Tahoma"/>
                <a:hlinkClick r:id="rId2"/>
              </a:rPr>
              <a:t>://</a:t>
            </a:r>
            <a:r>
              <a:rPr lang="en-US" sz="1500" u="sng" dirty="0" err="1">
                <a:solidFill>
                  <a:srgbClr val="0000FF"/>
                </a:solidFill>
                <a:latin typeface="Candara"/>
                <a:ea typeface="STKaiti"/>
                <a:cs typeface="Tahoma"/>
                <a:hlinkClick r:id="rId2"/>
              </a:rPr>
              <a:t>cnet</a:t>
            </a:r>
            <a:r>
              <a:rPr lang="el-GR" sz="1500" u="sng" dirty="0">
                <a:solidFill>
                  <a:srgbClr val="0000FF"/>
                </a:solidFill>
                <a:latin typeface="Candara"/>
                <a:ea typeface="STKaiti"/>
                <a:cs typeface="Tahoma"/>
                <a:hlinkClick r:id="rId2"/>
              </a:rPr>
              <a:t>.</a:t>
            </a:r>
            <a:r>
              <a:rPr lang="en-US" sz="1500" u="sng" dirty="0">
                <a:solidFill>
                  <a:srgbClr val="0000FF"/>
                </a:solidFill>
                <a:latin typeface="Candara"/>
                <a:ea typeface="STKaiti"/>
                <a:cs typeface="Tahoma"/>
                <a:hlinkClick r:id="rId2"/>
              </a:rPr>
              <a:t>co</a:t>
            </a:r>
            <a:r>
              <a:rPr lang="el-GR" sz="1500" u="sng" dirty="0">
                <a:solidFill>
                  <a:srgbClr val="0000FF"/>
                </a:solidFill>
                <a:latin typeface="Candara"/>
                <a:ea typeface="STKaiti"/>
                <a:cs typeface="Tahoma"/>
                <a:hlinkClick r:id="rId2"/>
              </a:rPr>
              <a:t>/1</a:t>
            </a:r>
            <a:r>
              <a:rPr lang="en-US" sz="1500" u="sng" dirty="0" err="1" smtClean="0">
                <a:solidFill>
                  <a:srgbClr val="0000FF"/>
                </a:solidFill>
                <a:latin typeface="Candara"/>
                <a:ea typeface="STKaiti"/>
                <a:cs typeface="Tahoma"/>
                <a:hlinkClick r:id="rId2"/>
              </a:rPr>
              <a:t>NUgsZS</a:t>
            </a:r>
            <a:endParaRPr lang="el-GR" sz="1500" u="sng" dirty="0" smtClean="0">
              <a:solidFill>
                <a:srgbClr val="0000FF"/>
              </a:solidFill>
              <a:latin typeface="Candara"/>
              <a:ea typeface="STKaiti"/>
              <a:cs typeface="Tahoma"/>
            </a:endParaRPr>
          </a:p>
          <a:p>
            <a:pPr lvl="3">
              <a:buClr>
                <a:srgbClr val="F96A1B"/>
              </a:buClr>
              <a:buFont typeface="Arial" pitchFamily="34" charset="0"/>
              <a:buChar char="•"/>
            </a:pPr>
            <a:r>
              <a:rPr lang="en-US" sz="1500" dirty="0" smtClean="0">
                <a:latin typeface="Candara"/>
                <a:ea typeface="STKaiti"/>
                <a:cs typeface="Tahoma"/>
              </a:rPr>
              <a:t>Format </a:t>
            </a:r>
            <a:r>
              <a:rPr lang="en-US" sz="1500" dirty="0">
                <a:latin typeface="Candara"/>
                <a:ea typeface="STKaiti"/>
                <a:cs typeface="Tahoma"/>
              </a:rPr>
              <a:t>Factory</a:t>
            </a:r>
            <a:r>
              <a:rPr lang="el-GR" sz="1500" dirty="0">
                <a:latin typeface="Candara"/>
                <a:ea typeface="STKaiti"/>
                <a:cs typeface="Tahoma"/>
              </a:rPr>
              <a:t> (Δωρεάν) - Μετατροπή αρχείων ήχου, φωτογραφίας, βίντεο,  </a:t>
            </a:r>
            <a:r>
              <a:rPr lang="en-US" sz="1500" u="sng" dirty="0">
                <a:solidFill>
                  <a:srgbClr val="0000FF"/>
                </a:solidFill>
                <a:latin typeface="Candara"/>
                <a:ea typeface="STKaiti"/>
                <a:cs typeface="Tahoma"/>
                <a:hlinkClick r:id="rId3"/>
              </a:rPr>
              <a:t>http</a:t>
            </a:r>
            <a:r>
              <a:rPr lang="el-GR" sz="1500" u="sng" dirty="0">
                <a:solidFill>
                  <a:srgbClr val="0000FF"/>
                </a:solidFill>
                <a:latin typeface="Candara"/>
                <a:ea typeface="STKaiti"/>
                <a:cs typeface="Tahoma"/>
                <a:hlinkClick r:id="rId3"/>
              </a:rPr>
              <a:t>://</a:t>
            </a:r>
            <a:r>
              <a:rPr lang="en-US" sz="1500" u="sng" dirty="0">
                <a:solidFill>
                  <a:srgbClr val="0000FF"/>
                </a:solidFill>
                <a:latin typeface="Candara"/>
                <a:ea typeface="STKaiti"/>
                <a:cs typeface="Tahoma"/>
                <a:hlinkClick r:id="rId3"/>
              </a:rPr>
              <a:t>format</a:t>
            </a:r>
            <a:r>
              <a:rPr lang="el-GR" sz="1500" u="sng" dirty="0">
                <a:solidFill>
                  <a:srgbClr val="0000FF"/>
                </a:solidFill>
                <a:latin typeface="Candara"/>
                <a:ea typeface="STKaiti"/>
                <a:cs typeface="Tahoma"/>
                <a:hlinkClick r:id="rId3"/>
              </a:rPr>
              <a:t>-</a:t>
            </a:r>
            <a:r>
              <a:rPr lang="en-US" sz="1500" u="sng" dirty="0">
                <a:solidFill>
                  <a:srgbClr val="0000FF"/>
                </a:solidFill>
                <a:latin typeface="Candara"/>
                <a:ea typeface="STKaiti"/>
                <a:cs typeface="Tahoma"/>
                <a:hlinkClick r:id="rId3"/>
              </a:rPr>
              <a:t>factory</a:t>
            </a:r>
            <a:r>
              <a:rPr lang="el-GR" sz="1500" u="sng" dirty="0">
                <a:solidFill>
                  <a:srgbClr val="0000FF"/>
                </a:solidFill>
                <a:latin typeface="Candara"/>
                <a:ea typeface="STKaiti"/>
                <a:cs typeface="Tahoma"/>
                <a:hlinkClick r:id="rId3"/>
              </a:rPr>
              <a:t>.</a:t>
            </a:r>
            <a:r>
              <a:rPr lang="en-US" sz="1500" u="sng" dirty="0">
                <a:solidFill>
                  <a:srgbClr val="0000FF"/>
                </a:solidFill>
                <a:latin typeface="Candara"/>
                <a:ea typeface="STKaiti"/>
                <a:cs typeface="Tahoma"/>
                <a:hlinkClick r:id="rId3"/>
              </a:rPr>
              <a:t>en</a:t>
            </a:r>
            <a:r>
              <a:rPr lang="el-GR" sz="1500" u="sng" dirty="0">
                <a:solidFill>
                  <a:srgbClr val="0000FF"/>
                </a:solidFill>
                <a:latin typeface="Candara"/>
                <a:ea typeface="STKaiti"/>
                <a:cs typeface="Tahoma"/>
                <a:hlinkClick r:id="rId3"/>
              </a:rPr>
              <a:t>.</a:t>
            </a:r>
            <a:r>
              <a:rPr lang="en-US" sz="1500" u="sng" dirty="0" err="1">
                <a:solidFill>
                  <a:srgbClr val="0000FF"/>
                </a:solidFill>
                <a:latin typeface="Candara"/>
                <a:ea typeface="STKaiti"/>
                <a:cs typeface="Tahoma"/>
                <a:hlinkClick r:id="rId3"/>
              </a:rPr>
              <a:t>softonic</a:t>
            </a:r>
            <a:r>
              <a:rPr lang="el-GR" sz="1500" u="sng" dirty="0">
                <a:solidFill>
                  <a:srgbClr val="0000FF"/>
                </a:solidFill>
                <a:latin typeface="Candara"/>
                <a:ea typeface="STKaiti"/>
                <a:cs typeface="Tahoma"/>
                <a:hlinkClick r:id="rId3"/>
              </a:rPr>
              <a:t>.</a:t>
            </a:r>
            <a:r>
              <a:rPr lang="en-US" sz="1500" u="sng" dirty="0">
                <a:solidFill>
                  <a:srgbClr val="0000FF"/>
                </a:solidFill>
                <a:latin typeface="Candara"/>
                <a:ea typeface="STKaiti"/>
                <a:cs typeface="Tahoma"/>
                <a:hlinkClick r:id="rId3"/>
              </a:rPr>
              <a:t>com</a:t>
            </a:r>
            <a:r>
              <a:rPr lang="el-GR" sz="1500" u="sng" dirty="0" smtClean="0">
                <a:solidFill>
                  <a:srgbClr val="0000FF"/>
                </a:solidFill>
                <a:latin typeface="Candara"/>
                <a:ea typeface="STKaiti"/>
                <a:cs typeface="Tahoma"/>
                <a:hlinkClick r:id="rId3"/>
              </a:rPr>
              <a:t>/</a:t>
            </a:r>
            <a:endParaRPr lang="el-GR" sz="1500" u="sng" dirty="0" smtClean="0">
              <a:solidFill>
                <a:srgbClr val="0000FF"/>
              </a:solidFill>
              <a:latin typeface="Candara"/>
              <a:ea typeface="STKaiti"/>
              <a:cs typeface="Tahoma"/>
            </a:endParaRPr>
          </a:p>
          <a:p>
            <a:pPr lvl="3">
              <a:buClr>
                <a:srgbClr val="F96A1B"/>
              </a:buClr>
              <a:buFont typeface="Arial" pitchFamily="34" charset="0"/>
              <a:buChar char="•"/>
            </a:pPr>
            <a:r>
              <a:rPr lang="el-GR" sz="1500" dirty="0" err="1" smtClean="0">
                <a:latin typeface="Candara"/>
                <a:ea typeface="STKaiti"/>
                <a:cs typeface="Tahoma"/>
              </a:rPr>
              <a:t>Audacity</a:t>
            </a:r>
            <a:r>
              <a:rPr lang="el-GR" sz="1500" dirty="0" smtClean="0">
                <a:latin typeface="Candara"/>
                <a:ea typeface="STKaiti"/>
                <a:cs typeface="Tahoma"/>
              </a:rPr>
              <a:t> </a:t>
            </a:r>
            <a:r>
              <a:rPr lang="el-GR" sz="1500" dirty="0">
                <a:latin typeface="Candara"/>
                <a:ea typeface="STKaiti"/>
                <a:cs typeface="Tahoma"/>
              </a:rPr>
              <a:t>- Δωρεάν πρόγραμμα ανοιχτού κώδικα για ηχογράφηση και επεξεργασία ήχου στον υπολογιστή, </a:t>
            </a:r>
            <a:r>
              <a:rPr lang="el-GR" sz="1500" u="sng" dirty="0">
                <a:solidFill>
                  <a:srgbClr val="0000FF"/>
                </a:solidFill>
                <a:latin typeface="Candara"/>
                <a:ea typeface="STKaiti"/>
                <a:cs typeface="Tahoma"/>
                <a:hlinkClick r:id="rId4"/>
              </a:rPr>
              <a:t>http://audacityteam.org</a:t>
            </a:r>
            <a:r>
              <a:rPr lang="el-GR" sz="1500" u="sng" dirty="0" smtClean="0">
                <a:solidFill>
                  <a:srgbClr val="0000FF"/>
                </a:solidFill>
                <a:latin typeface="Candara"/>
                <a:ea typeface="STKaiti"/>
                <a:cs typeface="Tahoma"/>
                <a:hlinkClick r:id="rId4"/>
              </a:rPr>
              <a:t>/</a:t>
            </a:r>
            <a:endParaRPr lang="el-GR" sz="1500" u="sng" dirty="0" smtClean="0">
              <a:solidFill>
                <a:srgbClr val="0000FF"/>
              </a:solidFill>
              <a:latin typeface="Candara"/>
              <a:ea typeface="STKaiti"/>
              <a:cs typeface="Tahoma"/>
            </a:endParaRPr>
          </a:p>
          <a:p>
            <a:pPr lvl="3">
              <a:buClr>
                <a:srgbClr val="F96A1B"/>
              </a:buClr>
              <a:buFont typeface="Arial" pitchFamily="34" charset="0"/>
              <a:buChar char="•"/>
            </a:pPr>
            <a:r>
              <a:rPr lang="el-GR" sz="1500" dirty="0" err="1" smtClean="0">
                <a:latin typeface="Candara"/>
                <a:ea typeface="STKaiti"/>
                <a:cs typeface="Tahoma"/>
              </a:rPr>
              <a:t>Gimp</a:t>
            </a:r>
            <a:r>
              <a:rPr lang="el-GR" sz="1500" dirty="0" smtClean="0">
                <a:latin typeface="Candara"/>
                <a:ea typeface="STKaiti"/>
                <a:cs typeface="Tahoma"/>
              </a:rPr>
              <a:t> </a:t>
            </a:r>
            <a:r>
              <a:rPr lang="el-GR" sz="1500" dirty="0">
                <a:latin typeface="Candara"/>
                <a:ea typeface="STKaiti"/>
                <a:cs typeface="Tahoma"/>
              </a:rPr>
              <a:t>(Δωρεάν) - Πρόγραμμα επεξεργασίας εικόνας, </a:t>
            </a:r>
            <a:r>
              <a:rPr lang="el-GR" sz="1500" u="sng" dirty="0">
                <a:solidFill>
                  <a:srgbClr val="0000FF"/>
                </a:solidFill>
                <a:latin typeface="Candara"/>
                <a:ea typeface="STKaiti"/>
                <a:cs typeface="Tahoma"/>
                <a:hlinkClick r:id="rId5"/>
              </a:rPr>
              <a:t>http://</a:t>
            </a:r>
            <a:r>
              <a:rPr lang="el-GR" sz="1500" u="sng" dirty="0" smtClean="0">
                <a:solidFill>
                  <a:srgbClr val="0000FF"/>
                </a:solidFill>
                <a:latin typeface="Candara"/>
                <a:ea typeface="STKaiti"/>
                <a:cs typeface="Tahoma"/>
                <a:hlinkClick r:id="rId5"/>
              </a:rPr>
              <a:t>www.gimp.org/windows/</a:t>
            </a:r>
            <a:endParaRPr lang="el-GR" sz="1500" u="sng" dirty="0" smtClean="0">
              <a:solidFill>
                <a:srgbClr val="0000FF"/>
              </a:solidFill>
              <a:latin typeface="Candara"/>
              <a:ea typeface="STKaiti"/>
              <a:cs typeface="Tahoma"/>
            </a:endParaRPr>
          </a:p>
          <a:p>
            <a:pPr lvl="3">
              <a:buClr>
                <a:srgbClr val="F96A1B"/>
              </a:buClr>
              <a:buFont typeface="Arial" pitchFamily="34" charset="0"/>
              <a:buChar char="•"/>
            </a:pPr>
            <a:r>
              <a:rPr lang="el-GR" sz="1500" dirty="0" err="1" smtClean="0">
                <a:latin typeface="Candara"/>
                <a:ea typeface="STKaiti"/>
                <a:cs typeface="Tahoma"/>
              </a:rPr>
              <a:t>FastStone</a:t>
            </a:r>
            <a:r>
              <a:rPr lang="el-GR" sz="1500" dirty="0" smtClean="0">
                <a:latin typeface="Candara"/>
                <a:ea typeface="STKaiti"/>
                <a:cs typeface="Tahoma"/>
              </a:rPr>
              <a:t> </a:t>
            </a:r>
            <a:r>
              <a:rPr lang="el-GR" sz="1500" dirty="0" err="1">
                <a:latin typeface="Candara"/>
                <a:ea typeface="STKaiti"/>
                <a:cs typeface="Tahoma"/>
              </a:rPr>
              <a:t>Image</a:t>
            </a:r>
            <a:r>
              <a:rPr lang="el-GR" sz="1500" dirty="0">
                <a:latin typeface="Candara"/>
                <a:ea typeface="STKaiti"/>
                <a:cs typeface="Tahoma"/>
              </a:rPr>
              <a:t> </a:t>
            </a:r>
            <a:r>
              <a:rPr lang="el-GR" sz="1500" dirty="0" err="1">
                <a:latin typeface="Candara"/>
                <a:ea typeface="STKaiti"/>
                <a:cs typeface="Tahoma"/>
              </a:rPr>
              <a:t>Viewer</a:t>
            </a:r>
            <a:r>
              <a:rPr lang="el-GR" sz="1500" dirty="0">
                <a:latin typeface="Candara"/>
                <a:ea typeface="STKaiti"/>
                <a:cs typeface="Tahoma"/>
              </a:rPr>
              <a:t> (Δωρεάν) -  Επεξεργασία Αρχείων Εικόνας, </a:t>
            </a:r>
            <a:r>
              <a:rPr lang="el-GR" sz="1500" u="sng" dirty="0">
                <a:solidFill>
                  <a:srgbClr val="0000FF"/>
                </a:solidFill>
                <a:latin typeface="Candara"/>
                <a:ea typeface="STKaiti"/>
                <a:cs typeface="Tahoma"/>
                <a:hlinkClick r:id="rId6"/>
              </a:rPr>
              <a:t>http://</a:t>
            </a:r>
            <a:r>
              <a:rPr lang="el-GR" sz="1500" u="sng" dirty="0" smtClean="0">
                <a:solidFill>
                  <a:srgbClr val="0000FF"/>
                </a:solidFill>
                <a:latin typeface="Candara"/>
                <a:ea typeface="STKaiti"/>
                <a:cs typeface="Tahoma"/>
                <a:hlinkClick r:id="rId6"/>
              </a:rPr>
              <a:t>www.faststone.org/download.htm</a:t>
            </a:r>
            <a:endParaRPr lang="el-GR" sz="1500" u="sng" dirty="0" smtClean="0">
              <a:solidFill>
                <a:srgbClr val="0000FF"/>
              </a:solidFill>
              <a:latin typeface="Candara"/>
              <a:ea typeface="STKaiti"/>
              <a:cs typeface="Tahoma"/>
            </a:endParaRPr>
          </a:p>
          <a:p>
            <a:pPr lvl="3">
              <a:buClr>
                <a:srgbClr val="F96A1B"/>
              </a:buClr>
              <a:buFont typeface="Arial" pitchFamily="34" charset="0"/>
              <a:buChar char="•"/>
            </a:pPr>
            <a:r>
              <a:rPr lang="en-US" sz="1500" dirty="0" err="1" smtClean="0">
                <a:latin typeface="Candara"/>
                <a:ea typeface="STKaiti"/>
                <a:cs typeface="Tahoma"/>
              </a:rPr>
              <a:t>Wondershare</a:t>
            </a:r>
            <a:r>
              <a:rPr lang="en-US" sz="1500" dirty="0" smtClean="0">
                <a:latin typeface="Candara"/>
                <a:ea typeface="STKaiti"/>
                <a:cs typeface="Tahoma"/>
              </a:rPr>
              <a:t> </a:t>
            </a:r>
            <a:r>
              <a:rPr lang="en-US" sz="1500" dirty="0">
                <a:latin typeface="Candara"/>
                <a:ea typeface="STKaiti"/>
                <a:cs typeface="Tahoma"/>
              </a:rPr>
              <a:t>DVD Slideshow Builder Deluxe (</a:t>
            </a:r>
            <a:r>
              <a:rPr lang="el-GR" sz="1500" dirty="0">
                <a:latin typeface="Candara"/>
                <a:ea typeface="STKaiti"/>
                <a:cs typeface="Tahoma"/>
              </a:rPr>
              <a:t>Δωρεάν</a:t>
            </a:r>
            <a:r>
              <a:rPr lang="en-US" sz="1500" dirty="0">
                <a:latin typeface="Candara"/>
                <a:ea typeface="STKaiti"/>
                <a:cs typeface="Tahoma"/>
              </a:rPr>
              <a:t>), </a:t>
            </a:r>
            <a:r>
              <a:rPr lang="en-US" sz="1500" u="sng" dirty="0">
                <a:solidFill>
                  <a:srgbClr val="0000FF"/>
                </a:solidFill>
                <a:latin typeface="Candara"/>
                <a:ea typeface="STKaiti"/>
                <a:cs typeface="Tahoma"/>
                <a:hlinkClick r:id="rId7"/>
              </a:rPr>
              <a:t>http://bit.ly/1NBkqK7</a:t>
            </a:r>
            <a:r>
              <a:rPr lang="en-US" sz="1500" dirty="0">
                <a:latin typeface="Candara"/>
                <a:ea typeface="STKaiti"/>
                <a:cs typeface="Tahoma"/>
              </a:rPr>
              <a:t> </a:t>
            </a:r>
            <a:endParaRPr lang="el-GR" sz="1500" dirty="0">
              <a:latin typeface="Candara"/>
              <a:ea typeface="STKaiti"/>
              <a:cs typeface="Tahoma"/>
            </a:endParaRPr>
          </a:p>
          <a:p>
            <a:pPr lvl="3">
              <a:buClr>
                <a:srgbClr val="F96A1B"/>
              </a:buClr>
              <a:buFont typeface="Arial" pitchFamily="34" charset="0"/>
              <a:buChar char="•"/>
            </a:pPr>
            <a:endParaRPr lang="el-GR" sz="1300" dirty="0">
              <a:latin typeface="Cambria" pitchFamily="18" charset="0"/>
              <a:ea typeface="STKaiti"/>
              <a:cs typeface="Tahoma"/>
            </a:endParaRPr>
          </a:p>
          <a:p>
            <a:pPr lvl="3">
              <a:buClr>
                <a:srgbClr val="F96A1B"/>
              </a:buClr>
              <a:buFont typeface="Arial" pitchFamily="34" charset="0"/>
              <a:buChar char="•"/>
            </a:pPr>
            <a:endParaRPr lang="el-GR" sz="1300" dirty="0">
              <a:latin typeface="Cambria" pitchFamily="18" charset="0"/>
              <a:ea typeface="STKaiti"/>
              <a:cs typeface="Tahoma"/>
            </a:endParaRPr>
          </a:p>
        </p:txBody>
      </p:sp>
    </p:spTree>
    <p:extLst>
      <p:ext uri="{BB962C8B-B14F-4D97-AF65-F5344CB8AC3E}">
        <p14:creationId xmlns:p14="http://schemas.microsoft.com/office/powerpoint/2010/main" val="3994326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ΣΧΕΔΙΑΣΜΟΣ ΤΗΣ ανοιχτησ εκπαιδευτικησ ΠΡΑΚΤΙΚΗΣ</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l-GR" dirty="0" smtClean="0"/>
              <a:t>ΣΧΕΔΙΑΣΜΟΣ &amp; ΔΙΔΑΚΤΙΚΟΙ ΣΤΟΧΟΙ</a:t>
            </a:r>
            <a:endParaRPr lang="el-GR" dirty="0"/>
          </a:p>
        </p:txBody>
      </p:sp>
      <p:sp>
        <p:nvSpPr>
          <p:cNvPr id="12" name="Content Placeholder 11"/>
          <p:cNvSpPr>
            <a:spLocks noGrp="1"/>
          </p:cNvSpPr>
          <p:nvPr>
            <p:ph sz="half" idx="2"/>
          </p:nvPr>
        </p:nvSpPr>
        <p:spPr>
          <a:xfrm>
            <a:off x="452673" y="479833"/>
            <a:ext cx="3947311" cy="4227969"/>
          </a:xfrm>
        </p:spPr>
        <p:txBody>
          <a:bodyPr>
            <a:normAutofit fontScale="47500" lnSpcReduction="20000"/>
          </a:bodyPr>
          <a:lstStyle/>
          <a:p>
            <a:r>
              <a:rPr lang="el-GR" sz="2900" b="1" dirty="0" smtClean="0"/>
              <a:t>Σχεδιασμός</a:t>
            </a:r>
          </a:p>
          <a:p>
            <a:pPr lvl="1" algn="just">
              <a:buFont typeface="Arial" pitchFamily="34" charset="0"/>
              <a:buChar char="•"/>
            </a:pPr>
            <a:endParaRPr lang="el-GR" dirty="0" smtClean="0"/>
          </a:p>
          <a:p>
            <a:pPr lvl="1" algn="just">
              <a:buFont typeface="Arial" pitchFamily="34" charset="0"/>
              <a:buChar char="•"/>
            </a:pPr>
            <a:r>
              <a:rPr lang="el-GR" sz="2500" dirty="0" smtClean="0"/>
              <a:t>Εξασφάλιση της υποστήριξης του Τμήματος Διεθνών και Ευρωπαϊκών Σπουδών του Πανεπιστημίου Πειραιώς, μέσω της συμμετοχής μας στο Πρόγραμμα </a:t>
            </a:r>
            <a:r>
              <a:rPr lang="el-GR" sz="2500" dirty="0" err="1" smtClean="0"/>
              <a:t>YouthActiv</a:t>
            </a:r>
            <a:r>
              <a:rPr lang="el-GR" sz="2500" dirty="0" smtClean="0"/>
              <a:t>.</a:t>
            </a:r>
          </a:p>
          <a:p>
            <a:pPr lvl="1" algn="just">
              <a:buFont typeface="Arial" pitchFamily="34" charset="0"/>
              <a:buChar char="•"/>
            </a:pPr>
            <a:r>
              <a:rPr lang="el-GR" sz="2500" dirty="0" smtClean="0">
                <a:solidFill>
                  <a:srgbClr val="000000"/>
                </a:solidFill>
                <a:latin typeface="Candara"/>
                <a:ea typeface="STKaiti"/>
                <a:cs typeface="Tahoma"/>
              </a:rPr>
              <a:t>Επιμόρφωση των  υπεύθυνων εκπαιδευτικών (Πρόγραμμα </a:t>
            </a:r>
            <a:r>
              <a:rPr lang="el-GR" sz="2500" dirty="0" err="1">
                <a:solidFill>
                  <a:srgbClr val="000000"/>
                </a:solidFill>
                <a:latin typeface="Candara"/>
                <a:ea typeface="STKaiti"/>
                <a:cs typeface="Tahoma"/>
              </a:rPr>
              <a:t>Jean</a:t>
            </a:r>
            <a:r>
              <a:rPr lang="el-GR" sz="2500" dirty="0">
                <a:solidFill>
                  <a:srgbClr val="000000"/>
                </a:solidFill>
                <a:latin typeface="Candara"/>
                <a:ea typeface="STKaiti"/>
                <a:cs typeface="Tahoma"/>
              </a:rPr>
              <a:t> </a:t>
            </a:r>
            <a:r>
              <a:rPr lang="el-GR" sz="2500" dirty="0" err="1">
                <a:solidFill>
                  <a:srgbClr val="000000"/>
                </a:solidFill>
                <a:latin typeface="Candara"/>
                <a:ea typeface="STKaiti"/>
                <a:cs typeface="Tahoma"/>
              </a:rPr>
              <a:t>Monnet</a:t>
            </a:r>
            <a:r>
              <a:rPr lang="el-GR" sz="2500" dirty="0">
                <a:solidFill>
                  <a:srgbClr val="000000"/>
                </a:solidFill>
                <a:latin typeface="Candara"/>
                <a:ea typeface="STKaiti"/>
                <a:cs typeface="Tahoma"/>
              </a:rPr>
              <a:t> “</a:t>
            </a:r>
            <a:r>
              <a:rPr lang="el-GR" sz="2500" dirty="0" err="1">
                <a:solidFill>
                  <a:srgbClr val="000000"/>
                </a:solidFill>
                <a:latin typeface="Candara"/>
                <a:ea typeface="STKaiti"/>
                <a:cs typeface="Tahoma"/>
              </a:rPr>
              <a:t>Learning</a:t>
            </a:r>
            <a:r>
              <a:rPr lang="el-GR" sz="2500" dirty="0">
                <a:solidFill>
                  <a:srgbClr val="000000"/>
                </a:solidFill>
                <a:latin typeface="Candara"/>
                <a:ea typeface="STKaiti"/>
                <a:cs typeface="Tahoma"/>
              </a:rPr>
              <a:t> EU </a:t>
            </a:r>
            <a:r>
              <a:rPr lang="el-GR" sz="2500" dirty="0" err="1">
                <a:solidFill>
                  <a:srgbClr val="000000"/>
                </a:solidFill>
                <a:latin typeface="Candara"/>
                <a:ea typeface="STKaiti"/>
                <a:cs typeface="Tahoma"/>
              </a:rPr>
              <a:t>at</a:t>
            </a:r>
            <a:r>
              <a:rPr lang="el-GR" sz="2500" dirty="0">
                <a:solidFill>
                  <a:srgbClr val="000000"/>
                </a:solidFill>
                <a:latin typeface="Candara"/>
                <a:ea typeface="STKaiti"/>
                <a:cs typeface="Tahoma"/>
              </a:rPr>
              <a:t> </a:t>
            </a:r>
            <a:r>
              <a:rPr lang="el-GR" sz="2500" dirty="0" err="1">
                <a:solidFill>
                  <a:srgbClr val="000000"/>
                </a:solidFill>
                <a:latin typeface="Candara"/>
                <a:ea typeface="STKaiti"/>
                <a:cs typeface="Tahoma"/>
              </a:rPr>
              <a:t>Schools</a:t>
            </a:r>
            <a:r>
              <a:rPr lang="el-GR" sz="2500" dirty="0">
                <a:solidFill>
                  <a:srgbClr val="000000"/>
                </a:solidFill>
                <a:latin typeface="Candara"/>
                <a:ea typeface="STKaiti"/>
                <a:cs typeface="Tahoma"/>
              </a:rPr>
              <a:t>” </a:t>
            </a:r>
            <a:r>
              <a:rPr lang="el-GR" sz="2500" dirty="0" smtClean="0">
                <a:solidFill>
                  <a:srgbClr val="000000"/>
                </a:solidFill>
                <a:latin typeface="Candara"/>
                <a:ea typeface="STKaiti"/>
                <a:cs typeface="Tahoma"/>
              </a:rPr>
              <a:t>- Ευρωπαϊκό </a:t>
            </a:r>
            <a:r>
              <a:rPr lang="el-GR" sz="2500" dirty="0">
                <a:solidFill>
                  <a:srgbClr val="000000"/>
                </a:solidFill>
                <a:latin typeface="Candara"/>
                <a:ea typeface="STKaiti"/>
                <a:cs typeface="Tahoma"/>
              </a:rPr>
              <a:t>Κέντρο Αριστείας </a:t>
            </a:r>
            <a:r>
              <a:rPr lang="el-GR" sz="2500" dirty="0" err="1">
                <a:solidFill>
                  <a:srgbClr val="000000"/>
                </a:solidFill>
                <a:latin typeface="Candara"/>
                <a:ea typeface="STKaiti"/>
                <a:cs typeface="Tahoma"/>
              </a:rPr>
              <a:t>Jean</a:t>
            </a:r>
            <a:r>
              <a:rPr lang="el-GR" sz="2500" dirty="0">
                <a:solidFill>
                  <a:srgbClr val="000000"/>
                </a:solidFill>
                <a:latin typeface="Candara"/>
                <a:ea typeface="STKaiti"/>
                <a:cs typeface="Tahoma"/>
              </a:rPr>
              <a:t> </a:t>
            </a:r>
            <a:r>
              <a:rPr lang="el-GR" sz="2500" dirty="0" err="1">
                <a:solidFill>
                  <a:srgbClr val="000000"/>
                </a:solidFill>
                <a:latin typeface="Candara"/>
                <a:ea typeface="STKaiti"/>
                <a:cs typeface="Tahoma"/>
              </a:rPr>
              <a:t>Monnet</a:t>
            </a:r>
            <a:r>
              <a:rPr lang="el-GR" sz="2500" dirty="0">
                <a:solidFill>
                  <a:srgbClr val="000000"/>
                </a:solidFill>
                <a:latin typeface="Candara"/>
                <a:ea typeface="STKaiti"/>
                <a:cs typeface="Tahoma"/>
              </a:rPr>
              <a:t> του Πανεπιστημίου </a:t>
            </a:r>
            <a:r>
              <a:rPr lang="el-GR" sz="2500" dirty="0" smtClean="0">
                <a:solidFill>
                  <a:srgbClr val="000000"/>
                </a:solidFill>
                <a:latin typeface="Candara"/>
                <a:ea typeface="STKaiti"/>
                <a:cs typeface="Tahoma"/>
              </a:rPr>
              <a:t>Αθηνών).  </a:t>
            </a:r>
          </a:p>
          <a:p>
            <a:pPr lvl="1" algn="just">
              <a:buFont typeface="Arial" pitchFamily="34" charset="0"/>
              <a:buChar char="•"/>
            </a:pPr>
            <a:r>
              <a:rPr lang="el-GR" sz="2500" dirty="0" smtClean="0">
                <a:solidFill>
                  <a:srgbClr val="000000"/>
                </a:solidFill>
                <a:latin typeface="Candara"/>
                <a:cs typeface="Tahoma"/>
              </a:rPr>
              <a:t>Διερεύνηση των εκπαιδευτικών αναγκών μαθητών/τριών μέσω ερωτηματολογίου.</a:t>
            </a:r>
          </a:p>
          <a:p>
            <a:pPr lvl="1" algn="just">
              <a:buFont typeface="Arial" pitchFamily="34" charset="0"/>
              <a:buChar char="•"/>
            </a:pPr>
            <a:r>
              <a:rPr lang="el-GR" sz="2500" dirty="0" smtClean="0"/>
              <a:t>Εξασφάλιση χρήσης Εργαστηρίου Υπολογιστών, σχολικού Αμφιθεάτρου και </a:t>
            </a:r>
            <a:r>
              <a:rPr lang="el-GR" sz="2500" dirty="0" err="1" smtClean="0"/>
              <a:t>βιντεοπροβολέα</a:t>
            </a:r>
            <a:r>
              <a:rPr lang="el-GR" sz="2500" dirty="0" smtClean="0"/>
              <a:t> για τις </a:t>
            </a:r>
            <a:r>
              <a:rPr lang="el-GR" sz="2500" dirty="0"/>
              <a:t>προβολές στη σχολική </a:t>
            </a:r>
            <a:r>
              <a:rPr lang="el-GR" sz="2500" dirty="0" smtClean="0"/>
              <a:t>αίθουσα.</a:t>
            </a:r>
          </a:p>
          <a:p>
            <a:pPr lvl="1" algn="just">
              <a:buFont typeface="Arial" pitchFamily="34" charset="0"/>
              <a:buChar char="•"/>
            </a:pPr>
            <a:r>
              <a:rPr lang="el-GR" sz="2500" dirty="0" smtClean="0"/>
              <a:t>Εξασφάλιση αναγκαίου τεχνολογικού </a:t>
            </a:r>
            <a:r>
              <a:rPr lang="el-GR" sz="2500" dirty="0"/>
              <a:t>και </a:t>
            </a:r>
            <a:r>
              <a:rPr lang="el-GR" sz="2500" dirty="0" smtClean="0"/>
              <a:t>ψηφιακού εξοπλισμού </a:t>
            </a:r>
            <a:r>
              <a:rPr lang="el-GR" sz="2500" dirty="0"/>
              <a:t>(κάμερα λήψης και </a:t>
            </a:r>
            <a:r>
              <a:rPr lang="el-GR" sz="2500" dirty="0" smtClean="0"/>
              <a:t>λογισμικά </a:t>
            </a:r>
            <a:r>
              <a:rPr lang="en-US" sz="2500" dirty="0">
                <a:latin typeface="Cambria" pitchFamily="18" charset="0"/>
              </a:rPr>
              <a:t>Premier</a:t>
            </a:r>
            <a:r>
              <a:rPr lang="el-GR" sz="2500" dirty="0">
                <a:latin typeface="Cambria" pitchFamily="18" charset="0"/>
              </a:rPr>
              <a:t>, </a:t>
            </a:r>
            <a:r>
              <a:rPr lang="en-US" sz="2500" dirty="0">
                <a:latin typeface="Cambria" pitchFamily="18" charset="0"/>
              </a:rPr>
              <a:t>Audacity</a:t>
            </a:r>
            <a:r>
              <a:rPr lang="el-GR" sz="2500" dirty="0">
                <a:latin typeface="Cambria" pitchFamily="18" charset="0"/>
              </a:rPr>
              <a:t>, </a:t>
            </a:r>
            <a:r>
              <a:rPr lang="en-US" sz="2500" dirty="0">
                <a:latin typeface="Cambria" pitchFamily="18" charset="0"/>
              </a:rPr>
              <a:t>Format Factory</a:t>
            </a:r>
            <a:r>
              <a:rPr lang="el-GR" sz="2500" dirty="0">
                <a:latin typeface="Cambria" pitchFamily="18" charset="0"/>
              </a:rPr>
              <a:t>, </a:t>
            </a:r>
            <a:r>
              <a:rPr lang="en-US" sz="2500" dirty="0">
                <a:latin typeface="Cambria" pitchFamily="18" charset="0"/>
              </a:rPr>
              <a:t>Movie </a:t>
            </a:r>
            <a:r>
              <a:rPr lang="en-US" sz="2500" dirty="0" smtClean="0">
                <a:latin typeface="Cambria" pitchFamily="18" charset="0"/>
              </a:rPr>
              <a:t>Maker</a:t>
            </a:r>
            <a:r>
              <a:rPr lang="el-GR" sz="2500" dirty="0" smtClean="0">
                <a:latin typeface="Cambria" pitchFamily="18" charset="0"/>
              </a:rPr>
              <a:t>) για τη δημιουργία ταινίας και ντοκιμαντέρ.</a:t>
            </a:r>
            <a:endParaRPr lang="el-GR" sz="2500" dirty="0" smtClean="0"/>
          </a:p>
          <a:p>
            <a:pPr lvl="1" algn="just">
              <a:buFont typeface="Arial" pitchFamily="34" charset="0"/>
              <a:buChar char="•"/>
            </a:pPr>
            <a:r>
              <a:rPr lang="el-GR" sz="2500" dirty="0" smtClean="0"/>
              <a:t>Αξιοποίηση του Ομίλου Οικονομίας και Κινηματογράφου του σχολείου για τη δημιουργία της ταινίας.</a:t>
            </a:r>
          </a:p>
          <a:p>
            <a:pPr lvl="1" algn="just">
              <a:buFont typeface="Arial" pitchFamily="34" charset="0"/>
              <a:buChar char="•"/>
            </a:pPr>
            <a:r>
              <a:rPr lang="el-GR" sz="2500" dirty="0" smtClean="0"/>
              <a:t>Προφανής προϋπόθεση  για την υλοποίηση της πρακτικής, η κάποια εξοικείωση των μαθητών/-τριών με τις αρχές της </a:t>
            </a:r>
            <a:r>
              <a:rPr lang="el-GR" sz="2500" dirty="0" err="1" smtClean="0"/>
              <a:t>ομαδοσυνεργατικής</a:t>
            </a:r>
            <a:r>
              <a:rPr lang="el-GR" sz="2500" dirty="0" smtClean="0"/>
              <a:t> δουλειάς και με τη χρήση Η/Υ. </a:t>
            </a:r>
          </a:p>
        </p:txBody>
      </p:sp>
      <p:sp>
        <p:nvSpPr>
          <p:cNvPr id="13" name="Content Placeholder 12"/>
          <p:cNvSpPr>
            <a:spLocks noGrp="1"/>
          </p:cNvSpPr>
          <p:nvPr>
            <p:ph sz="quarter" idx="4"/>
          </p:nvPr>
        </p:nvSpPr>
        <p:spPr/>
        <p:txBody>
          <a:bodyPr>
            <a:normAutofit fontScale="77500" lnSpcReduction="20000"/>
          </a:bodyPr>
          <a:lstStyle/>
          <a:p>
            <a:r>
              <a:rPr lang="el-GR" b="1" dirty="0" smtClean="0"/>
              <a:t>Διδακτικοί στόχοι</a:t>
            </a:r>
          </a:p>
          <a:p>
            <a:pPr lvl="1">
              <a:buFont typeface="Arial" pitchFamily="34" charset="0"/>
              <a:buChar char="•"/>
            </a:pPr>
            <a:r>
              <a:rPr lang="el-GR" dirty="0" smtClean="0"/>
              <a:t>Να γνωρίσουν οι μαθητές/-</a:t>
            </a:r>
            <a:r>
              <a:rPr lang="el-GR" dirty="0" err="1" smtClean="0"/>
              <a:t>τριες</a:t>
            </a:r>
            <a:r>
              <a:rPr lang="el-GR" dirty="0" smtClean="0"/>
              <a:t> ολιστικά και σε βάθος την Ε.Ε. (πορεία, δομή, προβλήματα, προοπτικές)</a:t>
            </a:r>
          </a:p>
          <a:p>
            <a:pPr lvl="1">
              <a:buFont typeface="Arial" pitchFamily="34" charset="0"/>
              <a:buChar char="•"/>
            </a:pPr>
            <a:r>
              <a:rPr lang="el-GR" dirty="0" smtClean="0"/>
              <a:t> Να εξοικειωθούν με τις νέες ψηφιακές μορφές έκφρασης (κινηματογράφο, βίντεο, πολυμέσα, διαδίκτυο), τη γλώσσα των εικόνων, τις τεχνικές της κινηματογραφικής αφήγησης.</a:t>
            </a:r>
          </a:p>
          <a:p>
            <a:pPr lvl="1">
              <a:buFont typeface="Arial" pitchFamily="34" charset="0"/>
              <a:buChar char="•"/>
            </a:pPr>
            <a:r>
              <a:rPr lang="el-GR" dirty="0" smtClean="0"/>
              <a:t>Να ασκηθούν στη χρήση των κατάλληλων για τη δημιουργία μιας κινηματογραφικής ταινίας ψηφιακών μέσων.</a:t>
            </a:r>
          </a:p>
          <a:p>
            <a:pPr lvl="1">
              <a:buFont typeface="Arial" pitchFamily="34" charset="0"/>
              <a:buChar char="•"/>
            </a:pPr>
            <a:r>
              <a:rPr lang="el-GR" dirty="0" smtClean="0"/>
              <a:t>Να εθιστούν στη διαχείριση της πληροφορίας με κριτική σκέψη, στην αποκωδικοποίηση των μηνυμάτων που λαμβάνουν από ποικίλες πηγές.</a:t>
            </a:r>
          </a:p>
          <a:p>
            <a:pPr lvl="1">
              <a:buFont typeface="Arial" pitchFamily="34" charset="0"/>
              <a:buChar char="•"/>
            </a:pPr>
            <a:r>
              <a:rPr lang="el-GR" dirty="0" smtClean="0"/>
              <a:t>Να εθιστούν σε πρακτικές συνεργατικής μάθησης.</a:t>
            </a:r>
          </a:p>
          <a:p>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smtClean="0"/>
              <a:t>ΕΦΑΡΜΟΓΗ ΤΗΣ ανοιχτησ εκπαιδευτικησ ΠΡΑΚΤΙΚΗΣ</a:t>
            </a:r>
            <a:endParaRPr lang="el-GR" dirty="0"/>
          </a:p>
        </p:txBody>
      </p:sp>
      <p:sp>
        <p:nvSpPr>
          <p:cNvPr id="3" name="Slide Number Placeholder 2"/>
          <p:cNvSpPr>
            <a:spLocks noGrp="1"/>
          </p:cNvSpPr>
          <p:nvPr>
            <p:ph type="sldNum" sz="quarter" idx="12"/>
          </p:nvPr>
        </p:nvSpPr>
        <p:spPr/>
        <p:txBody>
          <a:bodyPr/>
          <a:lstStyle/>
          <a:p>
            <a:fld id="{2754ED01-E2A0-4C1E-8E21-014B99041579}" type="slidenum">
              <a:rPr lang="en-US" smtClean="0"/>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2947916" y="5189219"/>
            <a:ext cx="6196083" cy="862965"/>
          </a:xfrm>
        </p:spPr>
        <p:txBody>
          <a:bodyPr/>
          <a:lstStyle/>
          <a:p>
            <a:r>
              <a:rPr lang="el-GR" sz="2400" cap="none" dirty="0" smtClean="0"/>
              <a:t>ΣΤΟΙΧΕΙΑ ΕΦΑΡΜΟΓΗΣ </a:t>
            </a:r>
            <a:r>
              <a:rPr lang="el-GR" sz="2400" dirty="0" smtClean="0"/>
              <a:t>ΤΗΣ ανοιχτησ εκπαιδευτικησ </a:t>
            </a:r>
            <a:r>
              <a:rPr lang="el-GR" sz="2400" cap="none" dirty="0" smtClean="0"/>
              <a:t>ΠΡΑΚΤΙΚΗΣ</a:t>
            </a:r>
            <a:r>
              <a:rPr lang="el-GR" sz="2400" dirty="0" smtClean="0"/>
              <a:t>   </a:t>
            </a:r>
            <a:endParaRPr lang="el-GR" sz="2400" dirty="0"/>
          </a:p>
        </p:txBody>
      </p:sp>
      <p:sp>
        <p:nvSpPr>
          <p:cNvPr id="6" name="Content Placeholder 5"/>
          <p:cNvSpPr>
            <a:spLocks noGrp="1"/>
          </p:cNvSpPr>
          <p:nvPr>
            <p:ph sz="half" idx="2"/>
          </p:nvPr>
        </p:nvSpPr>
        <p:spPr/>
        <p:txBody>
          <a:bodyPr>
            <a:normAutofit fontScale="77500" lnSpcReduction="20000"/>
          </a:bodyPr>
          <a:lstStyle/>
          <a:p>
            <a:r>
              <a:rPr lang="el-GR" b="1" dirty="0" smtClean="0"/>
              <a:t>Περιβάλλον – Πλαίσιο</a:t>
            </a:r>
          </a:p>
          <a:p>
            <a:pPr lvl="1">
              <a:buFont typeface="Arial" pitchFamily="34" charset="0"/>
              <a:buChar char="•"/>
            </a:pPr>
            <a:r>
              <a:rPr lang="el-GR" dirty="0" smtClean="0"/>
              <a:t>Η εκπαιδευτική πρακτική υλοποιήθηκε σε ώρες διδασκαλίας των μαθημάτων Αρχές Οικονομίας, Πολιτική και Δίκαιο και Νεοελληνική Γλώσσα, κυρίως, όμως, στις ώρες λειτουργίας του Ομίλου Οικονομίας και Κινηματογράφου. Επιπλέον απαιτήθηκαν ώρες εκτός ωρολογίου προγράμματος για γυρίσματα, μοντάζ κλπ.</a:t>
            </a:r>
          </a:p>
          <a:p>
            <a:pPr lvl="1">
              <a:buFont typeface="Arial" pitchFamily="34" charset="0"/>
              <a:buChar char="•"/>
            </a:pPr>
            <a:r>
              <a:rPr lang="el-GR" dirty="0" smtClean="0"/>
              <a:t>Συμμετείχαν συνολικά οι 50 μαθητές και μαθήτριες της Β΄ τάξης του Πρότυπου Πειραματικού Λυκείου του Πανεπιστημίου Μακεδονίας.</a:t>
            </a:r>
          </a:p>
          <a:p>
            <a:pPr lvl="1">
              <a:buFont typeface="Arial" pitchFamily="34" charset="0"/>
              <a:buChar char="•"/>
            </a:pPr>
            <a:r>
              <a:rPr lang="el-GR" dirty="0" smtClean="0"/>
              <a:t>Αργότερα,  στη δημιουργία της κινηματογραφικής ταινίας, ενεπλάκησαν μαθητές και μαθήτριες και της Γ΄ Λυκείου που συμμετείχαν στον '</a:t>
            </a:r>
            <a:r>
              <a:rPr lang="el-GR" dirty="0" err="1" smtClean="0"/>
              <a:t>Ομιλο</a:t>
            </a:r>
            <a:r>
              <a:rPr lang="el-GR" dirty="0" smtClean="0"/>
              <a:t> Οικονομίας και Κινηματογράφου.</a:t>
            </a:r>
          </a:p>
          <a:p>
            <a:pPr lvl="1">
              <a:buFont typeface="Arial" pitchFamily="34" charset="0"/>
              <a:buChar char="•"/>
            </a:pPr>
            <a:r>
              <a:rPr lang="el-GR" dirty="0" smtClean="0"/>
              <a:t>Κατά την 1</a:t>
            </a:r>
            <a:r>
              <a:rPr lang="el-GR" baseline="30000" dirty="0" smtClean="0"/>
              <a:t>η</a:t>
            </a:r>
            <a:r>
              <a:rPr lang="el-GR" dirty="0" smtClean="0"/>
              <a:t> και 2</a:t>
            </a:r>
            <a:r>
              <a:rPr lang="el-GR" baseline="30000" dirty="0" smtClean="0"/>
              <a:t>η</a:t>
            </a:r>
            <a:r>
              <a:rPr lang="el-GR" dirty="0" smtClean="0"/>
              <a:t> </a:t>
            </a:r>
            <a:r>
              <a:rPr lang="el-GR" dirty="0" err="1" smtClean="0"/>
              <a:t>δ.ώ</a:t>
            </a:r>
            <a:r>
              <a:rPr lang="el-GR" dirty="0" smtClean="0"/>
              <a:t>. χρησιμοποιήθηκε το Αμφιθέατρο του σχολείου, κατόπιν το Εργαστήριο Πληροφορικής και η σχολική αίθουσα</a:t>
            </a:r>
            <a:r>
              <a:rPr lang="el-GR" b="0" dirty="0" smtClean="0"/>
              <a:t>.</a:t>
            </a:r>
            <a:endParaRPr lang="el-GR" dirty="0" smtClean="0"/>
          </a:p>
          <a:p>
            <a:endParaRPr lang="el-GR" dirty="0"/>
          </a:p>
        </p:txBody>
      </p:sp>
      <p:sp>
        <p:nvSpPr>
          <p:cNvPr id="7" name="Content Placeholder 6"/>
          <p:cNvSpPr>
            <a:spLocks noGrp="1"/>
          </p:cNvSpPr>
          <p:nvPr>
            <p:ph sz="quarter" idx="4"/>
          </p:nvPr>
        </p:nvSpPr>
        <p:spPr/>
        <p:txBody>
          <a:bodyPr>
            <a:normAutofit fontScale="85000" lnSpcReduction="20000"/>
          </a:bodyPr>
          <a:lstStyle/>
          <a:p>
            <a:pPr lvl="1">
              <a:buFont typeface="Arial" pitchFamily="34" charset="0"/>
              <a:buChar char="•"/>
            </a:pPr>
            <a:r>
              <a:rPr lang="el-GR" sz="2400" b="1" dirty="0" smtClean="0"/>
              <a:t>Τάξη</a:t>
            </a:r>
          </a:p>
          <a:p>
            <a:pPr lvl="2">
              <a:buClr>
                <a:srgbClr val="F96A1B"/>
              </a:buClr>
            </a:pPr>
            <a:r>
              <a:rPr lang="el-GR" sz="1500" dirty="0" smtClean="0">
                <a:solidFill>
                  <a:srgbClr val="000000"/>
                </a:solidFill>
              </a:rPr>
              <a:t>Β΄ Λυκείου</a:t>
            </a:r>
            <a:endParaRPr lang="el-GR" sz="1500" b="1" dirty="0" smtClean="0"/>
          </a:p>
          <a:p>
            <a:pPr lvl="1">
              <a:buFont typeface="Arial" pitchFamily="34" charset="0"/>
              <a:buChar char="•"/>
            </a:pPr>
            <a:r>
              <a:rPr lang="el-GR" sz="2400" b="1" dirty="0" smtClean="0"/>
              <a:t>Διάρκεια</a:t>
            </a:r>
          </a:p>
          <a:p>
            <a:pPr lvl="2"/>
            <a:r>
              <a:rPr lang="el-GR" sz="1400" dirty="0" smtClean="0"/>
              <a:t>Δεκαέξι διδακτικές ώρες.</a:t>
            </a:r>
          </a:p>
          <a:p>
            <a:pPr lvl="2"/>
            <a:r>
              <a:rPr lang="el-GR" sz="1400" dirty="0" smtClean="0"/>
              <a:t>Έξι ώρες Ημερίδας που διοργανώθηκε.</a:t>
            </a:r>
          </a:p>
          <a:p>
            <a:pPr lvl="2"/>
            <a:r>
              <a:rPr lang="el-GR" sz="1400" dirty="0" smtClean="0"/>
              <a:t>Οι ώρες λειτουργίας του Ομίλου Οικονομίας και Κινηματογράφου κατά τους μήνες Απρίλιο και Μάιο.</a:t>
            </a:r>
          </a:p>
          <a:p>
            <a:pPr lvl="2"/>
            <a:r>
              <a:rPr lang="el-GR" sz="1400" dirty="0" smtClean="0"/>
              <a:t>Ώρες εκτός σχολικού ωραρίου για τα γυρίσματα της ταινίας.</a:t>
            </a:r>
            <a:endParaRPr lang="el-GR" sz="1400" b="0" dirty="0" smtClean="0"/>
          </a:p>
          <a:p>
            <a:pPr lvl="1">
              <a:buFont typeface="Arial" pitchFamily="34" charset="0"/>
              <a:buChar char="•"/>
            </a:pPr>
            <a:r>
              <a:rPr lang="el-GR" sz="2400" b="1" dirty="0" smtClean="0"/>
              <a:t>Ρόλος Διδάσκοντα</a:t>
            </a:r>
          </a:p>
          <a:p>
            <a:pPr lvl="2">
              <a:buFont typeface="Arial" pitchFamily="34" charset="0"/>
              <a:buChar char="•"/>
            </a:pPr>
            <a:r>
              <a:rPr lang="el-GR" sz="1400" dirty="0" smtClean="0"/>
              <a:t>Ενθαρρυντικός, υποστηρικτικός, συμβουλευτικός, διευκολυντικός, συντονιστικός, διαμεσολαβητικός, μέντωρ, επιμελητής περιεχομένου (</a:t>
            </a:r>
            <a:r>
              <a:rPr lang="en-US" sz="1400" dirty="0" smtClean="0">
                <a:latin typeface="Cambria" pitchFamily="18" charset="0"/>
              </a:rPr>
              <a:t>curator</a:t>
            </a:r>
            <a:r>
              <a:rPr lang="el-GR" sz="1400" dirty="0" smtClean="0"/>
              <a:t>), τεχνική υποστήριξη.</a:t>
            </a:r>
            <a:endParaRPr lang="el-GR" sz="2400" dirty="0"/>
          </a:p>
        </p:txBody>
      </p:sp>
      <p:sp>
        <p:nvSpPr>
          <p:cNvPr id="4" name="Slide Number Placeholder 3"/>
          <p:cNvSpPr>
            <a:spLocks noGrp="1"/>
          </p:cNvSpPr>
          <p:nvPr>
            <p:ph type="sldNum" sz="quarter" idx="12"/>
          </p:nvPr>
        </p:nvSpPr>
        <p:spPr/>
        <p:txBody>
          <a:bodyPr/>
          <a:lstStyle/>
          <a:p>
            <a:fld id="{2754ED01-E2A0-4C1E-8E21-014B99041579}" type="slidenum">
              <a:rPr lang="en-US" smtClean="0"/>
              <a:pPr/>
              <a:t>6</a:t>
            </a:fld>
            <a:endParaRPr lang="en-US" dirty="0"/>
          </a:p>
        </p:txBody>
      </p:sp>
    </p:spTree>
    <p:extLst>
      <p:ext uri="{BB962C8B-B14F-4D97-AF65-F5344CB8AC3E}">
        <p14:creationId xmlns:p14="http://schemas.microsoft.com/office/powerpoint/2010/main" val="12980208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Στρογγυλεμένο ορθογώνιο 2"/>
          <p:cNvSpPr/>
          <p:nvPr/>
        </p:nvSpPr>
        <p:spPr>
          <a:xfrm>
            <a:off x="588474" y="2118511"/>
            <a:ext cx="2734148" cy="307818"/>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2" name="Στρογγυλεμένο ορθογώνιο 1"/>
          <p:cNvSpPr/>
          <p:nvPr/>
        </p:nvSpPr>
        <p:spPr>
          <a:xfrm>
            <a:off x="525101" y="534154"/>
            <a:ext cx="1946495" cy="21728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6" name="Title 5"/>
          <p:cNvSpPr>
            <a:spLocks noGrp="1"/>
          </p:cNvSpPr>
          <p:nvPr>
            <p:ph type="title"/>
          </p:nvPr>
        </p:nvSpPr>
        <p:spPr>
          <a:xfrm>
            <a:off x="2934269" y="5172501"/>
            <a:ext cx="6209731" cy="846162"/>
          </a:xfrm>
        </p:spPr>
        <p:txBody>
          <a:bodyPr/>
          <a:lstStyle/>
          <a:p>
            <a:r>
              <a:rPr lang="el-GR" sz="2400" dirty="0" smtClean="0"/>
              <a:t>ΑΝΑΛΥΤΙΚΗ ΠΕΡΙΓΡΑΦΗ ΤΗΣ ανοιχτησ εκπαιδευτικησ ΠΡΑΚΤΙΚΗΣ</a:t>
            </a:r>
            <a:endParaRPr lang="el-GR" sz="2400"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7</a:t>
            </a:fld>
            <a:endParaRPr lang="en-US" dirty="0"/>
          </a:p>
        </p:txBody>
      </p:sp>
      <p:sp>
        <p:nvSpPr>
          <p:cNvPr id="7" name="Content Placeholder 6"/>
          <p:cNvSpPr>
            <a:spLocks noGrp="1"/>
          </p:cNvSpPr>
          <p:nvPr>
            <p:ph sz="half" idx="2"/>
          </p:nvPr>
        </p:nvSpPr>
        <p:spPr>
          <a:xfrm>
            <a:off x="479835" y="506995"/>
            <a:ext cx="8220546" cy="4237022"/>
          </a:xfrm>
        </p:spPr>
        <p:txBody>
          <a:bodyPr>
            <a:noAutofit/>
          </a:bodyPr>
          <a:lstStyle/>
          <a:p>
            <a:pPr marL="0" lvl="1" indent="0">
              <a:buNone/>
            </a:pPr>
            <a:r>
              <a:rPr lang="el-GR" sz="1300" b="1" dirty="0" smtClean="0"/>
              <a:t>Α΄ φάση: </a:t>
            </a:r>
            <a:r>
              <a:rPr lang="el-GR" sz="1300" b="1" dirty="0" err="1" smtClean="0"/>
              <a:t>Αφόρμηση</a:t>
            </a:r>
            <a:endParaRPr lang="el-GR" sz="1300" b="1" dirty="0" smtClean="0"/>
          </a:p>
          <a:p>
            <a:pPr lvl="1">
              <a:buFont typeface="Arial" pitchFamily="34" charset="0"/>
              <a:buChar char="•"/>
            </a:pPr>
            <a:r>
              <a:rPr lang="el-GR" sz="1300" b="1" dirty="0" smtClean="0">
                <a:solidFill>
                  <a:schemeClr val="accent2"/>
                </a:solidFill>
              </a:rPr>
              <a:t>1η </a:t>
            </a:r>
            <a:r>
              <a:rPr lang="el-GR" sz="1300" b="1" dirty="0">
                <a:solidFill>
                  <a:schemeClr val="accent2"/>
                </a:solidFill>
              </a:rPr>
              <a:t>– 2η </a:t>
            </a:r>
            <a:r>
              <a:rPr lang="el-GR" sz="1300" b="1" dirty="0" err="1">
                <a:solidFill>
                  <a:schemeClr val="accent2"/>
                </a:solidFill>
              </a:rPr>
              <a:t>δ.ώ</a:t>
            </a:r>
            <a:r>
              <a:rPr lang="el-GR" sz="1300" b="1" dirty="0">
                <a:solidFill>
                  <a:schemeClr val="accent2"/>
                </a:solidFill>
              </a:rPr>
              <a:t>. (τάξη: Β΄ Λυκείου, μάθημα: Νεοελληνική Γλώσσα, χώρος: αμφιθέατρο σχολείου, υλικοτεχνικός εξοπλισμός: ένας Η/Υ με σύνδεση στο διαδίκτυο και ένας </a:t>
            </a:r>
            <a:r>
              <a:rPr lang="el-GR" sz="1300" b="1" dirty="0" err="1">
                <a:solidFill>
                  <a:schemeClr val="accent2"/>
                </a:solidFill>
              </a:rPr>
              <a:t>βιντεοπροβολέας</a:t>
            </a:r>
            <a:r>
              <a:rPr lang="el-GR" sz="1300" b="1" dirty="0" smtClean="0">
                <a:solidFill>
                  <a:schemeClr val="accent2"/>
                </a:solidFill>
              </a:rPr>
              <a:t>) </a:t>
            </a:r>
          </a:p>
          <a:p>
            <a:pPr marL="0" lvl="1" indent="0">
              <a:buNone/>
            </a:pPr>
            <a:r>
              <a:rPr lang="el-GR" sz="1300" dirty="0"/>
              <a:t>     </a:t>
            </a:r>
            <a:r>
              <a:rPr lang="el-GR" sz="1300" dirty="0" smtClean="0"/>
              <a:t>- Διερεύνηση απόψεων </a:t>
            </a:r>
            <a:r>
              <a:rPr lang="el-GR" sz="1300" dirty="0"/>
              <a:t>και </a:t>
            </a:r>
            <a:r>
              <a:rPr lang="el-GR" sz="1300" dirty="0" smtClean="0"/>
              <a:t>στάσεων </a:t>
            </a:r>
            <a:r>
              <a:rPr lang="el-GR" sz="1300" dirty="0"/>
              <a:t>μαθητών/-τριών </a:t>
            </a:r>
            <a:r>
              <a:rPr lang="el-GR" sz="1300" dirty="0" smtClean="0"/>
              <a:t>σε </a:t>
            </a:r>
            <a:r>
              <a:rPr lang="el-GR" sz="1300" dirty="0"/>
              <a:t>σχέση με την </a:t>
            </a:r>
            <a:r>
              <a:rPr lang="el-GR" sz="1300" dirty="0" smtClean="0"/>
              <a:t>Ε.E. μέσω ερωτηματολογίου. </a:t>
            </a:r>
          </a:p>
          <a:p>
            <a:pPr marL="0" lvl="1" indent="0">
              <a:buNone/>
            </a:pPr>
            <a:r>
              <a:rPr lang="el-GR" sz="1300" dirty="0" smtClean="0"/>
              <a:t>     - Αρχική</a:t>
            </a:r>
            <a:r>
              <a:rPr lang="el-GR" sz="1300" dirty="0"/>
              <a:t>, </a:t>
            </a:r>
            <a:r>
              <a:rPr lang="el-GR" sz="1300" dirty="0" smtClean="0"/>
              <a:t>στοιχειώδης </a:t>
            </a:r>
            <a:r>
              <a:rPr lang="el-GR" sz="1300" dirty="0"/>
              <a:t>ενημέρωση </a:t>
            </a:r>
            <a:r>
              <a:rPr lang="el-GR" sz="1300" dirty="0" smtClean="0"/>
              <a:t>για </a:t>
            </a:r>
            <a:r>
              <a:rPr lang="el-GR" sz="1300" dirty="0"/>
              <a:t>τους στόχους, τα συστατικά και την ιστορία της Ε.Ε</a:t>
            </a:r>
            <a:r>
              <a:rPr lang="el-GR" sz="1300" dirty="0" smtClean="0"/>
              <a:t>. με </a:t>
            </a:r>
            <a:r>
              <a:rPr lang="el-GR" sz="1300" dirty="0" err="1" smtClean="0"/>
              <a:t>αφόρμηση</a:t>
            </a:r>
            <a:endParaRPr lang="el-GR" sz="1300" dirty="0" smtClean="0"/>
          </a:p>
          <a:p>
            <a:pPr marL="0" lvl="1" indent="0">
              <a:buNone/>
            </a:pPr>
            <a:r>
              <a:rPr lang="el-GR" sz="1300" dirty="0" smtClean="0"/>
              <a:t>επιλεγμένα αποσπάσματα από βίντεο.</a:t>
            </a:r>
          </a:p>
          <a:p>
            <a:pPr marL="0" lvl="1" indent="0">
              <a:buNone/>
            </a:pPr>
            <a:endParaRPr lang="el-GR" sz="1300" dirty="0" smtClean="0"/>
          </a:p>
          <a:p>
            <a:pPr marL="0" lvl="1" indent="0">
              <a:buNone/>
            </a:pPr>
            <a:r>
              <a:rPr lang="el-GR" sz="1300" b="1" dirty="0" smtClean="0"/>
              <a:t> Β</a:t>
            </a:r>
            <a:r>
              <a:rPr lang="el-GR" sz="1300" b="1" dirty="0"/>
              <a:t>΄ </a:t>
            </a:r>
            <a:r>
              <a:rPr lang="el-GR" sz="1300" b="1" dirty="0" smtClean="0"/>
              <a:t>φάση: Οικοδόμηση </a:t>
            </a:r>
            <a:r>
              <a:rPr lang="el-GR" sz="1300" b="1" dirty="0"/>
              <a:t>της γνώσης</a:t>
            </a:r>
            <a:endParaRPr lang="el-GR" sz="1300" b="1" dirty="0" smtClean="0"/>
          </a:p>
          <a:p>
            <a:pPr lvl="1">
              <a:buFont typeface="Arial" pitchFamily="34" charset="0"/>
              <a:buChar char="•"/>
            </a:pPr>
            <a:endParaRPr lang="el-GR" sz="400" b="1" dirty="0" smtClean="0">
              <a:solidFill>
                <a:schemeClr val="accent2"/>
              </a:solidFill>
            </a:endParaRPr>
          </a:p>
          <a:p>
            <a:pPr lvl="1">
              <a:buFont typeface="Arial" pitchFamily="34" charset="0"/>
              <a:buChar char="•"/>
            </a:pPr>
            <a:r>
              <a:rPr lang="el-GR" sz="1300" b="1" dirty="0" smtClean="0">
                <a:solidFill>
                  <a:schemeClr val="accent2"/>
                </a:solidFill>
              </a:rPr>
              <a:t>3η </a:t>
            </a:r>
            <a:r>
              <a:rPr lang="el-GR" sz="1300" b="1" dirty="0">
                <a:solidFill>
                  <a:schemeClr val="accent2"/>
                </a:solidFill>
              </a:rPr>
              <a:t>-4η, 5η – 6η, 7η – 8η, 9η -10η </a:t>
            </a:r>
            <a:r>
              <a:rPr lang="el-GR" sz="1300" b="1" dirty="0" err="1">
                <a:solidFill>
                  <a:schemeClr val="accent2"/>
                </a:solidFill>
              </a:rPr>
              <a:t>δ.ώ</a:t>
            </a:r>
            <a:r>
              <a:rPr lang="el-GR" sz="1300" b="1" dirty="0">
                <a:solidFill>
                  <a:schemeClr val="accent2"/>
                </a:solidFill>
              </a:rPr>
              <a:t>. (μαθήματα: </a:t>
            </a:r>
            <a:r>
              <a:rPr lang="el-GR" sz="1300" b="1" dirty="0" smtClean="0">
                <a:solidFill>
                  <a:schemeClr val="accent2"/>
                </a:solidFill>
              </a:rPr>
              <a:t>Ν. </a:t>
            </a:r>
            <a:r>
              <a:rPr lang="el-GR" sz="1300" b="1" dirty="0">
                <a:solidFill>
                  <a:schemeClr val="accent2"/>
                </a:solidFill>
              </a:rPr>
              <a:t>Γλώσσα- 2 </a:t>
            </a:r>
            <a:r>
              <a:rPr lang="el-GR" sz="1300" b="1" dirty="0" err="1">
                <a:solidFill>
                  <a:schemeClr val="accent2"/>
                </a:solidFill>
              </a:rPr>
              <a:t>δ.ώ</a:t>
            </a:r>
            <a:r>
              <a:rPr lang="el-GR" sz="1300" b="1" dirty="0">
                <a:solidFill>
                  <a:schemeClr val="accent2"/>
                </a:solidFill>
              </a:rPr>
              <a:t>, Αρχές Οικονομίας- 2 </a:t>
            </a:r>
            <a:r>
              <a:rPr lang="el-GR" sz="1300" b="1" dirty="0" err="1">
                <a:solidFill>
                  <a:schemeClr val="accent2"/>
                </a:solidFill>
              </a:rPr>
              <a:t>δ.ώ</a:t>
            </a:r>
            <a:r>
              <a:rPr lang="el-GR" sz="1300" b="1" dirty="0">
                <a:solidFill>
                  <a:schemeClr val="accent2"/>
                </a:solidFill>
              </a:rPr>
              <a:t>., Πολιτική και Δίκαιο- 4 </a:t>
            </a:r>
            <a:r>
              <a:rPr lang="el-GR" sz="1300" b="1" dirty="0" err="1">
                <a:solidFill>
                  <a:schemeClr val="accent2"/>
                </a:solidFill>
              </a:rPr>
              <a:t>δ.ώ</a:t>
            </a:r>
            <a:r>
              <a:rPr lang="el-GR" sz="1300" b="1" dirty="0">
                <a:solidFill>
                  <a:schemeClr val="accent2"/>
                </a:solidFill>
              </a:rPr>
              <a:t>., συνεχόμενα δίωρα ανά μάθημα, χώρος: εργαστήριο Η/Υ,) και 6ωρη σχετική Ημερίδα. </a:t>
            </a:r>
          </a:p>
          <a:p>
            <a:pPr marL="0" lvl="1" indent="0">
              <a:buNone/>
            </a:pPr>
            <a:r>
              <a:rPr lang="el-GR" sz="1300" b="1" dirty="0" smtClean="0">
                <a:solidFill>
                  <a:schemeClr val="accent2"/>
                </a:solidFill>
              </a:rPr>
              <a:t>     </a:t>
            </a:r>
            <a:r>
              <a:rPr lang="el-GR" sz="1300" b="1" dirty="0" smtClean="0"/>
              <a:t>-</a:t>
            </a:r>
            <a:r>
              <a:rPr lang="el-GR" sz="1300" b="1" dirty="0" smtClean="0">
                <a:solidFill>
                  <a:schemeClr val="accent2"/>
                </a:solidFill>
              </a:rPr>
              <a:t> </a:t>
            </a:r>
            <a:r>
              <a:rPr lang="el-GR" sz="1300" dirty="0" smtClean="0"/>
              <a:t>Οι μαθητές /</a:t>
            </a:r>
            <a:r>
              <a:rPr lang="el-GR" sz="1300" dirty="0" err="1" smtClean="0"/>
              <a:t>τριες</a:t>
            </a:r>
            <a:r>
              <a:rPr lang="el-GR" sz="1300" dirty="0" smtClean="0"/>
              <a:t>, χωρισμένοι σε ομάδες, υλοποίησαν εργασίες ανατρέχοντας κυρίως </a:t>
            </a:r>
            <a:r>
              <a:rPr lang="el-GR" sz="1300" dirty="0"/>
              <a:t>στους </a:t>
            </a:r>
            <a:r>
              <a:rPr lang="el-GR" sz="1300" dirty="0" smtClean="0"/>
              <a:t>επίσημους</a:t>
            </a:r>
          </a:p>
          <a:p>
            <a:pPr marL="0" lvl="1" indent="0">
              <a:buNone/>
            </a:pPr>
            <a:r>
              <a:rPr lang="el-GR" sz="1300" dirty="0"/>
              <a:t> </a:t>
            </a:r>
            <a:r>
              <a:rPr lang="el-GR" sz="1300" dirty="0" smtClean="0"/>
              <a:t>       δικτυακούς </a:t>
            </a:r>
            <a:r>
              <a:rPr lang="el-GR" sz="1300" dirty="0"/>
              <a:t>τόπους της Ευρωπαϊκής Ένωσης (</a:t>
            </a:r>
            <a:r>
              <a:rPr lang="el-GR" sz="1300" dirty="0" smtClean="0"/>
              <a:t>μέθοδος </a:t>
            </a:r>
            <a:r>
              <a:rPr lang="en-US" sz="1300" dirty="0">
                <a:latin typeface="Cambria" pitchFamily="18" charset="0"/>
              </a:rPr>
              <a:t>project</a:t>
            </a:r>
            <a:r>
              <a:rPr lang="el-GR" sz="1300" dirty="0" smtClean="0">
                <a:latin typeface="Cambria" pitchFamily="18" charset="0"/>
              </a:rPr>
              <a:t>). </a:t>
            </a:r>
          </a:p>
          <a:p>
            <a:pPr marL="0" lvl="1" indent="0">
              <a:buNone/>
            </a:pPr>
            <a:r>
              <a:rPr lang="el-GR" sz="1300" dirty="0">
                <a:latin typeface="Cambria" pitchFamily="18" charset="0"/>
              </a:rPr>
              <a:t> </a:t>
            </a:r>
            <a:r>
              <a:rPr lang="el-GR" sz="1300" dirty="0" smtClean="0">
                <a:latin typeface="Cambria" pitchFamily="18" charset="0"/>
              </a:rPr>
              <a:t>    - </a:t>
            </a:r>
            <a:r>
              <a:rPr lang="el-GR" sz="1300" dirty="0" smtClean="0"/>
              <a:t>Πραγματοποιήθηκε Ημερίδα </a:t>
            </a:r>
            <a:r>
              <a:rPr lang="el-GR" sz="1300" dirty="0"/>
              <a:t>στο χώρο του σχολείου (28/03/2014), με </a:t>
            </a:r>
            <a:r>
              <a:rPr lang="el-GR" sz="1300" dirty="0" err="1"/>
              <a:t>συνδιοργανωτές</a:t>
            </a:r>
            <a:r>
              <a:rPr lang="el-GR" sz="1300" dirty="0"/>
              <a:t> το Τμήμα </a:t>
            </a:r>
            <a:r>
              <a:rPr lang="el-GR" sz="1300" dirty="0" smtClean="0"/>
              <a:t>Διεθνών</a:t>
            </a:r>
          </a:p>
          <a:p>
            <a:pPr marL="0" lvl="1" indent="0">
              <a:buNone/>
            </a:pPr>
            <a:r>
              <a:rPr lang="el-GR" sz="1300" dirty="0"/>
              <a:t> </a:t>
            </a:r>
            <a:r>
              <a:rPr lang="el-GR" sz="1300" dirty="0" smtClean="0"/>
              <a:t>      και </a:t>
            </a:r>
            <a:r>
              <a:rPr lang="el-GR" sz="1300" dirty="0"/>
              <a:t>Ευρωπαϊκών Σπουδών του Πανεπιστημίου Πειραιώς, στο πλαίσιο του προγράμματος </a:t>
            </a:r>
            <a:r>
              <a:rPr lang="el-GR" sz="1300" dirty="0" err="1"/>
              <a:t>YouthActiv</a:t>
            </a:r>
            <a:r>
              <a:rPr lang="el-GR" sz="1300" dirty="0"/>
              <a:t>. </a:t>
            </a:r>
            <a:endParaRPr lang="el-GR" sz="1300" dirty="0" smtClean="0"/>
          </a:p>
          <a:p>
            <a:pPr lvl="1">
              <a:spcBef>
                <a:spcPts val="0"/>
              </a:spcBef>
              <a:buFont typeface="Arial" pitchFamily="34" charset="0"/>
              <a:buChar char="•"/>
            </a:pPr>
            <a:r>
              <a:rPr lang="el-GR" sz="1300" b="1" dirty="0">
                <a:solidFill>
                  <a:schemeClr val="accent2"/>
                </a:solidFill>
              </a:rPr>
              <a:t>9η – 10η και 11η- 12η </a:t>
            </a:r>
            <a:r>
              <a:rPr lang="el-GR" sz="1300" b="1" dirty="0" err="1">
                <a:solidFill>
                  <a:schemeClr val="accent2"/>
                </a:solidFill>
              </a:rPr>
              <a:t>δ.ώ</a:t>
            </a:r>
            <a:r>
              <a:rPr lang="el-GR" sz="1300" b="1" dirty="0">
                <a:solidFill>
                  <a:schemeClr val="accent2"/>
                </a:solidFill>
              </a:rPr>
              <a:t>. (μαθήματα: Νεοελληνική Γλώσσα και Πολιτική και Δίκαιο, συνεχόμενα δίωρα, χώρος: εργαστήριο Η/Υ, σχολική </a:t>
            </a:r>
            <a:r>
              <a:rPr lang="el-GR" sz="1300" b="1" dirty="0" smtClean="0">
                <a:solidFill>
                  <a:schemeClr val="accent2"/>
                </a:solidFill>
              </a:rPr>
              <a:t>αίθουσα)</a:t>
            </a:r>
          </a:p>
          <a:p>
            <a:pPr marL="0" lvl="1" indent="0">
              <a:spcBef>
                <a:spcPts val="0"/>
              </a:spcBef>
              <a:buNone/>
            </a:pPr>
            <a:r>
              <a:rPr lang="el-GR" sz="1300" dirty="0"/>
              <a:t> </a:t>
            </a:r>
            <a:r>
              <a:rPr lang="el-GR" sz="1300" dirty="0" smtClean="0"/>
              <a:t>    - Οι </a:t>
            </a:r>
            <a:r>
              <a:rPr lang="el-GR" sz="1300" dirty="0"/>
              <a:t>ομάδες παρουσίασαν το αποτέλεσμα της </a:t>
            </a:r>
            <a:r>
              <a:rPr lang="el-GR" sz="1300" dirty="0" smtClean="0"/>
              <a:t>δουλειάς τους.</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Στρογγυλεμένο ορθογώνιο 1"/>
          <p:cNvSpPr/>
          <p:nvPr/>
        </p:nvSpPr>
        <p:spPr>
          <a:xfrm>
            <a:off x="552261" y="506994"/>
            <a:ext cx="2752254" cy="25349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l-GR"/>
          </a:p>
        </p:txBody>
      </p:sp>
      <p:sp>
        <p:nvSpPr>
          <p:cNvPr id="6" name="Title 5"/>
          <p:cNvSpPr>
            <a:spLocks noGrp="1"/>
          </p:cNvSpPr>
          <p:nvPr>
            <p:ph type="title"/>
          </p:nvPr>
        </p:nvSpPr>
        <p:spPr>
          <a:xfrm>
            <a:off x="2934269" y="5172501"/>
            <a:ext cx="6209731" cy="846162"/>
          </a:xfrm>
        </p:spPr>
        <p:txBody>
          <a:bodyPr/>
          <a:lstStyle/>
          <a:p>
            <a:r>
              <a:rPr lang="el-GR" sz="2400" dirty="0" smtClean="0"/>
              <a:t>ΑΝΑΛΥΤΙΚΗ ΠΕΡΙΓΡΑΦΗ ΤΗΣ ανοιχτησ εκπαιδευτικησ ΠΡΑΚΤΙΚΗΣ</a:t>
            </a:r>
            <a:endParaRPr lang="el-GR" sz="2400" dirty="0"/>
          </a:p>
        </p:txBody>
      </p:sp>
      <p:sp>
        <p:nvSpPr>
          <p:cNvPr id="5" name="Slide Number Placeholder 4"/>
          <p:cNvSpPr>
            <a:spLocks noGrp="1"/>
          </p:cNvSpPr>
          <p:nvPr>
            <p:ph type="sldNum" sz="quarter" idx="12"/>
          </p:nvPr>
        </p:nvSpPr>
        <p:spPr/>
        <p:txBody>
          <a:bodyPr/>
          <a:lstStyle/>
          <a:p>
            <a:fld id="{2754ED01-E2A0-4C1E-8E21-014B99041579}" type="slidenum">
              <a:rPr lang="en-US" smtClean="0"/>
              <a:pPr/>
              <a:t>8</a:t>
            </a:fld>
            <a:endParaRPr lang="en-US" dirty="0"/>
          </a:p>
        </p:txBody>
      </p:sp>
      <p:sp>
        <p:nvSpPr>
          <p:cNvPr id="7" name="Content Placeholder 6"/>
          <p:cNvSpPr>
            <a:spLocks noGrp="1"/>
          </p:cNvSpPr>
          <p:nvPr>
            <p:ph sz="half" idx="2"/>
          </p:nvPr>
        </p:nvSpPr>
        <p:spPr>
          <a:xfrm>
            <a:off x="479834" y="479833"/>
            <a:ext cx="8220545" cy="4300397"/>
          </a:xfrm>
        </p:spPr>
        <p:txBody>
          <a:bodyPr>
            <a:normAutofit fontScale="70000" lnSpcReduction="20000"/>
          </a:bodyPr>
          <a:lstStyle/>
          <a:p>
            <a:pPr marL="0" lvl="1" indent="0">
              <a:spcBef>
                <a:spcPts val="0"/>
              </a:spcBef>
              <a:buNone/>
            </a:pPr>
            <a:r>
              <a:rPr lang="el-GR" b="1" dirty="0" smtClean="0"/>
              <a:t> Γ</a:t>
            </a:r>
            <a:r>
              <a:rPr lang="el-GR" b="1" dirty="0"/>
              <a:t>΄ φάση: Έκφραση – Εφαρμογή</a:t>
            </a:r>
            <a:endParaRPr lang="el-GR" b="1" dirty="0" smtClean="0"/>
          </a:p>
          <a:p>
            <a:pPr lvl="1">
              <a:spcBef>
                <a:spcPts val="0"/>
              </a:spcBef>
              <a:buFont typeface="Arial" pitchFamily="34" charset="0"/>
              <a:buChar char="•"/>
            </a:pPr>
            <a:endParaRPr lang="el-GR" dirty="0" smtClean="0"/>
          </a:p>
          <a:p>
            <a:pPr lvl="1">
              <a:spcBef>
                <a:spcPts val="0"/>
              </a:spcBef>
              <a:buFont typeface="Arial" pitchFamily="34" charset="0"/>
              <a:buChar char="•"/>
            </a:pPr>
            <a:r>
              <a:rPr lang="el-GR" b="1" dirty="0">
                <a:solidFill>
                  <a:schemeClr val="accent2"/>
                </a:solidFill>
              </a:rPr>
              <a:t>13η – 14η </a:t>
            </a:r>
            <a:r>
              <a:rPr lang="el-GR" b="1" dirty="0" err="1">
                <a:solidFill>
                  <a:schemeClr val="accent2"/>
                </a:solidFill>
              </a:rPr>
              <a:t>δ.ώ</a:t>
            </a:r>
            <a:r>
              <a:rPr lang="el-GR" b="1" dirty="0">
                <a:solidFill>
                  <a:schemeClr val="accent2"/>
                </a:solidFill>
              </a:rPr>
              <a:t>. (μάθημα: Αρχές Οικονομίας) και</a:t>
            </a:r>
          </a:p>
          <a:p>
            <a:pPr lvl="1">
              <a:spcBef>
                <a:spcPts val="0"/>
              </a:spcBef>
              <a:buFont typeface="Arial" pitchFamily="34" charset="0"/>
              <a:buChar char="•"/>
            </a:pPr>
            <a:r>
              <a:rPr lang="el-GR" b="1" dirty="0" smtClean="0">
                <a:solidFill>
                  <a:schemeClr val="accent2"/>
                </a:solidFill>
              </a:rPr>
              <a:t>Οι </a:t>
            </a:r>
            <a:r>
              <a:rPr lang="el-GR" b="1" dirty="0">
                <a:solidFill>
                  <a:schemeClr val="accent2"/>
                </a:solidFill>
              </a:rPr>
              <a:t>ώρες λειτουργίας του Ομίλου Οικονομίας και Κινηματογράφου </a:t>
            </a:r>
            <a:r>
              <a:rPr lang="el-GR" b="1" dirty="0" smtClean="0">
                <a:solidFill>
                  <a:schemeClr val="accent2"/>
                </a:solidFill>
              </a:rPr>
              <a:t>(δίμηνο </a:t>
            </a:r>
            <a:r>
              <a:rPr lang="el-GR" b="1" dirty="0">
                <a:solidFill>
                  <a:schemeClr val="accent2"/>
                </a:solidFill>
              </a:rPr>
              <a:t>Απριλίου-Μαΐου)</a:t>
            </a:r>
          </a:p>
          <a:p>
            <a:pPr marL="0" lvl="1" indent="0">
              <a:spcBef>
                <a:spcPts val="0"/>
              </a:spcBef>
              <a:buNone/>
            </a:pPr>
            <a:r>
              <a:rPr lang="el-GR" dirty="0" smtClean="0"/>
              <a:t>    - </a:t>
            </a:r>
            <a:r>
              <a:rPr lang="el-GR" sz="1900" dirty="0" smtClean="0"/>
              <a:t>Με τη διαδικασία της </a:t>
            </a:r>
            <a:r>
              <a:rPr lang="el-GR" sz="1900" dirty="0" err="1" smtClean="0"/>
              <a:t>ιδεοθύελλας</a:t>
            </a:r>
            <a:r>
              <a:rPr lang="el-GR" sz="1900" dirty="0" smtClean="0"/>
              <a:t> αποφασίστηκε η </a:t>
            </a:r>
            <a:r>
              <a:rPr lang="el-GR" sz="1900" dirty="0"/>
              <a:t>δημιουργία κινηματογραφικής ταινίας μικρού </a:t>
            </a:r>
            <a:r>
              <a:rPr lang="el-GR" sz="1900" dirty="0" smtClean="0"/>
              <a:t>  </a:t>
            </a:r>
          </a:p>
          <a:p>
            <a:pPr marL="0" lvl="1" indent="0">
              <a:spcBef>
                <a:spcPts val="0"/>
              </a:spcBef>
              <a:buNone/>
            </a:pPr>
            <a:r>
              <a:rPr lang="el-GR" sz="1900" dirty="0"/>
              <a:t> </a:t>
            </a:r>
            <a:r>
              <a:rPr lang="el-GR" sz="1900" dirty="0" smtClean="0"/>
              <a:t>      μήκους </a:t>
            </a:r>
            <a:r>
              <a:rPr lang="el-GR" sz="1900" dirty="0"/>
              <a:t>με τίτλο: «Για ένα πουκάμισο… αδειανό</a:t>
            </a:r>
            <a:r>
              <a:rPr lang="el-GR" sz="1900" dirty="0" smtClean="0"/>
              <a:t>;», η οποία εκφράζει </a:t>
            </a:r>
            <a:r>
              <a:rPr lang="el-GR" sz="1900" dirty="0"/>
              <a:t>τις σκέψεις </a:t>
            </a:r>
            <a:r>
              <a:rPr lang="el-GR" sz="1900" dirty="0" smtClean="0"/>
              <a:t>και </a:t>
            </a:r>
            <a:r>
              <a:rPr lang="el-GR" sz="1900" dirty="0"/>
              <a:t>τους </a:t>
            </a:r>
            <a:endParaRPr lang="el-GR" sz="1900" dirty="0" smtClean="0"/>
          </a:p>
          <a:p>
            <a:pPr marL="0" lvl="1" indent="0">
              <a:spcBef>
                <a:spcPts val="0"/>
              </a:spcBef>
              <a:buNone/>
            </a:pPr>
            <a:r>
              <a:rPr lang="el-GR" sz="1900" dirty="0"/>
              <a:t> </a:t>
            </a:r>
            <a:r>
              <a:rPr lang="el-GR" sz="1900" dirty="0" smtClean="0"/>
              <a:t>      προβληματισμούς των μαθητών/τριών για </a:t>
            </a:r>
            <a:r>
              <a:rPr lang="el-GR" sz="1900" dirty="0"/>
              <a:t>το μέλλον της Ε.Ε. και τη θέση της Ελλάδας σε </a:t>
            </a:r>
            <a:r>
              <a:rPr lang="el-GR" sz="1900" dirty="0" smtClean="0"/>
              <a:t>αυτή.  </a:t>
            </a:r>
          </a:p>
          <a:p>
            <a:pPr marL="0" lvl="1" indent="0">
              <a:spcBef>
                <a:spcPts val="0"/>
              </a:spcBef>
              <a:buNone/>
            </a:pPr>
            <a:endParaRPr lang="el-GR" sz="1900" dirty="0"/>
          </a:p>
          <a:p>
            <a:pPr marL="0" lvl="1" indent="0">
              <a:spcBef>
                <a:spcPts val="0"/>
              </a:spcBef>
              <a:buNone/>
            </a:pPr>
            <a:r>
              <a:rPr lang="el-GR" sz="1900" dirty="0" smtClean="0"/>
              <a:t>     - Η συγγραφή του σεναρίου έγινε με </a:t>
            </a:r>
            <a:r>
              <a:rPr lang="el-GR" sz="1900" dirty="0"/>
              <a:t>τη </a:t>
            </a:r>
            <a:r>
              <a:rPr lang="el-GR" sz="1900" dirty="0" smtClean="0"/>
              <a:t>μέθοδο </a:t>
            </a:r>
            <a:r>
              <a:rPr lang="en-US" sz="1900" dirty="0" smtClean="0">
                <a:latin typeface="Cambria" pitchFamily="18" charset="0"/>
              </a:rPr>
              <a:t>Jigsaw</a:t>
            </a:r>
            <a:r>
              <a:rPr lang="el-GR" sz="1900" dirty="0" smtClean="0">
                <a:latin typeface="Cambria" pitchFamily="18" charset="0"/>
              </a:rPr>
              <a:t> και την τεχνική της δημιουργικής γραφής.</a:t>
            </a:r>
          </a:p>
          <a:p>
            <a:pPr marL="0" lvl="1" indent="0">
              <a:spcBef>
                <a:spcPts val="0"/>
              </a:spcBef>
              <a:buNone/>
            </a:pPr>
            <a:endParaRPr lang="el-GR" sz="1900" dirty="0" smtClean="0">
              <a:latin typeface="Cambria" pitchFamily="18" charset="0"/>
            </a:endParaRPr>
          </a:p>
          <a:p>
            <a:pPr marL="0" lvl="1" indent="0">
              <a:spcBef>
                <a:spcPts val="0"/>
              </a:spcBef>
              <a:buNone/>
            </a:pPr>
            <a:r>
              <a:rPr lang="el-GR" sz="1900" dirty="0" smtClean="0">
                <a:latin typeface="Cambria" pitchFamily="18" charset="0"/>
              </a:rPr>
              <a:t>     - Για </a:t>
            </a:r>
            <a:r>
              <a:rPr lang="el-GR" sz="1900" dirty="0">
                <a:latin typeface="Cambria" pitchFamily="18" charset="0"/>
              </a:rPr>
              <a:t>τη δημιουργία της ταινίας αξιοποιήθηκε το παιχνίδι </a:t>
            </a:r>
            <a:r>
              <a:rPr lang="el-GR" sz="1900" dirty="0" smtClean="0">
                <a:latin typeface="Cambria" pitchFamily="18" charset="0"/>
              </a:rPr>
              <a:t>ρόλων. </a:t>
            </a:r>
            <a:r>
              <a:rPr lang="el-GR" sz="1900" dirty="0" smtClean="0"/>
              <a:t>Σε ένα υποτιθέμενο "σχολείο της </a:t>
            </a:r>
          </a:p>
          <a:p>
            <a:pPr marL="0" lvl="1" indent="0">
              <a:spcBef>
                <a:spcPts val="0"/>
              </a:spcBef>
              <a:buNone/>
            </a:pPr>
            <a:r>
              <a:rPr lang="el-GR" sz="1900" dirty="0"/>
              <a:t> </a:t>
            </a:r>
            <a:r>
              <a:rPr lang="el-GR" sz="1900" dirty="0" smtClean="0"/>
              <a:t>      Ευρώπης", οι μαθητές/</a:t>
            </a:r>
            <a:r>
              <a:rPr lang="el-GR" sz="1900" dirty="0" err="1" smtClean="0"/>
              <a:t>τριες</a:t>
            </a:r>
            <a:r>
              <a:rPr lang="el-GR" sz="1900" dirty="0" smtClean="0"/>
              <a:t> επέλεξαν να εκπροσωπήσουν ο καθένας έναν "μαθητή", ένα κράτος-</a:t>
            </a:r>
          </a:p>
          <a:p>
            <a:pPr marL="0" lvl="1" indent="0">
              <a:spcBef>
                <a:spcPts val="0"/>
              </a:spcBef>
              <a:buNone/>
            </a:pPr>
            <a:r>
              <a:rPr lang="el-GR" sz="1900" dirty="0"/>
              <a:t> </a:t>
            </a:r>
            <a:r>
              <a:rPr lang="el-GR" sz="1900" dirty="0" smtClean="0"/>
              <a:t>      μέλος, με τρόπο ώστε ο χαρακτήρας να παραπέμπει πράγματι στο αντίστοιχο κράτος-μέλος και οι μεταξύ </a:t>
            </a:r>
          </a:p>
          <a:p>
            <a:pPr marL="0" lvl="1" indent="0">
              <a:spcBef>
                <a:spcPts val="0"/>
              </a:spcBef>
              <a:buNone/>
            </a:pPr>
            <a:r>
              <a:rPr lang="el-GR" sz="1900" dirty="0"/>
              <a:t> </a:t>
            </a:r>
            <a:r>
              <a:rPr lang="el-GR" sz="1900" dirty="0" smtClean="0"/>
              <a:t>      τους σχέσεις να απηχούν πράγματι τη σημερινή εικόνα της Ευρώπης. </a:t>
            </a:r>
          </a:p>
          <a:p>
            <a:pPr marL="0" lvl="1" indent="0">
              <a:spcBef>
                <a:spcPts val="0"/>
              </a:spcBef>
              <a:buNone/>
            </a:pPr>
            <a:endParaRPr lang="el-GR" sz="1900" dirty="0" smtClean="0"/>
          </a:p>
          <a:p>
            <a:pPr marL="0" lvl="1" indent="0">
              <a:spcBef>
                <a:spcPts val="0"/>
              </a:spcBef>
              <a:buNone/>
            </a:pPr>
            <a:r>
              <a:rPr lang="el-GR" sz="1900" dirty="0"/>
              <a:t> </a:t>
            </a:r>
            <a:r>
              <a:rPr lang="el-GR" sz="1900" dirty="0" smtClean="0"/>
              <a:t>    - Στην ταινία ενεπλάκησαν </a:t>
            </a:r>
            <a:r>
              <a:rPr lang="el-GR" sz="1900" dirty="0"/>
              <a:t>μέλη του Συλλόγου Διδασκόντων, που ανέλαβαν τους ρόλους ενηλίκων</a:t>
            </a:r>
            <a:r>
              <a:rPr lang="el-GR" sz="1900" dirty="0" smtClean="0"/>
              <a:t>.</a:t>
            </a:r>
          </a:p>
          <a:p>
            <a:pPr marL="0" lvl="1" indent="0">
              <a:spcBef>
                <a:spcPts val="0"/>
              </a:spcBef>
              <a:buNone/>
            </a:pPr>
            <a:endParaRPr lang="el-GR" sz="1900" dirty="0"/>
          </a:p>
          <a:p>
            <a:pPr marL="0" lvl="1" indent="0">
              <a:spcBef>
                <a:spcPts val="0"/>
              </a:spcBef>
              <a:buNone/>
            </a:pPr>
            <a:r>
              <a:rPr lang="el-GR" sz="1900" dirty="0" smtClean="0"/>
              <a:t>     - Η ταινία δημιουργήθηκε αποκλειστικά από τους μαθητές/</a:t>
            </a:r>
            <a:r>
              <a:rPr lang="el-GR" sz="1900" dirty="0" err="1" smtClean="0"/>
              <a:t>τριες</a:t>
            </a:r>
            <a:r>
              <a:rPr lang="el-GR" sz="1900" dirty="0" smtClean="0"/>
              <a:t>, οι οποίοι, αφού </a:t>
            </a:r>
            <a:r>
              <a:rPr lang="el-GR" sz="1900" dirty="0"/>
              <a:t>μελέτησαν τις </a:t>
            </a:r>
            <a:endParaRPr lang="el-GR" sz="1900" dirty="0" smtClean="0"/>
          </a:p>
          <a:p>
            <a:pPr marL="0" lvl="1" indent="0">
              <a:spcBef>
                <a:spcPts val="0"/>
              </a:spcBef>
              <a:buNone/>
            </a:pPr>
            <a:r>
              <a:rPr lang="el-GR" sz="1900" dirty="0"/>
              <a:t> </a:t>
            </a:r>
            <a:r>
              <a:rPr lang="el-GR" sz="1900" dirty="0" smtClean="0"/>
              <a:t>      πρακτικές </a:t>
            </a:r>
            <a:r>
              <a:rPr lang="el-GR" sz="1900" dirty="0"/>
              <a:t>δημιουργίας μιας κινηματογραφικής </a:t>
            </a:r>
            <a:r>
              <a:rPr lang="el-GR" sz="1900" dirty="0" smtClean="0"/>
              <a:t>ταινίας, </a:t>
            </a:r>
            <a:r>
              <a:rPr lang="el-GR" sz="1900" dirty="0"/>
              <a:t>ανέλαβαν ρόλους (σκηνοθέτη, διευθυντή </a:t>
            </a:r>
            <a:endParaRPr lang="el-GR" sz="1900" dirty="0" smtClean="0"/>
          </a:p>
          <a:p>
            <a:pPr marL="0" lvl="1" indent="0">
              <a:spcBef>
                <a:spcPts val="0"/>
              </a:spcBef>
              <a:buNone/>
            </a:pPr>
            <a:r>
              <a:rPr lang="el-GR" sz="1900" dirty="0" smtClean="0"/>
              <a:t>       φωτογραφίας</a:t>
            </a:r>
            <a:r>
              <a:rPr lang="el-GR" sz="1900" dirty="0"/>
              <a:t>, ηχολήπτη, </a:t>
            </a:r>
            <a:r>
              <a:rPr lang="el-GR" sz="1900" dirty="0" smtClean="0"/>
              <a:t>υπεύθυνου </a:t>
            </a:r>
            <a:r>
              <a:rPr lang="el-GR" sz="1900" dirty="0"/>
              <a:t>μοντάζ, </a:t>
            </a:r>
            <a:r>
              <a:rPr lang="el-GR" sz="1900" dirty="0" smtClean="0"/>
              <a:t>ηθοποιού, υπεύθυνου μεταγλώττισης στην αγγλική</a:t>
            </a:r>
          </a:p>
          <a:p>
            <a:pPr marL="0" lvl="1" indent="0">
              <a:spcBef>
                <a:spcPts val="0"/>
              </a:spcBef>
              <a:buNone/>
            </a:pPr>
            <a:r>
              <a:rPr lang="el-GR" sz="1900" dirty="0"/>
              <a:t> </a:t>
            </a:r>
            <a:r>
              <a:rPr lang="el-GR" sz="1900" dirty="0" smtClean="0"/>
              <a:t>      γλώσσα  κ.λπ.).</a:t>
            </a:r>
          </a:p>
          <a:p>
            <a:pPr lvl="1">
              <a:spcBef>
                <a:spcPts val="0"/>
              </a:spcBef>
              <a:buNone/>
            </a:pPr>
            <a:endParaRPr lang="el-GR" sz="1900" dirty="0" smtClean="0"/>
          </a:p>
          <a:p>
            <a:pPr marL="0" lvl="1" indent="0">
              <a:spcBef>
                <a:spcPts val="0"/>
              </a:spcBef>
              <a:buNone/>
            </a:pPr>
            <a:r>
              <a:rPr lang="el-GR" sz="1900" dirty="0" smtClean="0"/>
              <a:t>    </a:t>
            </a:r>
            <a:r>
              <a:rPr lang="el-GR" sz="1900" dirty="0"/>
              <a:t>- </a:t>
            </a:r>
            <a:r>
              <a:rPr lang="el-GR" sz="1900" dirty="0" smtClean="0"/>
              <a:t>Στο </a:t>
            </a:r>
            <a:r>
              <a:rPr lang="el-GR" sz="1900" dirty="0"/>
              <a:t>Διαγωνισμό του </a:t>
            </a:r>
            <a:r>
              <a:rPr lang="el-GR" sz="1900" dirty="0" smtClean="0"/>
              <a:t>Προγράμματος  </a:t>
            </a:r>
            <a:r>
              <a:rPr lang="el-GR" sz="1900" dirty="0"/>
              <a:t>“</a:t>
            </a:r>
            <a:r>
              <a:rPr lang="en-US" sz="1900" dirty="0" err="1">
                <a:latin typeface="Cambria" pitchFamily="18" charset="0"/>
              </a:rPr>
              <a:t>YouthActiv</a:t>
            </a:r>
            <a:r>
              <a:rPr lang="el-GR" sz="1900" dirty="0"/>
              <a:t>” </a:t>
            </a:r>
            <a:r>
              <a:rPr lang="el-GR" sz="1900" dirty="0" smtClean="0"/>
              <a:t> η ταινία απέσπασε </a:t>
            </a:r>
            <a:r>
              <a:rPr lang="el-GR" sz="1900" dirty="0"/>
              <a:t>το πρώτο βραβείο. </a:t>
            </a:r>
            <a:endParaRPr lang="el-GR" sz="1900" dirty="0" smtClean="0"/>
          </a:p>
          <a:p>
            <a:pPr marL="0" lvl="1" indent="0">
              <a:spcBef>
                <a:spcPts val="0"/>
              </a:spcBef>
              <a:buNone/>
            </a:pPr>
            <a:endParaRPr lang="el-GR" sz="1900" dirty="0" smtClean="0"/>
          </a:p>
          <a:p>
            <a:pPr marL="0" lvl="1" indent="0">
              <a:spcBef>
                <a:spcPts val="0"/>
              </a:spcBef>
              <a:buNone/>
            </a:pPr>
            <a:r>
              <a:rPr lang="el-GR" sz="1900" dirty="0"/>
              <a:t> </a:t>
            </a:r>
            <a:r>
              <a:rPr lang="el-GR" sz="1900" dirty="0" smtClean="0"/>
              <a:t>   - Ομάδα μαθητών, παράλληλα με την ταινία, δημιούργησαν ντοκιμαντέρ με τίτλο «</a:t>
            </a:r>
            <a:r>
              <a:rPr lang="el-GR" sz="1900" dirty="0"/>
              <a:t>Η Ευρωπαϊκή Ένωση στις </a:t>
            </a:r>
            <a:endParaRPr lang="el-GR" sz="1900" dirty="0" smtClean="0"/>
          </a:p>
          <a:p>
            <a:pPr marL="0" lvl="1" indent="0">
              <a:spcBef>
                <a:spcPts val="0"/>
              </a:spcBef>
              <a:buNone/>
            </a:pPr>
            <a:r>
              <a:rPr lang="el-GR" sz="1900" dirty="0"/>
              <a:t> </a:t>
            </a:r>
            <a:r>
              <a:rPr lang="el-GR" sz="1900" dirty="0" smtClean="0"/>
              <a:t>     ζωές </a:t>
            </a:r>
            <a:r>
              <a:rPr lang="el-GR" sz="1900" dirty="0"/>
              <a:t>των νέων» </a:t>
            </a:r>
            <a:r>
              <a:rPr lang="el-GR" sz="1900" dirty="0" smtClean="0"/>
              <a:t>(</a:t>
            </a:r>
            <a:r>
              <a:rPr lang="en-US" sz="1900" dirty="0" smtClean="0"/>
              <a:t>http</a:t>
            </a:r>
            <a:r>
              <a:rPr lang="en-US" sz="1900" dirty="0"/>
              <a:t>://www.youthactiv.eu/category/eu-videos</a:t>
            </a:r>
            <a:r>
              <a:rPr lang="en-US" sz="1900" dirty="0" smtClean="0"/>
              <a:t>/</a:t>
            </a:r>
            <a:r>
              <a:rPr lang="el-GR" sz="1900" dirty="0" smtClean="0"/>
              <a:t>)</a:t>
            </a:r>
            <a:endParaRPr lang="el-GR" sz="19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err="1" smtClean="0">
                <a:latin typeface="+mn-lt"/>
              </a:rPr>
              <a:t>Λιγα</a:t>
            </a:r>
            <a:r>
              <a:rPr lang="el-GR" dirty="0" smtClean="0">
                <a:latin typeface="+mn-lt"/>
              </a:rPr>
              <a:t> </a:t>
            </a:r>
            <a:r>
              <a:rPr lang="el-GR" dirty="0" err="1" smtClean="0">
                <a:latin typeface="+mn-lt"/>
              </a:rPr>
              <a:t>λογια</a:t>
            </a:r>
            <a:r>
              <a:rPr lang="el-GR" dirty="0" smtClean="0">
                <a:latin typeface="+mn-lt"/>
              </a:rPr>
              <a:t> για την </a:t>
            </a:r>
            <a:r>
              <a:rPr lang="el-GR" dirty="0" err="1" smtClean="0">
                <a:latin typeface="+mn-lt"/>
              </a:rPr>
              <a:t>υποθεση</a:t>
            </a:r>
            <a:r>
              <a:rPr lang="el-GR" dirty="0" smtClean="0">
                <a:latin typeface="+mn-lt"/>
              </a:rPr>
              <a:t> </a:t>
            </a:r>
            <a:r>
              <a:rPr lang="el-GR" dirty="0" err="1" smtClean="0">
                <a:latin typeface="+mn-lt"/>
              </a:rPr>
              <a:t>τησ</a:t>
            </a:r>
            <a:r>
              <a:rPr lang="el-GR" dirty="0" smtClean="0">
                <a:latin typeface="+mn-lt"/>
              </a:rPr>
              <a:t> </a:t>
            </a:r>
            <a:r>
              <a:rPr lang="el-GR" dirty="0" err="1" smtClean="0">
                <a:latin typeface="+mn-lt"/>
              </a:rPr>
              <a:t>ταινιασ</a:t>
            </a:r>
            <a:endParaRPr lang="el-GR" dirty="0">
              <a:latin typeface="+mn-lt"/>
            </a:endParaRPr>
          </a:p>
        </p:txBody>
      </p:sp>
      <p:sp>
        <p:nvSpPr>
          <p:cNvPr id="3" name="Θέση αριθμού διαφάνειας 2"/>
          <p:cNvSpPr>
            <a:spLocks noGrp="1"/>
          </p:cNvSpPr>
          <p:nvPr>
            <p:ph type="sldNum" sz="quarter" idx="12"/>
          </p:nvPr>
        </p:nvSpPr>
        <p:spPr/>
        <p:txBody>
          <a:bodyPr/>
          <a:lstStyle/>
          <a:p>
            <a:fld id="{2754ED01-E2A0-4C1E-8E21-014B99041579}" type="slidenum">
              <a:rPr lang="en-US" smtClean="0"/>
              <a:pPr/>
              <a:t>9</a:t>
            </a:fld>
            <a:endParaRPr lang="en-US" dirty="0"/>
          </a:p>
        </p:txBody>
      </p:sp>
      <p:pic>
        <p:nvPicPr>
          <p:cNvPr id="14" name="Θέση περιεχομένου 13"/>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144856" y="29426"/>
            <a:ext cx="8881450" cy="4995814"/>
          </a:xfrm>
        </p:spPr>
      </p:pic>
      <p:sp>
        <p:nvSpPr>
          <p:cNvPr id="16" name="Ορθογώνιο 15"/>
          <p:cNvSpPr/>
          <p:nvPr/>
        </p:nvSpPr>
        <p:spPr>
          <a:xfrm>
            <a:off x="588474" y="807862"/>
            <a:ext cx="8039477" cy="3493264"/>
          </a:xfrm>
          <a:prstGeom prst="rect">
            <a:avLst/>
          </a:prstGeom>
        </p:spPr>
        <p:txBody>
          <a:bodyPr wrap="square">
            <a:spAutoFit/>
          </a:bodyPr>
          <a:lstStyle/>
          <a:p>
            <a:r>
              <a:rPr lang="el-GR" sz="1300" dirty="0"/>
              <a:t>Η πρώτη ημέρα στο σχολείο της κυρίας Ευρώπης βρίσκει τους μαθητές να διεκδικούν το βραβείο του καλύτερου σχολείου παγκοσμίως, τη μαθήτρια Ουκρανία να επιδιώκει τη μετεγγραφή της στο συγκεκριμένο σχολείο και τους γονείς της </a:t>
            </a:r>
            <a:r>
              <a:rPr lang="el-GR" sz="1300" dirty="0" err="1"/>
              <a:t>Αμέρικα</a:t>
            </a:r>
            <a:r>
              <a:rPr lang="el-GR" sz="1300" dirty="0"/>
              <a:t> και Βλαδίμηρο </a:t>
            </a:r>
            <a:r>
              <a:rPr lang="el-GR" sz="1300" dirty="0" err="1"/>
              <a:t>Ρωσίδη</a:t>
            </a:r>
            <a:r>
              <a:rPr lang="el-GR" sz="1300" dirty="0"/>
              <a:t> να διαπληκτίζονται μπροστά στα «έκπληκτα» μάτια της Διευθύντριας, κ. Ευρώπης. </a:t>
            </a:r>
          </a:p>
          <a:p>
            <a:r>
              <a:rPr lang="el-GR" sz="1300" dirty="0"/>
              <a:t>Στο προαύλιο εμφανίζεται η καινούργια μαθήτρια Σλοβενία με την ξαδέρφη της Κροατία, η οποία δεν τυγχάνει και της καλύτερης υποδοχής από τη μαθήτρια Ολλανδία.  Ανάλογη αντιμετώπιση επιφυλάσσουν η Δανία και η Αγγλία (</a:t>
            </a:r>
            <a:r>
              <a:rPr lang="el-GR" sz="1300" dirty="0" err="1"/>
              <a:t>Jason</a:t>
            </a:r>
            <a:r>
              <a:rPr lang="el-GR" sz="1300" dirty="0"/>
              <a:t>) στους νέους μαθητές Βούλγαρο και </a:t>
            </a:r>
            <a:r>
              <a:rPr lang="el-GR" sz="1300" dirty="0" err="1"/>
              <a:t>Ρουμανίδη</a:t>
            </a:r>
            <a:r>
              <a:rPr lang="el-GR" sz="1300" dirty="0"/>
              <a:t>. </a:t>
            </a:r>
          </a:p>
          <a:p>
            <a:r>
              <a:rPr lang="el-GR" sz="1300" dirty="0"/>
              <a:t>Λίγο πιο πέρα ο εξωσχολικός </a:t>
            </a:r>
            <a:r>
              <a:rPr lang="el-GR" sz="1300" dirty="0" err="1"/>
              <a:t>Μουράτ</a:t>
            </a:r>
            <a:r>
              <a:rPr lang="el-GR" sz="1300" dirty="0"/>
              <a:t> παρενοχλεί τη μαθήτρια Άντζελα, η οποία υποστηρίζεται από το φίλο και συμμαθητή της Φρανσουά.  </a:t>
            </a:r>
          </a:p>
          <a:p>
            <a:r>
              <a:rPr lang="el-GR" sz="1300" dirty="0"/>
              <a:t>Την ίδια στιγμή φτάνει, αργοπορημένος για ακόμα μια φορά, ο μαθητής Αλέξανδρος </a:t>
            </a:r>
            <a:r>
              <a:rPr lang="el-GR" sz="1300" dirty="0" err="1"/>
              <a:t>Ελληνιάδης</a:t>
            </a:r>
            <a:r>
              <a:rPr lang="el-GR" sz="1300" dirty="0"/>
              <a:t> και δέχεται την επίπληξη της κ. Ευρώπης, η οποία τον προειδοποιεί πως ανέχεται τη συμπεριφορά του για τελευταία φορά.  </a:t>
            </a:r>
          </a:p>
          <a:p>
            <a:r>
              <a:rPr lang="el-GR" sz="1300" dirty="0"/>
              <a:t>Στη συνέχεια, υπαινισσόμενη τις σχέσεις των κρατών της Ευρωπαϊκής Ένωσης και τη θέση της Ελλάδας σε αυτή, η ταινία παρακολουθεί τις εντάσεις μεταξύ των μαθητών του σχολείου και κυρίως του Αλέξανδρου, του Αλεσάντρο και του </a:t>
            </a:r>
            <a:r>
              <a:rPr lang="el-GR" sz="1300" dirty="0" err="1"/>
              <a:t>Αλεχάντρο</a:t>
            </a:r>
            <a:r>
              <a:rPr lang="el-GR" sz="1300" dirty="0"/>
              <a:t> με την Άντζελα, τον Φρανσουά, την Ολλανδία και τη Φινλανδία, καθώς προσπαθούν όλοι μαζί, παρουσία της κ. Ευρώπης, να συνεργαστούν και να προετοιμαστούν για το διαγωνισμό.</a:t>
            </a:r>
          </a:p>
        </p:txBody>
      </p:sp>
    </p:spTree>
    <p:extLst>
      <p:ext uri="{BB962C8B-B14F-4D97-AF65-F5344CB8AC3E}">
        <p14:creationId xmlns:p14="http://schemas.microsoft.com/office/powerpoint/2010/main" val="1028459558"/>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Digital-School_Open-Educational-Practices-ppt-Template-v1.1">
  <a:themeElements>
    <a:clrScheme name="diagonal">
      <a:dk1>
        <a:srgbClr val="000000"/>
      </a:dk1>
      <a:lt1>
        <a:srgbClr val="FFFFFF"/>
      </a:lt1>
      <a:dk2>
        <a:srgbClr val="434342"/>
      </a:dk2>
      <a:lt2>
        <a:srgbClr val="CDD7D9"/>
      </a:lt2>
      <a:accent1>
        <a:srgbClr val="797B7E"/>
      </a:accent1>
      <a:accent2>
        <a:srgbClr val="F96A1B"/>
      </a:accent2>
      <a:accent3>
        <a:srgbClr val="10B7A3"/>
      </a:accent3>
      <a:accent4>
        <a:srgbClr val="7C984A"/>
      </a:accent4>
      <a:accent5>
        <a:srgbClr val="C2AD8D"/>
      </a:accent5>
      <a:accent6>
        <a:srgbClr val="506E94"/>
      </a:accent6>
      <a:hlink>
        <a:srgbClr val="5F5F5F"/>
      </a:hlink>
      <a:folHlink>
        <a:srgbClr val="969696"/>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extLst>
    <a:ext uri="{05A4C25C-085E-4340-85A3-A5531E510DB2}">
      <thm15:themeFamily xmlns:thm15="http://schemas.microsoft.com/office/thememl/2012/main" xmlns="" name="DS-Open-Educational-Practices-PPT-Template-v1 1.pptx" id="{A3961C90-AA77-4264-A309-6511391A5B13}" vid="{A5694F74-BF69-4FEF-9AFF-E76BCC86D4E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Digital-School_Open-Educational-Practices-ppt-Template-v1.1</Template>
  <TotalTime>44</TotalTime>
  <Words>3036</Words>
  <Application>Microsoft Office PowerPoint</Application>
  <PresentationFormat>Προβολή στην οθόνη (4:3)</PresentationFormat>
  <Paragraphs>259</Paragraphs>
  <Slides>22</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22</vt:i4>
      </vt:variant>
    </vt:vector>
  </HeadingPairs>
  <TitlesOfParts>
    <vt:vector size="23" baseType="lpstr">
      <vt:lpstr>Digital-School_Open-Educational-Practices-ppt-Template-v1.1</vt:lpstr>
      <vt:lpstr>"ΓΙΑ ΕΝΑ ΠΟΥΚΑΜΙΣΟ ... ΑΔΕΙΑΝΟ;".  ΠΡΟΣΕΓΓΙΖΟΥΜΕ ΤΗΝ ΕΥΡΩΠΑΪΚΗ ΕΝΩΣΗ – ΚΑΤΑΚΤΟΥΜΕ ΤΗΝ ΤΕΧΝΗ ΤΟΥ ΚΙΝΗΜΑΤΟΓΡΑΦΟΥ </vt:lpstr>
      <vt:lpstr>ΣΥΝΤΟΜΗ ΠΕΡΙΓΡΑΦΗ</vt:lpstr>
      <vt:lpstr>ΣΧΕΔΙΑΣΜΟΣ ΤΗΣ ανοιχτησ εκπαιδευτικησ ΠΡΑΚΤΙΚΗΣ</vt:lpstr>
      <vt:lpstr>ΣΧΕΔΙΑΣΜΟΣ &amp; ΔΙΔΑΚΤΙΚΟΙ ΣΤΟΧΟΙ</vt:lpstr>
      <vt:lpstr>ΕΦΑΡΜΟΓΗ ΤΗΣ ανοιχτησ εκπαιδευτικησ ΠΡΑΚΤΙΚΗΣ</vt:lpstr>
      <vt:lpstr>ΣΤΟΙΧΕΙΑ ΕΦΑΡΜΟΓΗΣ ΤΗΣ ανοιχτησ εκπαιδευτικησ ΠΡΑΚΤΙΚΗΣ   </vt:lpstr>
      <vt:lpstr>ΑΝΑΛΥΤΙΚΗ ΠΕΡΙΓΡΑΦΗ ΤΗΣ ανοιχτησ εκπαιδευτικησ ΠΡΑΚΤΙΚΗΣ</vt:lpstr>
      <vt:lpstr>ΑΝΑΛΥΤΙΚΗ ΠΕΡΙΓΡΑΦΗ ΤΗΣ ανοιχτησ εκπαιδευτικησ ΠΡΑΚΤΙΚΗΣ</vt:lpstr>
      <vt:lpstr>Λιγα λογια για την υποθεση τησ ταινιασ</vt:lpstr>
      <vt:lpstr>Παρουσίαση του PowerPoint</vt:lpstr>
      <vt:lpstr>ΑΞΙΟΠΟΙΗΣΗ ΨΗΦΙΑΚΟΥ ΠΕΡΙΕΧΟΜΕΝΟΥ</vt:lpstr>
      <vt:lpstr>ΑΞΙΟΠΟΙΗΣΗ ΨΗΦΙΑΚΟΥ ΠΕΡΙΕΧΟΜΕΝΟΥ</vt:lpstr>
      <vt:lpstr>ΣΤΟΙΧΕΙΑ ΤΕΚΜΗΡΙΩΣΗΣ ΚΑΙ ΕΠΕΚΤΑΣΗΣ</vt:lpstr>
      <vt:lpstr> ΑΠΟΤΕΛΕΣΜΑΤΑ- ΑΝΤΙΚΤΥΠΟΣ </vt:lpstr>
      <vt:lpstr>ΑΠΟΤΕΛΕΣΜΑΤΑ- ΑΝΤΙΚΤΥΠΟΣ</vt:lpstr>
      <vt:lpstr>ΑΠΟΤΕΛΕΣΜΑΤΑ- ΑΝΤΙΚΤΥΠΟΣ</vt:lpstr>
      <vt:lpstr>   ΣΧΕΣΗ ΜΕ ΑΛΛΕΣ ΑΝΟΙΧΤΕΣ ΕΚΠΑΙΔΕΥΤΙΚΕΣ ΠΡΑΚΤΙΚΕΣ / ΑΞΙΟΠΟΙΗΣΗ, ΓΕΝΙΚΕΥΣΗ, ΕΠΕΚΤΑΣΙΜΟΤΗΤΑ    </vt:lpstr>
      <vt:lpstr> ΠΡΟΣΘΕΤΟ ΥΛΙΚΟ ΠΟΥ ΑΞΙΟΠΟΙΗΘΗΚΕ </vt:lpstr>
      <vt:lpstr> ΠΡΟΣΘΕΤΟ ΥΛΙΚΟ ΠΟΥ ΑΞΙΟΠΟΙΗΘΗΚΕ </vt:lpstr>
      <vt:lpstr> ΠΡΟΣΘΕΤΟ ΥΛΙΚΟ ΠΟΥ ΑΞΙΟΠΟΙΗΘΗΚΕ </vt:lpstr>
      <vt:lpstr>ΠΡΟΣΘΕΤΟ ΥΛΙΚΟ ΠΟΥ ΑΞΙΟΠΟΙΗΘΗΚΕ </vt:lpstr>
      <vt:lpstr>ΠΡΟΣΘΕΤΟ ΥΛΙΚΟ ΠΟΥ ΑΞΙΟΠΟΙΗΘΗΚΕ</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ΤΙΤΛΟΣ  ανοιχτησ εκπαιδευτικησ πρακτικης</dc:title>
  <dc:creator>GEOPRGIADIS</dc:creator>
  <cp:lastModifiedBy>User</cp:lastModifiedBy>
  <cp:revision>159</cp:revision>
  <dcterms:created xsi:type="dcterms:W3CDTF">2015-08-05T15:59:01Z</dcterms:created>
  <dcterms:modified xsi:type="dcterms:W3CDTF">2015-08-28T06:46:16Z</dcterms:modified>
</cp:coreProperties>
</file>