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256" r:id="rId2"/>
    <p:sldId id="258" r:id="rId3"/>
    <p:sldId id="262" r:id="rId4"/>
    <p:sldId id="267" r:id="rId5"/>
    <p:sldId id="263" r:id="rId6"/>
    <p:sldId id="257" r:id="rId7"/>
    <p:sldId id="260" r:id="rId8"/>
    <p:sldId id="271" r:id="rId9"/>
    <p:sldId id="261" r:id="rId10"/>
    <p:sldId id="264" r:id="rId11"/>
    <p:sldId id="266" r:id="rId12"/>
    <p:sldId id="265"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338" autoAdjust="0"/>
    <p:restoredTop sz="94660"/>
  </p:normalViewPr>
  <p:slideViewPr>
    <p:cSldViewPr snapToGrid="0">
      <p:cViewPr>
        <p:scale>
          <a:sx n="110" d="100"/>
          <a:sy n="110" d="100"/>
        </p:scale>
        <p:origin x="-672" y="21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4C620C-B6CC-4658-91FE-310A84B647AB}" type="datetimeFigureOut">
              <a:rPr lang="en-US"/>
              <a:pPr/>
              <a:t>8/29/2015</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B68F6E-CEE2-40FC-AC07-0866A62AFADE}" type="slidenum">
              <a:rPr lang="en-US"/>
              <a:pPr/>
              <a:t>‹#›</a:t>
            </a:fld>
            <a:endParaRPr lang="en-US" dirty="0"/>
          </a:p>
        </p:txBody>
      </p:sp>
    </p:spTree>
    <p:extLst>
      <p:ext uri="{BB962C8B-B14F-4D97-AF65-F5344CB8AC3E}">
        <p14:creationId xmlns:p14="http://schemas.microsoft.com/office/powerpoint/2010/main" xmlns="" val="1710717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1</a:t>
            </a:fld>
            <a:endParaRPr lang="en-US" dirty="0"/>
          </a:p>
        </p:txBody>
      </p:sp>
    </p:spTree>
    <p:extLst>
      <p:ext uri="{BB962C8B-B14F-4D97-AF65-F5344CB8AC3E}">
        <p14:creationId xmlns:p14="http://schemas.microsoft.com/office/powerpoint/2010/main" xmlns="" val="2805874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2</a:t>
            </a:fld>
            <a:endParaRPr lang="en-US" dirty="0"/>
          </a:p>
        </p:txBody>
      </p:sp>
    </p:spTree>
    <p:extLst>
      <p:ext uri="{BB962C8B-B14F-4D97-AF65-F5344CB8AC3E}">
        <p14:creationId xmlns:p14="http://schemas.microsoft.com/office/powerpoint/2010/main" xmlns="" val="1051220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6</a:t>
            </a:fld>
            <a:endParaRPr lang="en-US" dirty="0"/>
          </a:p>
        </p:txBody>
      </p:sp>
    </p:spTree>
    <p:extLst>
      <p:ext uri="{BB962C8B-B14F-4D97-AF65-F5344CB8AC3E}">
        <p14:creationId xmlns:p14="http://schemas.microsoft.com/office/powerpoint/2010/main" xmlns="" val="36738642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Διαφάνεια τίτλου">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318362" y="531028"/>
            <a:ext cx="5648623" cy="1204306"/>
          </a:xfrm>
        </p:spPr>
        <p:txBody>
          <a:bodyPr bIns="9144" anchor="b"/>
          <a:lstStyle>
            <a:lvl1pPr>
              <a:defRPr sz="3200" b="1">
                <a:solidFill>
                  <a:schemeClr val="accent3">
                    <a:lumMod val="50000"/>
                  </a:schemeClr>
                </a:solidFill>
                <a:effectLst>
                  <a:outerShdw blurRad="38100" dist="38100" dir="2700000" algn="tl">
                    <a:srgbClr val="000000">
                      <a:alpha val="43137"/>
                    </a:srgbClr>
                  </a:outerShdw>
                </a:effectLst>
              </a:defRPr>
            </a:lvl1pPr>
          </a:lstStyle>
          <a:p>
            <a:r>
              <a:rPr lang="el-GR" smtClean="0"/>
              <a:t>Kλικ για επεξεργασία του τίτλου</a:t>
            </a:r>
            <a:endParaRPr lang="en-US" dirty="0"/>
          </a:p>
        </p:txBody>
      </p:sp>
      <p:sp>
        <p:nvSpPr>
          <p:cNvPr id="4" name="Date Placeholder 3"/>
          <p:cNvSpPr>
            <a:spLocks noGrp="1"/>
          </p:cNvSpPr>
          <p:nvPr>
            <p:ph type="dt" sz="half" idx="10"/>
          </p:nvPr>
        </p:nvSpPr>
        <p:spPr>
          <a:xfrm rot="19140000">
            <a:off x="1989056" y="4328224"/>
            <a:ext cx="2176272" cy="201168"/>
          </a:xfrm>
          <a:prstGeom prst="rect">
            <a:avLst/>
          </a:prstGeom>
        </p:spPr>
        <p:txBody>
          <a:bodyPr/>
          <a:lstStyle/>
          <a:p>
            <a:fld id="{7D0065BE-0657-4A47-90AD-C21C55E16B19}" type="datetime4">
              <a:rPr lang="en-US" smtClean="0"/>
              <a:pPr/>
              <a:t>August 29, 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1" name="Picture 10" descr="dschool.png"/>
          <p:cNvPicPr>
            <a:picLocks noChangeAspect="1"/>
          </p:cNvPicPr>
          <p:nvPr userDrawn="1"/>
        </p:nvPicPr>
        <p:blipFill>
          <a:blip r:embed="rId2" cstate="print"/>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2" name="Picture 11" descr="iparticipate.png"/>
          <p:cNvPicPr>
            <a:picLocks noChangeAspect="1"/>
          </p:cNvPicPr>
          <p:nvPr userDrawn="1"/>
        </p:nvPicPr>
        <p:blipFill>
          <a:blip r:embed="rId3" cstate="print"/>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_2">
    <p:spTree>
      <p:nvGrpSpPr>
        <p:cNvPr id="1" name=""/>
        <p:cNvGrpSpPr/>
        <p:nvPr/>
      </p:nvGrpSpPr>
      <p:grpSpPr>
        <a:xfrm>
          <a:off x="0" y="0"/>
          <a:ext cx="0" cy="0"/>
          <a:chOff x="0" y="0"/>
          <a:chExt cx="0" cy="0"/>
        </a:xfrm>
      </p:grpSpPr>
      <p:sp>
        <p:nvSpPr>
          <p:cNvPr id="11" name="Rectangle 10"/>
          <p:cNvSpPr/>
          <p:nvPr userDrawn="1"/>
        </p:nvSpPr>
        <p:spPr>
          <a:xfrm>
            <a:off x="5711483" y="855486"/>
            <a:ext cx="2961030" cy="388796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0" name="Rectangle 9"/>
          <p:cNvSpPr/>
          <p:nvPr userDrawn="1"/>
        </p:nvSpPr>
        <p:spPr>
          <a:xfrm>
            <a:off x="471489" y="485775"/>
            <a:ext cx="5099318" cy="4238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title"/>
          </p:nvPr>
        </p:nvSpPr>
        <p:spPr>
          <a:xfrm>
            <a:off x="3128962" y="5189219"/>
            <a:ext cx="6015037" cy="862965"/>
          </a:xfrm>
          <a:solidFill>
            <a:schemeClr val="bg1"/>
          </a:solidFill>
          <a:effectLst>
            <a:outerShdw blurRad="203200" dist="101600" dir="5400000" algn="t" rotWithShape="0">
              <a:schemeClr val="accent3">
                <a:lumMod val="50000"/>
                <a:alpha val="40000"/>
              </a:schemeClr>
            </a:outerShdw>
          </a:effectLst>
        </p:spPr>
        <p:txBody>
          <a:bodyPr/>
          <a:lstStyle>
            <a:lvl1pPr algn="r">
              <a:defRPr sz="2800" b="1">
                <a:solidFill>
                  <a:schemeClr val="accent3">
                    <a:lumMod val="50000"/>
                  </a:schemeClr>
                </a:solidFill>
              </a:defRPr>
            </a:lvl1pPr>
          </a:lstStyle>
          <a:p>
            <a:r>
              <a:rPr lang="el-GR" smtClean="0"/>
              <a:t>Kλικ για επεξεργασία του τίτλου</a:t>
            </a:r>
            <a:endParaRPr lang="en-US" dirty="0"/>
          </a:p>
        </p:txBody>
      </p:sp>
      <p:sp>
        <p:nvSpPr>
          <p:cNvPr id="4" name="Content Placeholder 3"/>
          <p:cNvSpPr>
            <a:spLocks noGrp="1"/>
          </p:cNvSpPr>
          <p:nvPr>
            <p:ph sz="half" idx="2"/>
          </p:nvPr>
        </p:nvSpPr>
        <p:spPr>
          <a:xfrm>
            <a:off x="557213" y="557213"/>
            <a:ext cx="4957321" cy="4129087"/>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 name="Content Placeholder 5"/>
          <p:cNvSpPr>
            <a:spLocks noGrp="1"/>
          </p:cNvSpPr>
          <p:nvPr>
            <p:ph sz="quarter" idx="4"/>
          </p:nvPr>
        </p:nvSpPr>
        <p:spPr>
          <a:xfrm>
            <a:off x="5843587" y="914400"/>
            <a:ext cx="2771776" cy="3714750"/>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4" name="Picture 13"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7" name="Picture 16"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Δύο περιεχόμενα">
    <p:spTree>
      <p:nvGrpSpPr>
        <p:cNvPr id="1" name=""/>
        <p:cNvGrpSpPr/>
        <p:nvPr/>
      </p:nvGrpSpPr>
      <p:grpSpPr>
        <a:xfrm>
          <a:off x="0" y="0"/>
          <a:ext cx="0" cy="0"/>
          <a:chOff x="0" y="0"/>
          <a:chExt cx="0" cy="0"/>
        </a:xfrm>
      </p:grpSpPr>
      <p:sp>
        <p:nvSpPr>
          <p:cNvPr id="11" name="Rectangle 10"/>
          <p:cNvSpPr/>
          <p:nvPr userDrawn="1"/>
        </p:nvSpPr>
        <p:spPr>
          <a:xfrm>
            <a:off x="4681182" y="491319"/>
            <a:ext cx="4018627" cy="419754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0" name="Rectangle 9"/>
          <p:cNvSpPr/>
          <p:nvPr userDrawn="1"/>
        </p:nvSpPr>
        <p:spPr>
          <a:xfrm>
            <a:off x="436728" y="472127"/>
            <a:ext cx="3957851" cy="420905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title"/>
          </p:nvPr>
        </p:nvSpPr>
        <p:spPr>
          <a:xfrm>
            <a:off x="3128962" y="5189219"/>
            <a:ext cx="6015037" cy="862965"/>
          </a:xfrm>
          <a:solidFill>
            <a:schemeClr val="bg1"/>
          </a:solidFill>
          <a:effectLst>
            <a:outerShdw blurRad="203200" dist="101600" dir="5400000" algn="t" rotWithShape="0">
              <a:schemeClr val="accent3">
                <a:lumMod val="50000"/>
                <a:alpha val="40000"/>
              </a:schemeClr>
            </a:outerShdw>
          </a:effectLst>
        </p:spPr>
        <p:txBody>
          <a:bodyPr/>
          <a:lstStyle>
            <a:lvl1pPr algn="r">
              <a:defRPr sz="2800" b="1">
                <a:solidFill>
                  <a:schemeClr val="accent3">
                    <a:lumMod val="50000"/>
                  </a:schemeClr>
                </a:solidFill>
              </a:defRPr>
            </a:lvl1pPr>
          </a:lstStyle>
          <a:p>
            <a:r>
              <a:rPr lang="el-GR" smtClean="0"/>
              <a:t>Kλικ για επεξεργασία του τίτλου</a:t>
            </a:r>
            <a:endParaRPr lang="en-US" dirty="0"/>
          </a:p>
        </p:txBody>
      </p:sp>
      <p:sp>
        <p:nvSpPr>
          <p:cNvPr id="4" name="Content Placeholder 3"/>
          <p:cNvSpPr>
            <a:spLocks noGrp="1"/>
          </p:cNvSpPr>
          <p:nvPr>
            <p:ph sz="half" idx="2"/>
          </p:nvPr>
        </p:nvSpPr>
        <p:spPr>
          <a:xfrm>
            <a:off x="529917" y="557214"/>
            <a:ext cx="3782775" cy="4055730"/>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 name="Content Placeholder 5"/>
          <p:cNvSpPr>
            <a:spLocks noGrp="1"/>
          </p:cNvSpPr>
          <p:nvPr>
            <p:ph sz="quarter" idx="4"/>
          </p:nvPr>
        </p:nvSpPr>
        <p:spPr>
          <a:xfrm>
            <a:off x="4749421" y="573206"/>
            <a:ext cx="3865942" cy="4055944"/>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4" name="Picture 13"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7" name="Picture 16"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Kλικ για επεξεργασία του τίτλου</a:t>
            </a:r>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dirty="0"/>
          </a:p>
        </p:txBody>
      </p:sp>
      <p:pic>
        <p:nvPicPr>
          <p:cNvPr id="6" name="Picture 5"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7" name="Picture 6"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l-GR" smtClean="0"/>
              <a:t>Kλικ για επεξεργασία του τίτλου</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l-GR" smtClean="0"/>
              <a:t>Kλικ για επεξεργασία των στυλ του υποδείγματος</a:t>
            </a: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pic>
        <p:nvPicPr>
          <p:cNvPr id="10" name="Picture 9" descr="dschool.png"/>
          <p:cNvPicPr>
            <a:picLocks noChangeAspect="1"/>
          </p:cNvPicPr>
          <p:nvPr userDrawn="1"/>
        </p:nvPicPr>
        <p:blipFill>
          <a:blip r:embed="rId2" cstate="print"/>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1" name="Picture 10" descr="iparticipate.png"/>
          <p:cNvPicPr>
            <a:picLocks noChangeAspect="1"/>
          </p:cNvPicPr>
          <p:nvPr userDrawn="1"/>
        </p:nvPicPr>
        <p:blipFill>
          <a:blip r:embed="rId3" cstate="print"/>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l-GR" smtClean="0"/>
              <a:t>Κάντε κλικ στο εικονίδιο για να προσθέσετε μια εικόνα</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l-GR" smtClean="0"/>
              <a:t>Kλικ για επεξεργασία του τίτλου</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2" name="Picture 11" descr="dschool.png"/>
          <p:cNvPicPr>
            <a:picLocks noChangeAspect="1"/>
          </p:cNvPicPr>
          <p:nvPr userDrawn="1"/>
        </p:nvPicPr>
        <p:blipFill>
          <a:blip r:embed="rId2" cstate="print"/>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3" name="Picture 12" descr="iparticipate.png"/>
          <p:cNvPicPr>
            <a:picLocks noChangeAspect="1"/>
          </p:cNvPicPr>
          <p:nvPr userDrawn="1"/>
        </p:nvPicPr>
        <p:blipFill>
          <a:blip r:embed="rId3" cstate="print"/>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Kλικ για επεξεργασία του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8" name="Picture 7"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l-GR" smtClean="0"/>
              <a:t>Kλικ για επεξεργασία του τίτλου</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8" name="Picture 7"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Τίτλος και Αντικείμενο">
    <p:spTree>
      <p:nvGrpSpPr>
        <p:cNvPr id="1" name=""/>
        <p:cNvGrpSpPr/>
        <p:nvPr/>
      </p:nvGrpSpPr>
      <p:grpSpPr>
        <a:xfrm>
          <a:off x="0" y="0"/>
          <a:ext cx="0" cy="0"/>
          <a:chOff x="0" y="0"/>
          <a:chExt cx="0" cy="0"/>
        </a:xfrm>
      </p:grpSpPr>
      <p:sp>
        <p:nvSpPr>
          <p:cNvPr id="2" name="Title 1"/>
          <p:cNvSpPr>
            <a:spLocks noGrp="1"/>
          </p:cNvSpPr>
          <p:nvPr>
            <p:ph type="title"/>
          </p:nvPr>
        </p:nvSpPr>
        <p:spPr>
          <a:xfrm>
            <a:off x="3234519" y="5172501"/>
            <a:ext cx="5909481" cy="846162"/>
          </a:xfrm>
          <a:solidFill>
            <a:schemeClr val="bg1"/>
          </a:solidFill>
          <a:effectLst>
            <a:outerShdw blurRad="203200" dist="101600" dir="5400000" algn="t" rotWithShape="0">
              <a:schemeClr val="accent3">
                <a:lumMod val="50000"/>
                <a:alpha val="40000"/>
              </a:schemeClr>
            </a:outerShdw>
          </a:effectLst>
        </p:spPr>
        <p:txBody>
          <a:bodyPr/>
          <a:lstStyle>
            <a:lvl1pPr algn="r">
              <a:defRPr kumimoji="0" lang="en-US" sz="2800" b="1" i="0" u="none" strike="noStrike" kern="1200" cap="all" spc="0" normalizeH="0" baseline="0" noProof="0" dirty="0">
                <a:ln>
                  <a:noFill/>
                </a:ln>
                <a:solidFill>
                  <a:schemeClr val="accent3">
                    <a:lumMod val="50000"/>
                  </a:schemeClr>
                </a:solidFill>
                <a:effectLst/>
                <a:uLnTx/>
                <a:uFillTx/>
                <a:latin typeface="+mj-lt"/>
                <a:ea typeface="+mj-ea"/>
                <a:cs typeface="+mj-cs"/>
              </a:defRPr>
            </a:lvl1pPr>
          </a:lstStyle>
          <a:p>
            <a:r>
              <a:rPr lang="el-GR" smtClean="0"/>
              <a:t>Kλικ για επεξεργασία του τίτλου</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
        <p:nvSpPr>
          <p:cNvPr id="8" name="Rectangle 7"/>
          <p:cNvSpPr/>
          <p:nvPr userDrawn="1"/>
        </p:nvSpPr>
        <p:spPr>
          <a:xfrm>
            <a:off x="471488" y="485775"/>
            <a:ext cx="8208487" cy="4238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11" name="Content Placeholder 3"/>
          <p:cNvSpPr>
            <a:spLocks noGrp="1"/>
          </p:cNvSpPr>
          <p:nvPr>
            <p:ph sz="half" idx="2"/>
          </p:nvPr>
        </p:nvSpPr>
        <p:spPr>
          <a:xfrm>
            <a:off x="557213" y="557213"/>
            <a:ext cx="8027229" cy="4129087"/>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_2">
    <p:spTree>
      <p:nvGrpSpPr>
        <p:cNvPr id="1" name=""/>
        <p:cNvGrpSpPr/>
        <p:nvPr/>
      </p:nvGrpSpPr>
      <p:grpSpPr>
        <a:xfrm>
          <a:off x="0" y="0"/>
          <a:ext cx="0" cy="0"/>
          <a:chOff x="0" y="0"/>
          <a:chExt cx="0" cy="0"/>
        </a:xfrm>
      </p:grpSpPr>
      <p:sp>
        <p:nvSpPr>
          <p:cNvPr id="2" name="Title 1"/>
          <p:cNvSpPr>
            <a:spLocks noGrp="1"/>
          </p:cNvSpPr>
          <p:nvPr>
            <p:ph type="title"/>
          </p:nvPr>
        </p:nvSpPr>
        <p:spPr>
          <a:xfrm>
            <a:off x="3234519" y="5172501"/>
            <a:ext cx="5909481" cy="846162"/>
          </a:xfrm>
          <a:solidFill>
            <a:schemeClr val="bg1"/>
          </a:solidFill>
          <a:effectLst>
            <a:outerShdw blurRad="203200" dist="101600" dir="5400000" algn="t" rotWithShape="0">
              <a:schemeClr val="accent3">
                <a:lumMod val="50000"/>
                <a:alpha val="40000"/>
              </a:schemeClr>
            </a:outerShdw>
          </a:effectLst>
        </p:spPr>
        <p:txBody>
          <a:bodyPr/>
          <a:lstStyle>
            <a:lvl1pPr algn="r">
              <a:defRPr kumimoji="0" lang="en-US" sz="2800" b="1" i="0" u="none" strike="noStrike" kern="1200" cap="all" spc="0" normalizeH="0" baseline="0" noProof="0" dirty="0">
                <a:ln>
                  <a:noFill/>
                </a:ln>
                <a:solidFill>
                  <a:schemeClr val="accent3">
                    <a:lumMod val="50000"/>
                  </a:schemeClr>
                </a:solidFill>
                <a:effectLst/>
                <a:uLnTx/>
                <a:uFillTx/>
                <a:latin typeface="+mj-lt"/>
                <a:ea typeface="+mj-ea"/>
                <a:cs typeface="+mj-cs"/>
              </a:defRPr>
            </a:lvl1pPr>
          </a:lstStyle>
          <a:p>
            <a:r>
              <a:rPr lang="el-GR" smtClean="0"/>
              <a:t>Kλικ για επεξεργασία του τίτλου</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
        <p:nvSpPr>
          <p:cNvPr id="8" name="Rectangle 7"/>
          <p:cNvSpPr/>
          <p:nvPr userDrawn="1"/>
        </p:nvSpPr>
        <p:spPr>
          <a:xfrm>
            <a:off x="471488" y="485775"/>
            <a:ext cx="8208487" cy="423898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1" name="Content Placeholder 3"/>
          <p:cNvSpPr>
            <a:spLocks noGrp="1"/>
          </p:cNvSpPr>
          <p:nvPr>
            <p:ph sz="half" idx="2"/>
          </p:nvPr>
        </p:nvSpPr>
        <p:spPr>
          <a:xfrm>
            <a:off x="557213" y="557213"/>
            <a:ext cx="8027229" cy="4129087"/>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_3">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
        <p:nvSpPr>
          <p:cNvPr id="11" name="Content Placeholder 3"/>
          <p:cNvSpPr>
            <a:spLocks noGrp="1"/>
          </p:cNvSpPr>
          <p:nvPr>
            <p:ph sz="half" idx="2"/>
          </p:nvPr>
        </p:nvSpPr>
        <p:spPr>
          <a:xfrm>
            <a:off x="270609" y="286602"/>
            <a:ext cx="8504900" cy="44491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Κεφαλίδα ενότητας">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921944" y="1872429"/>
            <a:ext cx="6038968" cy="1207509"/>
          </a:xfrm>
        </p:spPr>
        <p:txBody>
          <a:bodyPr bIns="9144" anchor="b"/>
          <a:lstStyle>
            <a:lvl1pPr algn="l">
              <a:defRPr kumimoji="0" lang="en-US" sz="3000" b="0" i="0" u="none" strike="noStrike" kern="1200" cap="all" spc="0" normalizeH="0" baseline="0" noProof="0" dirty="0" smtClean="0">
                <a:ln>
                  <a:noFill/>
                </a:ln>
                <a:solidFill>
                  <a:schemeClr val="accent3">
                    <a:lumMod val="50000"/>
                  </a:schemeClr>
                </a:solidFill>
                <a:effectLst>
                  <a:outerShdw blurRad="38100" dist="38100" dir="2700000" algn="tl">
                    <a:srgbClr val="000000">
                      <a:alpha val="43137"/>
                    </a:srgbClr>
                  </a:outerShdw>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l-GR" smtClean="0"/>
              <a:t>Kλικ για επεξεργασία του τίτλου</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9" name="Picture 8" descr="dschool.png"/>
          <p:cNvPicPr>
            <a:picLocks noChangeAspect="1"/>
          </p:cNvPicPr>
          <p:nvPr userDrawn="1"/>
        </p:nvPicPr>
        <p:blipFill>
          <a:blip r:embed="rId2" cstate="print"/>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userDrawn="1"/>
        </p:nvPicPr>
        <p:blipFill>
          <a:blip r:embed="rId3" cstate="print"/>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mall photo contain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1" name="Picture 10"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2" name="Picture 11"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
        <p:nvSpPr>
          <p:cNvPr id="13" name="Content Placeholder 2"/>
          <p:cNvSpPr>
            <a:spLocks noGrp="1"/>
          </p:cNvSpPr>
          <p:nvPr>
            <p:ph sz="half" idx="13"/>
          </p:nvPr>
        </p:nvSpPr>
        <p:spPr>
          <a:xfrm>
            <a:off x="290686" y="191072"/>
            <a:ext cx="4185769" cy="263401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4" name="Content Placeholder 2"/>
          <p:cNvSpPr>
            <a:spLocks noGrp="1"/>
          </p:cNvSpPr>
          <p:nvPr>
            <p:ph sz="half" idx="14"/>
          </p:nvPr>
        </p:nvSpPr>
        <p:spPr>
          <a:xfrm>
            <a:off x="4537414" y="3018433"/>
            <a:ext cx="4185769" cy="263401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_3">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8" name="Title 7"/>
          <p:cNvSpPr>
            <a:spLocks noGrp="1"/>
          </p:cNvSpPr>
          <p:nvPr>
            <p:ph type="title"/>
          </p:nvPr>
        </p:nvSpPr>
        <p:spPr/>
        <p:txBody>
          <a:bodyPr/>
          <a:lstStyle/>
          <a:p>
            <a:r>
              <a:rPr lang="el-GR" smtClean="0"/>
              <a:t>Kλικ για επεξεργασία του τίτλου</a:t>
            </a:r>
            <a:endParaRPr lang="en-US"/>
          </a:p>
        </p:txBody>
      </p:sp>
      <p:pic>
        <p:nvPicPr>
          <p:cNvPr id="9" name="Picture 8"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Kλικ για επεξεργασία του τίτλου</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l-GR" smtClean="0"/>
              <a:t>Kλικ για επεξεργασία των στυλ του υποδείγματος</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l-GR" smtClean="0"/>
              <a:t>Kλικ για επεξεργασία των στυλ του υποδείγματος</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0" name="Picture 9"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1" name="Picture 10"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p:cNvSpPr>
            <a:spLocks noGrp="1"/>
          </p:cNvSpPr>
          <p:nvPr>
            <p:ph type="title"/>
          </p:nvPr>
        </p:nvSpPr>
        <p:spPr>
          <a:xfrm>
            <a:off x="3138984" y="5172501"/>
            <a:ext cx="6005015" cy="873457"/>
          </a:xfrm>
          <a:solidFill>
            <a:schemeClr val="bg1"/>
          </a:solidFill>
          <a:effectLst>
            <a:outerShdw blurRad="203200" dist="114300" dir="5400000" algn="t" rotWithShape="0">
              <a:schemeClr val="accent3">
                <a:lumMod val="50000"/>
                <a:alpha val="40000"/>
              </a:schemeClr>
            </a:outerShdw>
          </a:effectLst>
        </p:spPr>
        <p:txBody>
          <a:bodyPr/>
          <a:lstStyle>
            <a:lvl1pPr algn="r">
              <a:defRPr lang="en-US" sz="2800" b="1" kern="1200" cap="all" baseline="0" dirty="0">
                <a:solidFill>
                  <a:schemeClr val="accent3">
                    <a:lumMod val="50000"/>
                  </a:schemeClr>
                </a:solidFill>
                <a:latin typeface="+mj-lt"/>
                <a:ea typeface="+mj-ea"/>
                <a:cs typeface="+mj-cs"/>
              </a:defRPr>
            </a:lvl1pPr>
          </a:lstStyle>
          <a:p>
            <a:r>
              <a:rPr lang="el-GR" smtClean="0"/>
              <a:t>Kλικ για επεξεργασία του τίτλου</a:t>
            </a:r>
            <a:endParaRPr lang="en-US" dirty="0"/>
          </a:p>
        </p:txBody>
      </p:sp>
      <p:sp>
        <p:nvSpPr>
          <p:cNvPr id="4" name="Content Placeholder 3"/>
          <p:cNvSpPr>
            <a:spLocks noGrp="1"/>
          </p:cNvSpPr>
          <p:nvPr>
            <p:ph sz="half" idx="2"/>
          </p:nvPr>
        </p:nvSpPr>
        <p:spPr>
          <a:xfrm>
            <a:off x="600782" y="528120"/>
            <a:ext cx="1842163" cy="180564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p:txBody>
      </p:sp>
      <p:sp>
        <p:nvSpPr>
          <p:cNvPr id="6" name="Content Placeholder 5"/>
          <p:cNvSpPr>
            <a:spLocks noGrp="1"/>
          </p:cNvSpPr>
          <p:nvPr>
            <p:ph sz="quarter" idx="4"/>
          </p:nvPr>
        </p:nvSpPr>
        <p:spPr>
          <a:xfrm>
            <a:off x="2688609" y="518615"/>
            <a:ext cx="5950424" cy="181515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sp>
        <p:nvSpPr>
          <p:cNvPr id="10" name="Content Placeholder 3"/>
          <p:cNvSpPr>
            <a:spLocks noGrp="1"/>
          </p:cNvSpPr>
          <p:nvPr>
            <p:ph sz="half" idx="13"/>
          </p:nvPr>
        </p:nvSpPr>
        <p:spPr>
          <a:xfrm>
            <a:off x="630350" y="2741332"/>
            <a:ext cx="1842163" cy="169644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p:txBody>
      </p:sp>
      <p:sp>
        <p:nvSpPr>
          <p:cNvPr id="11" name="Content Placeholder 5"/>
          <p:cNvSpPr>
            <a:spLocks noGrp="1"/>
          </p:cNvSpPr>
          <p:nvPr>
            <p:ph sz="quarter" idx="14"/>
          </p:nvPr>
        </p:nvSpPr>
        <p:spPr>
          <a:xfrm>
            <a:off x="2704531" y="2718179"/>
            <a:ext cx="5961797" cy="17446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pic>
        <p:nvPicPr>
          <p:cNvPr id="12" name="Picture 11"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3" name="Picture 12"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l-GR" smtClean="0"/>
              <a:t>Kλικ για επεξεργασία του τίτλου</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pic>
        <p:nvPicPr>
          <p:cNvPr id="9" name="Picture 8" descr="dschool.png"/>
          <p:cNvPicPr>
            <a:picLocks noChangeAspect="1"/>
          </p:cNvPicPr>
          <p:nvPr/>
        </p:nvPicPr>
        <p:blipFill>
          <a:blip r:embed="rId18"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p:nvPicPr>
        <p:blipFill>
          <a:blip r:embed="rId19" cstate="print"/>
          <a:stretch>
            <a:fillRect/>
          </a:stretch>
        </p:blipFill>
        <p:spPr>
          <a:xfrm>
            <a:off x="484151" y="6144071"/>
            <a:ext cx="1372772" cy="686386"/>
          </a:xfrm>
          <a:prstGeom prst="rect">
            <a:avLst/>
          </a:prstGeom>
          <a:effectLst>
            <a:innerShdw blurRad="114300">
              <a:prstClr val="black"/>
            </a:innerShdw>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4" r:id="rId3"/>
    <p:sldLayoutId id="2147483662" r:id="rId4"/>
    <p:sldLayoutId id="2147483651" r:id="rId5"/>
    <p:sldLayoutId id="2147483661" r:id="rId6"/>
    <p:sldLayoutId id="2147483652" r:id="rId7"/>
    <p:sldLayoutId id="2147483653" r:id="rId8"/>
    <p:sldLayoutId id="2147483663" r:id="rId9"/>
    <p:sldLayoutId id="2147483660" r:id="rId10"/>
    <p:sldLayoutId id="2147483665" r:id="rId11"/>
    <p:sldLayoutId id="2147483654" r:id="rId12"/>
    <p:sldLayoutId id="2147483656" r:id="rId13"/>
    <p:sldLayoutId id="2147483657" r:id="rId14"/>
    <p:sldLayoutId id="2147483658" r:id="rId15"/>
    <p:sldLayoutId id="2147483659" r:id="rId16"/>
  </p:sldLayoutIdLst>
  <p:hf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photodentro.edu.gr/lor/r/8521/1393?locale=el" TargetMode="External"/><Relationship Id="rId2" Type="http://schemas.openxmlformats.org/officeDocument/2006/relationships/hyperlink" Target="http://photodentro.edu.gr/lor/r/8521/6318?locale=el" TargetMode="External"/><Relationship Id="rId1" Type="http://schemas.openxmlformats.org/officeDocument/2006/relationships/slideLayout" Target="../slideLayouts/slideLayout9.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hyperlink" Target="http://photodentro.edu.gr/lor/r/8521/1660"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hyperlink" Target="http://photodentro.edu.gr/edusoft/r/8531/284?locale=el"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photodentro.edu.gr/lor/r/8521/6318?locale=el" TargetMode="External"/><Relationship Id="rId2" Type="http://schemas.openxmlformats.org/officeDocument/2006/relationships/hyperlink" Target="http://photodentro.edu.gr/lor/r/8521/1393?locale=el" TargetMode="External"/><Relationship Id="rId1" Type="http://schemas.openxmlformats.org/officeDocument/2006/relationships/slideLayout" Target="../slideLayouts/slideLayout2.xml"/><Relationship Id="rId4" Type="http://schemas.openxmlformats.org/officeDocument/2006/relationships/hyperlink" Target="http://photodentro.edu.gr/edusoft/r/8531/284?locale=e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4872033" y="4186238"/>
            <a:ext cx="3771900" cy="141446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ctrTitle"/>
          </p:nvPr>
        </p:nvSpPr>
        <p:spPr>
          <a:xfrm>
            <a:off x="211858" y="147485"/>
            <a:ext cx="7324567" cy="1951414"/>
          </a:xfrm>
        </p:spPr>
        <p:txBody>
          <a:bodyPr/>
          <a:lstStyle/>
          <a:p>
            <a:r>
              <a:rPr lang="el-GR" sz="4400" dirty="0" smtClean="0"/>
              <a:t>ΔΗΜΙΟΥΡΓΙΑ ΒΙΒΛΙΟΥ ΜΕ ΤΙΤΛΟ: </a:t>
            </a:r>
            <a:br>
              <a:rPr lang="el-GR" sz="4400" dirty="0" smtClean="0"/>
            </a:br>
            <a:r>
              <a:rPr lang="el-GR" sz="4400" i="1" dirty="0" smtClean="0"/>
              <a:t>«Η ΠΑΝΑΓΙΑ ΜΑΣ»</a:t>
            </a:r>
            <a:endParaRPr lang="en-US" sz="4400" dirty="0"/>
          </a:p>
        </p:txBody>
      </p:sp>
      <p:sp>
        <p:nvSpPr>
          <p:cNvPr id="8" name="TextBox 7"/>
          <p:cNvSpPr txBox="1"/>
          <p:nvPr/>
        </p:nvSpPr>
        <p:spPr>
          <a:xfrm>
            <a:off x="4900614" y="4659004"/>
            <a:ext cx="3816074" cy="584775"/>
          </a:xfrm>
          <a:prstGeom prst="rect">
            <a:avLst/>
          </a:prstGeom>
          <a:noFill/>
        </p:spPr>
        <p:txBody>
          <a:bodyPr wrap="square" rtlCol="0">
            <a:spAutoFit/>
          </a:bodyPr>
          <a:lstStyle/>
          <a:p>
            <a:r>
              <a:rPr lang="el-GR" sz="1600" b="1" dirty="0" smtClean="0"/>
              <a:t>Εύα </a:t>
            </a:r>
            <a:r>
              <a:rPr lang="el-GR" sz="1600" b="1" dirty="0" err="1" smtClean="0"/>
              <a:t>Τσεντόγλου</a:t>
            </a:r>
            <a:r>
              <a:rPr lang="el-GR" sz="1600" b="1" dirty="0" smtClean="0"/>
              <a:t>, Θεολόγος</a:t>
            </a:r>
            <a:r>
              <a:rPr lang="el-GR" sz="1600" b="1" i="1" dirty="0" smtClean="0"/>
              <a:t> </a:t>
            </a:r>
            <a:endParaRPr lang="el-GR" sz="1600" dirty="0" smtClean="0"/>
          </a:p>
          <a:p>
            <a:r>
              <a:rPr lang="el-GR" sz="1600" b="1" dirty="0" smtClean="0"/>
              <a:t>Νικόλαος </a:t>
            </a:r>
            <a:r>
              <a:rPr lang="el-GR" sz="1600" b="1" dirty="0" err="1" smtClean="0"/>
              <a:t>Ζαλακώστας</a:t>
            </a:r>
            <a:r>
              <a:rPr lang="el-GR" sz="1600" b="1" dirty="0" smtClean="0"/>
              <a:t>, Θε</a:t>
            </a:r>
            <a:r>
              <a:rPr lang="el-GR" sz="1600" b="1" i="1" dirty="0" smtClean="0"/>
              <a:t>ολόγος</a:t>
            </a:r>
            <a:endParaRPr lang="el-GR" sz="1600" dirty="0"/>
          </a:p>
        </p:txBody>
      </p:sp>
      <p:sp>
        <p:nvSpPr>
          <p:cNvPr id="18" name="Subtitle 2"/>
          <p:cNvSpPr txBox="1">
            <a:spLocks/>
          </p:cNvSpPr>
          <p:nvPr/>
        </p:nvSpPr>
        <p:spPr>
          <a:xfrm>
            <a:off x="5512716" y="6175927"/>
            <a:ext cx="3174088" cy="382042"/>
          </a:xfrm>
          <a:prstGeom prst="rect">
            <a:avLst/>
          </a:prstGeom>
        </p:spPr>
        <p:txBody>
          <a:bodyPr vert="horz" lIns="91440" tIns="9144" rIns="91440" bIns="45720" rtlCol="0">
            <a:normAutofit/>
          </a:bodyPr>
          <a:lstStyle/>
          <a:p>
            <a:pPr marL="0" marR="0" lvl="0" indent="0" algn="r" defTabSz="914400" rtl="0" eaLnBrk="1" fontAlgn="auto" latinLnBrk="0" hangingPunct="1">
              <a:lnSpc>
                <a:spcPct val="100000"/>
              </a:lnSpc>
              <a:spcBef>
                <a:spcPts val="800"/>
              </a:spcBef>
              <a:spcAft>
                <a:spcPts val="0"/>
              </a:spcAft>
              <a:buClrTx/>
              <a:buSzTx/>
              <a:buFont typeface="Arial" pitchFamily="34" charset="0"/>
              <a:buNone/>
              <a:tabLst/>
              <a:defRPr/>
            </a:pPr>
            <a:r>
              <a:rPr lang="el-GR" sz="1400" cap="all" spc="400" dirty="0" smtClean="0">
                <a:solidFill>
                  <a:schemeClr val="accent3">
                    <a:lumMod val="50000"/>
                  </a:schemeClr>
                </a:solidFill>
                <a:ea typeface="+mj-ea"/>
                <a:cs typeface="Tunga" pitchFamily="2"/>
              </a:rPr>
              <a:t>Τοποσ / ημερομηνια</a:t>
            </a:r>
            <a:endParaRPr kumimoji="0" lang="en-US" sz="1400" b="0" i="0" u="none" strike="noStrike" kern="1200" cap="all" spc="400" normalizeH="0" baseline="0" noProof="0" dirty="0">
              <a:ln>
                <a:noFill/>
              </a:ln>
              <a:solidFill>
                <a:schemeClr val="accent3">
                  <a:lumMod val="50000"/>
                </a:schemeClr>
              </a:solidFill>
              <a:effectLst/>
              <a:uLnTx/>
              <a:uFillTx/>
              <a:ea typeface="+mj-ea"/>
              <a:cs typeface="Tunga" pitchFamily="2"/>
            </a:endParaRPr>
          </a:p>
        </p:txBody>
      </p:sp>
      <p:sp>
        <p:nvSpPr>
          <p:cNvPr id="20" name="Rectangle 19"/>
          <p:cNvSpPr/>
          <p:nvPr/>
        </p:nvSpPr>
        <p:spPr>
          <a:xfrm>
            <a:off x="4880785" y="4247657"/>
            <a:ext cx="2239074" cy="400110"/>
          </a:xfrm>
          <a:prstGeom prst="rect">
            <a:avLst/>
          </a:prstGeom>
        </p:spPr>
        <p:txBody>
          <a:bodyPr wrap="none">
            <a:spAutoFit/>
          </a:bodyPr>
          <a:lstStyle/>
          <a:p>
            <a:r>
              <a:rPr lang="el-GR" sz="2000" dirty="0" smtClean="0">
                <a:solidFill>
                  <a:schemeClr val="bg2">
                    <a:lumMod val="10000"/>
                  </a:schemeClr>
                </a:solidFill>
              </a:rPr>
              <a:t>Ομάδα ανάπτυξης</a:t>
            </a:r>
          </a:p>
        </p:txBody>
      </p:sp>
      <p:sp>
        <p:nvSpPr>
          <p:cNvPr id="21" name="Subtitle 20"/>
          <p:cNvSpPr>
            <a:spLocks noGrp="1"/>
          </p:cNvSpPr>
          <p:nvPr>
            <p:ph type="subTitle" idx="4294967295"/>
          </p:nvPr>
        </p:nvSpPr>
        <p:spPr>
          <a:xfrm>
            <a:off x="246922" y="2293414"/>
            <a:ext cx="5037841" cy="354949"/>
          </a:xfrm>
        </p:spPr>
        <p:txBody>
          <a:bodyPr>
            <a:noAutofit/>
          </a:bodyPr>
          <a:lstStyle/>
          <a:p>
            <a:r>
              <a:rPr lang="el-GR" sz="2400" dirty="0" smtClean="0"/>
              <a:t>ΓΥΜΝΑΣΙΟ ΜΑΚΡΥΓΙΑΛΟΥ</a:t>
            </a:r>
            <a:endParaRPr lang="el-GR" sz="2400" dirty="0"/>
          </a:p>
        </p:txBody>
      </p:sp>
      <p:pic>
        <p:nvPicPr>
          <p:cNvPr id="11" name="Picture 10" descr="logoPre.jpg"/>
          <p:cNvPicPr>
            <a:picLocks noChangeAspect="1"/>
          </p:cNvPicPr>
          <p:nvPr/>
        </p:nvPicPr>
        <p:blipFill>
          <a:blip r:embed="rId3" cstate="print"/>
          <a:stretch>
            <a:fillRect/>
          </a:stretch>
        </p:blipFill>
        <p:spPr>
          <a:xfrm>
            <a:off x="3345948" y="4199873"/>
            <a:ext cx="1407460" cy="1401962"/>
          </a:xfrm>
          <a:prstGeom prst="rect">
            <a:avLst/>
          </a:prstGeom>
        </p:spPr>
      </p:pic>
    </p:spTree>
    <p:extLst>
      <p:ext uri="{BB962C8B-B14F-4D97-AF65-F5344CB8AC3E}">
        <p14:creationId xmlns:p14="http://schemas.microsoft.com/office/powerpoint/2010/main" xmlns="" val="3391112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rot="19140000">
            <a:off x="816119" y="1589388"/>
            <a:ext cx="6901822" cy="1207509"/>
          </a:xfrm>
        </p:spPr>
        <p:txBody>
          <a:bodyPr/>
          <a:lstStyle/>
          <a:p>
            <a:r>
              <a:rPr lang="el-GR" dirty="0" smtClean="0"/>
              <a:t>ΑΞΙΟΠΟΙΗΣΗ ΨΗΦΙΑΚΟΥ ΠΕΡΙΕΧΟΜΕΝΟΥ</a:t>
            </a: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 Single Corner Rectangle 9"/>
          <p:cNvSpPr/>
          <p:nvPr/>
        </p:nvSpPr>
        <p:spPr>
          <a:xfrm>
            <a:off x="2731824" y="2581735"/>
            <a:ext cx="5800299" cy="1692322"/>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9" name="Round Single Corner Rectangle 8"/>
          <p:cNvSpPr/>
          <p:nvPr/>
        </p:nvSpPr>
        <p:spPr>
          <a:xfrm>
            <a:off x="2743200" y="532263"/>
            <a:ext cx="5800299" cy="1692322"/>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20" name="Title 19"/>
          <p:cNvSpPr>
            <a:spLocks noGrp="1"/>
          </p:cNvSpPr>
          <p:nvPr>
            <p:ph type="title"/>
          </p:nvPr>
        </p:nvSpPr>
        <p:spPr>
          <a:xfrm>
            <a:off x="2947916" y="5172501"/>
            <a:ext cx="6196084" cy="873457"/>
          </a:xfrm>
        </p:spPr>
        <p:txBody>
          <a:bodyPr/>
          <a:lstStyle/>
          <a:p>
            <a:r>
              <a:rPr lang="el-GR" sz="2400" dirty="0" smtClean="0"/>
              <a:t>ΑΞΙΟΠΟΙΗΣΗ ΨΗΦΙΑΚΟΥ ΠΕΡΙΕΧΟΜΕΝΟΥ</a:t>
            </a:r>
            <a:endParaRPr lang="el-GR" sz="2400" dirty="0"/>
          </a:p>
        </p:txBody>
      </p:sp>
      <p:sp>
        <p:nvSpPr>
          <p:cNvPr id="22" name="Content Placeholder 21"/>
          <p:cNvSpPr>
            <a:spLocks noGrp="1"/>
          </p:cNvSpPr>
          <p:nvPr>
            <p:ph sz="quarter" idx="4"/>
          </p:nvPr>
        </p:nvSpPr>
        <p:spPr>
          <a:xfrm>
            <a:off x="2852381" y="696040"/>
            <a:ext cx="5650174" cy="1378424"/>
          </a:xfrm>
        </p:spPr>
        <p:txBody>
          <a:bodyPr>
            <a:normAutofit fontScale="92500"/>
          </a:bodyPr>
          <a:lstStyle/>
          <a:p>
            <a:r>
              <a:rPr lang="el-GR" sz="2000" dirty="0" smtClean="0">
                <a:solidFill>
                  <a:schemeClr val="accent2">
                    <a:lumMod val="50000"/>
                  </a:schemeClr>
                </a:solidFill>
                <a:effectLst>
                  <a:outerShdw blurRad="38100" dist="38100" dir="2700000" algn="tl">
                    <a:srgbClr val="000000">
                      <a:alpha val="43137"/>
                    </a:srgbClr>
                  </a:outerShdw>
                </a:effectLst>
              </a:rPr>
              <a:t>Ύμνος : </a:t>
            </a:r>
            <a:r>
              <a:rPr lang="el-GR" sz="2000" dirty="0" smtClean="0">
                <a:solidFill>
                  <a:schemeClr val="accent2">
                    <a:lumMod val="50000"/>
                  </a:schemeClr>
                </a:solidFill>
                <a:effectLst>
                  <a:outerShdw blurRad="38100" dist="38100" dir="2700000" algn="tl">
                    <a:srgbClr val="000000">
                      <a:alpha val="43137"/>
                    </a:srgbClr>
                  </a:outerShdw>
                </a:effectLst>
              </a:rPr>
              <a:t>Απολυτίκιο Ευαγγελισμού </a:t>
            </a:r>
            <a:r>
              <a:rPr lang="en-US" dirty="0" smtClean="0"/>
              <a:t>  </a:t>
            </a:r>
            <a:endParaRPr lang="el-GR" b="0" dirty="0" smtClean="0"/>
          </a:p>
          <a:p>
            <a:pPr lvl="2"/>
            <a:r>
              <a:rPr lang="en-US" u="sng" dirty="0" smtClean="0">
                <a:hlinkClick r:id="rId2"/>
              </a:rPr>
              <a:t>http</a:t>
            </a:r>
            <a:r>
              <a:rPr lang="el-GR" u="sng" dirty="0" smtClean="0">
                <a:hlinkClick r:id="rId2"/>
              </a:rPr>
              <a:t>://</a:t>
            </a:r>
            <a:r>
              <a:rPr lang="en-US" u="sng" dirty="0" err="1" smtClean="0">
                <a:hlinkClick r:id="rId2"/>
              </a:rPr>
              <a:t>photodentro</a:t>
            </a:r>
            <a:r>
              <a:rPr lang="el-GR" u="sng" dirty="0" smtClean="0">
                <a:hlinkClick r:id="rId2"/>
              </a:rPr>
              <a:t>.</a:t>
            </a:r>
            <a:r>
              <a:rPr lang="en-US" u="sng" dirty="0" err="1" smtClean="0">
                <a:hlinkClick r:id="rId2"/>
              </a:rPr>
              <a:t>edu</a:t>
            </a:r>
            <a:r>
              <a:rPr lang="el-GR" u="sng" dirty="0" smtClean="0">
                <a:hlinkClick r:id="rId2"/>
              </a:rPr>
              <a:t>.</a:t>
            </a:r>
            <a:r>
              <a:rPr lang="en-US" u="sng" dirty="0" err="1" smtClean="0">
                <a:hlinkClick r:id="rId2"/>
              </a:rPr>
              <a:t>gr</a:t>
            </a:r>
            <a:r>
              <a:rPr lang="el-GR" u="sng" dirty="0" smtClean="0">
                <a:hlinkClick r:id="rId2"/>
              </a:rPr>
              <a:t>/</a:t>
            </a:r>
            <a:r>
              <a:rPr lang="en-US" u="sng" dirty="0" err="1" smtClean="0">
                <a:hlinkClick r:id="rId2"/>
              </a:rPr>
              <a:t>lor</a:t>
            </a:r>
            <a:r>
              <a:rPr lang="el-GR" u="sng" dirty="0" smtClean="0">
                <a:hlinkClick r:id="rId2"/>
              </a:rPr>
              <a:t>/</a:t>
            </a:r>
            <a:r>
              <a:rPr lang="en-US" u="sng" dirty="0" smtClean="0">
                <a:hlinkClick r:id="rId2"/>
              </a:rPr>
              <a:t>r</a:t>
            </a:r>
            <a:r>
              <a:rPr lang="el-GR" u="sng" dirty="0" smtClean="0">
                <a:hlinkClick r:id="rId2"/>
              </a:rPr>
              <a:t>/8521/6318?</a:t>
            </a:r>
            <a:r>
              <a:rPr lang="en-US" u="sng" dirty="0" smtClean="0">
                <a:hlinkClick r:id="rId2"/>
              </a:rPr>
              <a:t>locale</a:t>
            </a:r>
            <a:r>
              <a:rPr lang="el-GR" u="sng" dirty="0" smtClean="0">
                <a:hlinkClick r:id="rId2"/>
              </a:rPr>
              <a:t>=</a:t>
            </a:r>
            <a:r>
              <a:rPr lang="en-US" u="sng" dirty="0" smtClean="0">
                <a:hlinkClick r:id="rId2"/>
              </a:rPr>
              <a:t>el</a:t>
            </a:r>
            <a:endParaRPr lang="el-GR" dirty="0" smtClean="0"/>
          </a:p>
          <a:p>
            <a:pPr lvl="2"/>
            <a:r>
              <a:rPr lang="el-GR" dirty="0" smtClean="0"/>
              <a:t>Αρχείο </a:t>
            </a:r>
            <a:r>
              <a:rPr lang="el-GR" dirty="0" smtClean="0"/>
              <a:t>ήχου</a:t>
            </a:r>
          </a:p>
          <a:p>
            <a:pPr lvl="2"/>
            <a:r>
              <a:rPr lang="el-GR" b="0" dirty="0" smtClean="0"/>
              <a:t>Προέλευση</a:t>
            </a:r>
            <a:r>
              <a:rPr lang="el-GR" b="0" dirty="0" smtClean="0"/>
              <a:t>: Φωτόδεντρο / Μαθησιακά </a:t>
            </a:r>
            <a:r>
              <a:rPr lang="el-GR" dirty="0" smtClean="0"/>
              <a:t>Α</a:t>
            </a:r>
            <a:r>
              <a:rPr lang="el-GR" b="0" dirty="0" smtClean="0"/>
              <a:t>ντικείμενα</a:t>
            </a:r>
            <a:endParaRPr lang="el-GR" b="0"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11</a:t>
            </a:fld>
            <a:endParaRPr lang="en-US" dirty="0"/>
          </a:p>
        </p:txBody>
      </p:sp>
      <p:sp>
        <p:nvSpPr>
          <p:cNvPr id="24" name="Content Placeholder 23"/>
          <p:cNvSpPr>
            <a:spLocks noGrp="1"/>
          </p:cNvSpPr>
          <p:nvPr>
            <p:ph sz="quarter" idx="14"/>
          </p:nvPr>
        </p:nvSpPr>
        <p:spPr>
          <a:xfrm>
            <a:off x="2825088" y="2718179"/>
            <a:ext cx="5691116" cy="1403445"/>
          </a:xfrm>
        </p:spPr>
        <p:txBody>
          <a:bodyPr>
            <a:normAutofit fontScale="92500"/>
          </a:bodyPr>
          <a:lstStyle/>
          <a:p>
            <a:r>
              <a:rPr lang="el-GR" sz="1700" dirty="0" smtClean="0">
                <a:solidFill>
                  <a:schemeClr val="accent2">
                    <a:lumMod val="50000"/>
                  </a:schemeClr>
                </a:solidFill>
                <a:effectLst>
                  <a:outerShdw blurRad="38100" dist="38100" dir="2700000" algn="tl">
                    <a:srgbClr val="000000">
                      <a:alpha val="43137"/>
                    </a:srgbClr>
                  </a:outerShdw>
                </a:effectLst>
              </a:rPr>
              <a:t>ΔΡΑΣΤΗΡΙΟΤΗΤΑ : Ο ΕΥΑΓΓΕΛΙΣΜΟΣ ΤΗΣ </a:t>
            </a:r>
            <a:r>
              <a:rPr lang="el-GR" sz="1700" dirty="0" smtClean="0">
                <a:solidFill>
                  <a:schemeClr val="accent2">
                    <a:lumMod val="50000"/>
                  </a:schemeClr>
                </a:solidFill>
                <a:effectLst>
                  <a:outerShdw blurRad="38100" dist="38100" dir="2700000" algn="tl">
                    <a:srgbClr val="000000">
                      <a:alpha val="43137"/>
                    </a:srgbClr>
                  </a:outerShdw>
                </a:effectLst>
              </a:rPr>
              <a:t>ΘΕΟΤΟΚΟΥ</a:t>
            </a:r>
            <a:endParaRPr lang="el-GR" sz="1700" dirty="0" smtClean="0">
              <a:solidFill>
                <a:schemeClr val="accent2">
                  <a:lumMod val="50000"/>
                </a:schemeClr>
              </a:solidFill>
              <a:effectLst>
                <a:outerShdw blurRad="38100" dist="38100" dir="2700000" algn="tl">
                  <a:srgbClr val="000000">
                    <a:alpha val="43137"/>
                  </a:srgbClr>
                </a:outerShdw>
              </a:effectLst>
            </a:endParaRPr>
          </a:p>
          <a:p>
            <a:pPr lvl="2"/>
            <a:r>
              <a:rPr lang="en-US" u="sng" dirty="0" smtClean="0">
                <a:hlinkClick r:id="rId3"/>
              </a:rPr>
              <a:t>http</a:t>
            </a:r>
            <a:r>
              <a:rPr lang="el-GR" u="sng" dirty="0" smtClean="0">
                <a:hlinkClick r:id="rId3"/>
              </a:rPr>
              <a:t>://</a:t>
            </a:r>
            <a:r>
              <a:rPr lang="en-US" u="sng" dirty="0" err="1" smtClean="0">
                <a:hlinkClick r:id="rId3"/>
              </a:rPr>
              <a:t>photodentro</a:t>
            </a:r>
            <a:r>
              <a:rPr lang="el-GR" u="sng" dirty="0" smtClean="0">
                <a:hlinkClick r:id="rId3"/>
              </a:rPr>
              <a:t>.</a:t>
            </a:r>
            <a:r>
              <a:rPr lang="en-US" u="sng" dirty="0" err="1" smtClean="0">
                <a:hlinkClick r:id="rId3"/>
              </a:rPr>
              <a:t>edu</a:t>
            </a:r>
            <a:r>
              <a:rPr lang="el-GR" u="sng" dirty="0" smtClean="0">
                <a:hlinkClick r:id="rId3"/>
              </a:rPr>
              <a:t>.</a:t>
            </a:r>
            <a:r>
              <a:rPr lang="en-US" u="sng" dirty="0" err="1" smtClean="0">
                <a:hlinkClick r:id="rId3"/>
              </a:rPr>
              <a:t>gr</a:t>
            </a:r>
            <a:r>
              <a:rPr lang="el-GR" u="sng" dirty="0" smtClean="0">
                <a:hlinkClick r:id="rId3"/>
              </a:rPr>
              <a:t>/</a:t>
            </a:r>
            <a:r>
              <a:rPr lang="en-US" u="sng" dirty="0" err="1" smtClean="0">
                <a:hlinkClick r:id="rId3"/>
              </a:rPr>
              <a:t>lor</a:t>
            </a:r>
            <a:r>
              <a:rPr lang="el-GR" u="sng" dirty="0" smtClean="0">
                <a:hlinkClick r:id="rId3"/>
              </a:rPr>
              <a:t>/</a:t>
            </a:r>
            <a:r>
              <a:rPr lang="en-US" u="sng" dirty="0" smtClean="0">
                <a:hlinkClick r:id="rId3"/>
              </a:rPr>
              <a:t>r</a:t>
            </a:r>
            <a:r>
              <a:rPr lang="el-GR" u="sng" dirty="0" smtClean="0">
                <a:hlinkClick r:id="rId3"/>
              </a:rPr>
              <a:t>/8521/1393?</a:t>
            </a:r>
            <a:r>
              <a:rPr lang="en-US" u="sng" dirty="0" smtClean="0">
                <a:hlinkClick r:id="rId3"/>
              </a:rPr>
              <a:t>locale</a:t>
            </a:r>
            <a:r>
              <a:rPr lang="el-GR" u="sng" dirty="0" smtClean="0">
                <a:hlinkClick r:id="rId3"/>
              </a:rPr>
              <a:t>=</a:t>
            </a:r>
            <a:r>
              <a:rPr lang="en-US" u="sng" dirty="0" smtClean="0">
                <a:hlinkClick r:id="rId3"/>
              </a:rPr>
              <a:t>el</a:t>
            </a:r>
            <a:r>
              <a:rPr lang="es-AR" dirty="0" smtClean="0">
                <a:hlinkClick r:id="rId4"/>
              </a:rPr>
              <a:t> </a:t>
            </a:r>
            <a:endParaRPr lang="el-GR" dirty="0" smtClean="0">
              <a:hlinkClick r:id="rId4"/>
            </a:endParaRPr>
          </a:p>
          <a:p>
            <a:pPr lvl="2"/>
            <a:r>
              <a:rPr lang="el-GR" b="0" dirty="0" smtClean="0"/>
              <a:t>Δραστηριότητα</a:t>
            </a:r>
            <a:endParaRPr lang="el-GR" b="0" dirty="0" smtClean="0"/>
          </a:p>
          <a:p>
            <a:pPr lvl="2"/>
            <a:r>
              <a:rPr lang="el-GR" dirty="0" smtClean="0"/>
              <a:t>Προέλευση: Φωτόδεντρο </a:t>
            </a:r>
            <a:r>
              <a:rPr lang="el-GR" b="0" dirty="0" smtClean="0"/>
              <a:t>/ Εκπαιδευτικά Βίντεο</a:t>
            </a:r>
            <a:endParaRPr lang="el-GR" b="0" dirty="0"/>
          </a:p>
        </p:txBody>
      </p:sp>
      <p:pic>
        <p:nvPicPr>
          <p:cNvPr id="6146" name="Picture 2" descr="Εικονίδιο"/>
          <p:cNvPicPr>
            <a:picLocks noGrp="1" noChangeAspect="1" noChangeArrowheads="1"/>
          </p:cNvPicPr>
          <p:nvPr>
            <p:ph sz="half" idx="2"/>
          </p:nvPr>
        </p:nvPicPr>
        <p:blipFill>
          <a:blip r:embed="rId5" cstate="print"/>
          <a:srcRect/>
          <a:stretch>
            <a:fillRect/>
          </a:stretch>
        </p:blipFill>
        <p:spPr bwMode="auto">
          <a:xfrm>
            <a:off x="674688" y="528638"/>
            <a:ext cx="1695450" cy="1695450"/>
          </a:xfrm>
          <a:prstGeom prst="rect">
            <a:avLst/>
          </a:prstGeom>
          <a:noFill/>
        </p:spPr>
      </p:pic>
      <p:pic>
        <p:nvPicPr>
          <p:cNvPr id="6150" name="Picture 6" descr="Εικονίδιο"/>
          <p:cNvPicPr>
            <a:picLocks noGrp="1" noChangeAspect="1" noChangeArrowheads="1"/>
          </p:cNvPicPr>
          <p:nvPr>
            <p:ph sz="half" idx="13"/>
          </p:nvPr>
        </p:nvPicPr>
        <p:blipFill>
          <a:blip r:embed="rId6" cstate="print"/>
          <a:srcRect/>
          <a:stretch>
            <a:fillRect/>
          </a:stretch>
        </p:blipFill>
        <p:spPr bwMode="auto">
          <a:xfrm>
            <a:off x="843931" y="2976113"/>
            <a:ext cx="1243662" cy="823926"/>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rot="19140000">
            <a:off x="816119" y="1589388"/>
            <a:ext cx="6901822" cy="1207509"/>
          </a:xfrm>
        </p:spPr>
        <p:txBody>
          <a:bodyPr/>
          <a:lstStyle/>
          <a:p>
            <a:r>
              <a:rPr lang="el-GR" dirty="0" smtClean="0">
                <a:solidFill>
                  <a:schemeClr val="accent3">
                    <a:lumMod val="50000"/>
                  </a:schemeClr>
                </a:solidFill>
                <a:effectLst>
                  <a:outerShdw blurRad="38100" dist="38100" dir="2700000" algn="tl">
                    <a:srgbClr val="000000">
                      <a:alpha val="43137"/>
                    </a:srgbClr>
                  </a:outerShdw>
                </a:effectLst>
              </a:rPr>
              <a:t>ΣΤΟΙΧΕΙΑ ΤΕΚΜΗΡΙΩΣΗΣ ΚΑΙ ΕΠΕΚΤΑΣΗΣ</a:t>
            </a:r>
            <a:endParaRPr lang="el-GR" dirty="0">
              <a:solidFill>
                <a:schemeClr val="accent3">
                  <a:lumMod val="50000"/>
                </a:schemeClr>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2754ED01-E2A0-4C1E-8E21-014B99041579}"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cap="none" dirty="0" smtClean="0"/>
              <a:t/>
            </a:r>
            <a:br>
              <a:rPr lang="el-GR" cap="none" dirty="0" smtClean="0"/>
            </a:br>
            <a:r>
              <a:rPr lang="el-GR" cap="none" dirty="0" smtClean="0"/>
              <a:t>ΑΠΟΤΕΛΕΣΜΑΤΑ- ΑΝΤΙΚΤΥΠΟΣ</a:t>
            </a:r>
            <a:r>
              <a:rPr lang="el-GR" dirty="0" smtClean="0"/>
              <a:t/>
            </a:r>
            <a:br>
              <a:rPr lang="el-GR" dirty="0" smtClean="0"/>
            </a:b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13</a:t>
            </a:fld>
            <a:endParaRPr lang="en-US" dirty="0"/>
          </a:p>
        </p:txBody>
      </p:sp>
      <p:sp>
        <p:nvSpPr>
          <p:cNvPr id="5" name="Content Placeholder 4"/>
          <p:cNvSpPr>
            <a:spLocks noGrp="1"/>
          </p:cNvSpPr>
          <p:nvPr>
            <p:ph sz="half" idx="2"/>
          </p:nvPr>
        </p:nvSpPr>
        <p:spPr/>
        <p:txBody>
          <a:bodyPr>
            <a:normAutofit fontScale="70000" lnSpcReduction="20000"/>
          </a:bodyPr>
          <a:lstStyle/>
          <a:p>
            <a:pPr marL="216000" lvl="1" algn="just">
              <a:spcBef>
                <a:spcPts val="600"/>
              </a:spcBef>
              <a:buFont typeface="Arial" pitchFamily="34" charset="0"/>
              <a:buChar char="•"/>
            </a:pPr>
            <a:r>
              <a:rPr lang="el-GR" dirty="0" smtClean="0"/>
              <a:t>Μέσω </a:t>
            </a:r>
            <a:r>
              <a:rPr lang="el-GR" dirty="0" smtClean="0"/>
              <a:t>της ενεργούς έρευνας επιτεύχθηκαν οι στόχοι, οι μαθητές να γνωρίσουν το πρόσωπο της Θεοτόκου, να κατανοήσουν  την μεγάλη προσφορά της στην ανθρωπότητα, να αναγνωρίσουν και να συνθέσουν τα στοιχεία του χαρακτήρα της που την κατέστησαν </a:t>
            </a:r>
            <a:r>
              <a:rPr lang="el-GR" b="1" u="sng" dirty="0" smtClean="0"/>
              <a:t>Παναγία. </a:t>
            </a:r>
            <a:r>
              <a:rPr lang="el-GR" dirty="0" smtClean="0"/>
              <a:t>Οι μαθητές επίσης συνειδητοποίησαν και μαζί με τους μαθητές μου και εγώ πως όταν θέλουμε κάτι πολύ μπορούμε να το </a:t>
            </a:r>
            <a:r>
              <a:rPr lang="el-GR" dirty="0" smtClean="0"/>
              <a:t>πετύχουμε.</a:t>
            </a:r>
            <a:endParaRPr lang="el-GR" dirty="0" smtClean="0"/>
          </a:p>
          <a:p>
            <a:pPr marL="216000" lvl="1" algn="just">
              <a:spcBef>
                <a:spcPts val="600"/>
              </a:spcBef>
              <a:buFont typeface="Arial" pitchFamily="34" charset="0"/>
              <a:buChar char="•"/>
            </a:pPr>
            <a:r>
              <a:rPr lang="el-GR" dirty="0" smtClean="0"/>
              <a:t>Οι </a:t>
            </a:r>
            <a:r>
              <a:rPr lang="el-GR" dirty="0" smtClean="0"/>
              <a:t>μαθητές με τις διάφορες μεθόδους που χρησιμοποίησαν για να συγκεντρώσουν το πληροφοριακό υλικό, έμαθαν να ανατρέχουν σε πηγές και να απομονώνουν τα στοιχεία που τους ενδιαφέρουν, αξιολογώντας τα. Έμαθαν να αναζητούν πληροφορίες με την μέθοδο της συνέντευξης, έμαθαν όμως  να χειρίζονται τον Η.Υ. και να μορφοποιούν </a:t>
            </a:r>
            <a:r>
              <a:rPr lang="el-GR" dirty="0" smtClean="0"/>
              <a:t>κείμενο.</a:t>
            </a:r>
            <a:endParaRPr lang="el-GR" dirty="0" smtClean="0"/>
          </a:p>
          <a:p>
            <a:pPr marL="216000" lvl="1" algn="just">
              <a:spcBef>
                <a:spcPts val="600"/>
              </a:spcBef>
              <a:buFont typeface="Arial" pitchFamily="34" charset="0"/>
              <a:buChar char="•"/>
            </a:pPr>
            <a:r>
              <a:rPr lang="el-GR" dirty="0" smtClean="0"/>
              <a:t>Μέσω </a:t>
            </a:r>
            <a:r>
              <a:rPr lang="el-GR" dirty="0" smtClean="0"/>
              <a:t>της ομαδικής δράσης βελτιώθηκαν οι σχέσεις μεταξύ τους και μέσα σε ένα ευχάριστο κλίμα εκπληρώθηκε ο σκοπός της γνώσης και της κοινωνικοποίησης των </a:t>
            </a:r>
            <a:r>
              <a:rPr lang="el-GR" dirty="0" smtClean="0"/>
              <a:t>μαθητών.</a:t>
            </a:r>
            <a:endParaRPr lang="el-GR" dirty="0" smtClean="0"/>
          </a:p>
          <a:p>
            <a:pPr marL="216000" lvl="1" algn="just">
              <a:spcBef>
                <a:spcPts val="600"/>
              </a:spcBef>
              <a:buFont typeface="Arial" pitchFamily="34" charset="0"/>
              <a:buChar char="•"/>
            </a:pPr>
            <a:r>
              <a:rPr lang="el-GR" dirty="0" smtClean="0"/>
              <a:t>Η </a:t>
            </a:r>
            <a:r>
              <a:rPr lang="el-GR" dirty="0" smtClean="0"/>
              <a:t>συγκεκριμένη δράση έδωσε στους μαθητές ένα ερέθισμα ώστε αν θελήσουν να διερευνήσουν περισσότερο το θέμα, αλλά συγχρόνως πρόσφερε σε ορισμένους μαθητές την δυνατότητα να ανακαλύψουν για τον εαυτό τους ικανότητες που δεν είχαν φανταστεί έως τότε, ανοίγοντας πιθανόν  μία επαγγελματική προοπτική καθώς γνώρισαν το επάγγελμα του τυπογράφου αλλά και του συγγραφέα. Η ενασχόληση με την συγγραφή τους έδωσε επίσης την δυνατότητα να αντιληφθούν το εγχείρημα όχι μόνο ερευνητικά αλλά και ως έκφραση συναισθημάτων και διαχείρισης προβλημάτων που ανακύπτουν σε κάθε προσπάθεια στην ζωή του </a:t>
            </a:r>
            <a:r>
              <a:rPr lang="el-GR" dirty="0" smtClean="0"/>
              <a:t>ανθρώπου.</a:t>
            </a:r>
            <a:endParaRPr lang="el-GR" dirty="0" smtClean="0"/>
          </a:p>
          <a:p>
            <a:pPr marL="216000" lvl="1" algn="just">
              <a:spcBef>
                <a:spcPts val="600"/>
              </a:spcBef>
              <a:buFont typeface="Arial" pitchFamily="34" charset="0"/>
              <a:buChar char="•"/>
            </a:pPr>
            <a:r>
              <a:rPr lang="el-GR" dirty="0" smtClean="0"/>
              <a:t>Με </a:t>
            </a:r>
            <a:r>
              <a:rPr lang="el-GR" dirty="0" smtClean="0"/>
              <a:t>την επιτυχή έκβαση της προσπάθειας ενισχύθηκε και η αυτοεκτίμηση </a:t>
            </a:r>
            <a:r>
              <a:rPr lang="el-GR" dirty="0" smtClean="0"/>
              <a:t>τους.</a:t>
            </a:r>
            <a:endParaRPr lang="el-GR" dirty="0" smtClean="0"/>
          </a:p>
          <a:p>
            <a:pPr marL="216000" lvl="1" algn="just">
              <a:spcBef>
                <a:spcPts val="600"/>
              </a:spcBef>
              <a:buFont typeface="Arial" pitchFamily="34" charset="0"/>
              <a:buChar char="•"/>
            </a:pPr>
            <a:r>
              <a:rPr lang="el-GR" dirty="0" smtClean="0"/>
              <a:t>Θεωρώ </a:t>
            </a:r>
            <a:r>
              <a:rPr lang="el-GR" dirty="0" smtClean="0"/>
              <a:t>ότι η υλοποίηση αυτού του σεναρίου άνοιξε νέους δρόμους στην ζωή τόσο των μαθητών μου όσο και της </a:t>
            </a:r>
            <a:r>
              <a:rPr lang="el-GR" dirty="0" smtClean="0"/>
              <a:t>δικής </a:t>
            </a:r>
            <a:r>
              <a:rPr lang="el-GR" dirty="0" smtClean="0"/>
              <a:t>μου, καθώς το αποτέλεσμα ξεπέρασε και τις δικές μου προσδοκίες.</a:t>
            </a:r>
            <a:endParaRPr lang="el-GR" sz="2000" dirty="0" smtClean="0"/>
          </a:p>
          <a:p>
            <a:pPr lvl="1">
              <a:buFont typeface="Arial" pitchFamily="34" charset="0"/>
              <a:buChar char="•"/>
            </a:pPr>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128962" y="5058697"/>
            <a:ext cx="6015037" cy="1095919"/>
          </a:xfrm>
        </p:spPr>
        <p:txBody>
          <a:bodyPr/>
          <a:lstStyle/>
          <a:p>
            <a:r>
              <a:rPr lang="el-GR" sz="2400" cap="none" dirty="0" smtClean="0"/>
              <a:t/>
            </a:r>
            <a:br>
              <a:rPr lang="el-GR" sz="2400" cap="none" dirty="0" smtClean="0"/>
            </a:br>
            <a:r>
              <a:rPr lang="el-GR" sz="2400" cap="none" dirty="0" smtClean="0"/>
              <a:t/>
            </a:r>
            <a:br>
              <a:rPr lang="el-GR" sz="2400" cap="none" dirty="0" smtClean="0"/>
            </a:br>
            <a:r>
              <a:rPr lang="el-GR" sz="2400" cap="none" dirty="0" smtClean="0"/>
              <a:t/>
            </a:r>
            <a:br>
              <a:rPr lang="el-GR" sz="2400" cap="none" dirty="0" smtClean="0"/>
            </a:br>
            <a:r>
              <a:rPr lang="el-GR" sz="2400" cap="none" dirty="0" smtClean="0"/>
              <a:t>ΣΧΕΣΗ ΜΕ ΑΛΛΕΣ ΑΝΟΙΧΤΕΣ ΕΚΠΑΙΔΕΥΤΙΚΕΣ ΠΡΑΚΤΙΚΕΣ / ΑΞΙΟΠΟΙΗΣΗ, ΓΕΝΙΚΕΥΣΗ, ΕΠΕΚΤΑΣΙΜΟΤΗΤΑ</a:t>
            </a:r>
            <a:br>
              <a:rPr lang="el-GR" sz="2400" cap="none" dirty="0" smtClean="0"/>
            </a:br>
            <a:r>
              <a:rPr lang="el-GR" sz="2400" cap="none" dirty="0" smtClean="0"/>
              <a:t/>
            </a:r>
            <a:br>
              <a:rPr lang="el-GR" sz="2400" cap="none" dirty="0" smtClean="0"/>
            </a:br>
            <a:r>
              <a:rPr lang="el-GR" sz="2400" cap="none" dirty="0" smtClean="0"/>
              <a:t> </a:t>
            </a:r>
            <a:br>
              <a:rPr lang="el-GR" sz="2400" cap="none" dirty="0" smtClean="0"/>
            </a:br>
            <a:endParaRPr lang="el-GR" sz="2400" cap="none" dirty="0"/>
          </a:p>
        </p:txBody>
      </p:sp>
      <p:sp>
        <p:nvSpPr>
          <p:cNvPr id="6" name="Content Placeholder 5"/>
          <p:cNvSpPr>
            <a:spLocks noGrp="1"/>
          </p:cNvSpPr>
          <p:nvPr>
            <p:ph sz="half" idx="2"/>
          </p:nvPr>
        </p:nvSpPr>
        <p:spPr/>
        <p:txBody>
          <a:bodyPr>
            <a:normAutofit fontScale="77500" lnSpcReduction="20000"/>
          </a:bodyPr>
          <a:lstStyle/>
          <a:p>
            <a:r>
              <a:rPr lang="el-GR" b="1" dirty="0" smtClean="0"/>
              <a:t>Σχέση με άλλες ανοιχτές εκπαιδευτικές πρακτικές</a:t>
            </a:r>
            <a:endParaRPr lang="el-GR" dirty="0" smtClean="0"/>
          </a:p>
          <a:p>
            <a:pPr lvl="1" algn="just">
              <a:buFont typeface="Arial" pitchFamily="34" charset="0"/>
              <a:buChar char="•"/>
            </a:pPr>
            <a:r>
              <a:rPr lang="el-GR" dirty="0" smtClean="0"/>
              <a:t>Ο </a:t>
            </a:r>
            <a:r>
              <a:rPr lang="el-GR" dirty="0" smtClean="0"/>
              <a:t>χρόνος πραγματοποίησης του διδακτικού σεναρίου ( 2001 – 2002 ),  αλλά και η δημιουργία ενός βιβλίου είναι για την εποχή, και το μαθητικό δυναμικό του σχολείου,  το στοιχείο της </a:t>
            </a:r>
            <a:r>
              <a:rPr lang="el-GR" dirty="0" smtClean="0"/>
              <a:t>πρωτοτυπίας </a:t>
            </a:r>
            <a:r>
              <a:rPr lang="el-GR" dirty="0" smtClean="0"/>
              <a:t>του και της καινοτομίας του. </a:t>
            </a:r>
            <a:endParaRPr lang="el-GR" dirty="0" smtClean="0"/>
          </a:p>
          <a:p>
            <a:pPr lvl="1" algn="just">
              <a:buFont typeface="Arial" pitchFamily="34" charset="0"/>
              <a:buChar char="•"/>
            </a:pPr>
            <a:r>
              <a:rPr lang="el-GR" dirty="0" smtClean="0"/>
              <a:t>Στην </a:t>
            </a:r>
            <a:r>
              <a:rPr lang="el-GR" dirty="0" smtClean="0"/>
              <a:t>πορεία του χρόνου η συγκεκριμένη διδακτική ενότητα επανασχεδιάσθηκε και εμπλουτίσθηκε με ψηφιακό υλικό που πλέον ήταν πιο πλούσιο και πιο προσιτό στους </a:t>
            </a:r>
            <a:r>
              <a:rPr lang="el-GR" dirty="0" smtClean="0"/>
              <a:t>μαθητές.</a:t>
            </a:r>
            <a:endParaRPr lang="el-GR" dirty="0" smtClean="0"/>
          </a:p>
          <a:p>
            <a:pPr lvl="1" algn="just">
              <a:buFont typeface="Arial" pitchFamily="34" charset="0"/>
              <a:buChar char="•"/>
            </a:pPr>
            <a:r>
              <a:rPr lang="el-GR" dirty="0" smtClean="0"/>
              <a:t>Ο </a:t>
            </a:r>
            <a:r>
              <a:rPr lang="el-GR" dirty="0" smtClean="0"/>
              <a:t>σχεδιασμός και η εφαρμογή της ανοιχτής εκπαιδευτικής πρακτικής δεν βασίστηκε σε καμία άλλη </a:t>
            </a:r>
            <a:r>
              <a:rPr lang="el-GR" dirty="0" smtClean="0"/>
              <a:t>πρακτική.</a:t>
            </a:r>
            <a:endParaRPr lang="el-GR" dirty="0"/>
          </a:p>
        </p:txBody>
      </p:sp>
      <p:sp>
        <p:nvSpPr>
          <p:cNvPr id="7" name="Content Placeholder 6"/>
          <p:cNvSpPr>
            <a:spLocks noGrp="1"/>
          </p:cNvSpPr>
          <p:nvPr>
            <p:ph sz="quarter" idx="4"/>
          </p:nvPr>
        </p:nvSpPr>
        <p:spPr>
          <a:xfrm>
            <a:off x="4694830" y="573206"/>
            <a:ext cx="3985145" cy="4055944"/>
          </a:xfrm>
        </p:spPr>
        <p:txBody>
          <a:bodyPr>
            <a:normAutofit/>
          </a:bodyPr>
          <a:lstStyle/>
          <a:p>
            <a:pPr marL="0" lvl="1" indent="0">
              <a:buNone/>
            </a:pPr>
            <a:endParaRPr lang="el-GR" dirty="0" smtClean="0"/>
          </a:p>
          <a:p>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14</a:t>
            </a:fld>
            <a:endParaRPr lang="en-US" dirty="0"/>
          </a:p>
        </p:txBody>
      </p:sp>
      <p:sp>
        <p:nvSpPr>
          <p:cNvPr id="8" name="Content Placeholder 5"/>
          <p:cNvSpPr txBox="1">
            <a:spLocks/>
          </p:cNvSpPr>
          <p:nvPr/>
        </p:nvSpPr>
        <p:spPr>
          <a:xfrm>
            <a:off x="4790365" y="573134"/>
            <a:ext cx="3782775" cy="4055730"/>
          </a:xfrm>
          <a:prstGeom prst="rect">
            <a:avLst/>
          </a:prstGeom>
        </p:spPr>
        <p:txBody>
          <a:bodyPr vert="horz" lIns="91440" tIns="45720" rIns="91440" bIns="45720" rtlCol="0">
            <a:normAutofit fontScale="70000" lnSpcReduction="20000"/>
          </a:bodyPr>
          <a:lstStyle/>
          <a:p>
            <a:r>
              <a:rPr lang="el-GR" sz="2000" b="1" dirty="0" smtClean="0"/>
              <a:t>Αξιοποίηση, Γενίκευση, Επεκτασιμότητα</a:t>
            </a:r>
          </a:p>
          <a:p>
            <a:pPr marL="173736" lvl="1" indent="-173736" algn="just">
              <a:spcBef>
                <a:spcPts val="300"/>
              </a:spcBef>
              <a:buClr>
                <a:schemeClr val="accent2"/>
              </a:buClr>
              <a:buFont typeface="Arial" pitchFamily="34" charset="0"/>
              <a:buChar char="•"/>
            </a:pPr>
            <a:r>
              <a:rPr lang="el-GR" dirty="0" smtClean="0"/>
              <a:t>Η </a:t>
            </a:r>
            <a:r>
              <a:rPr lang="el-GR" dirty="0" smtClean="0"/>
              <a:t>συγκεκριμένη Εκπαιδευτική πρακτική μπορεί να αξιοποιηθεί, όπως και αξιοποιήθηκε ως πηγή πληροφόρησης από επόμενους ενδιαφερόμενους. Μπορεί επίσης να επαναληφθεί σε </a:t>
            </a:r>
            <a:r>
              <a:rPr lang="el-GR" dirty="0" err="1" smtClean="0"/>
              <a:t>διαθεματικό</a:t>
            </a:r>
            <a:r>
              <a:rPr lang="el-GR" dirty="0" smtClean="0"/>
              <a:t> πλαίσιο και συνεργασία περισσότερων εκπαιδευτικών και μαθητών από το ίδιο ή και διαφορετικά σχολεία. Μπορεί επίσης να αποτελέσει θέμα για </a:t>
            </a:r>
            <a:r>
              <a:rPr lang="el-GR" dirty="0" err="1" smtClean="0"/>
              <a:t>project</a:t>
            </a:r>
            <a:r>
              <a:rPr lang="el-GR" dirty="0" smtClean="0"/>
              <a:t> στην Β΄ </a:t>
            </a:r>
            <a:r>
              <a:rPr lang="el-GR" dirty="0" smtClean="0"/>
              <a:t>Γυμνασίου.</a:t>
            </a:r>
          </a:p>
          <a:p>
            <a:pPr marL="173736" lvl="1" indent="-173736" algn="just">
              <a:spcBef>
                <a:spcPts val="300"/>
              </a:spcBef>
              <a:buClr>
                <a:schemeClr val="accent2"/>
              </a:buClr>
              <a:buFont typeface="Arial" pitchFamily="34" charset="0"/>
              <a:buChar char="•"/>
            </a:pPr>
            <a:r>
              <a:rPr lang="el-GR" sz="1700" dirty="0" smtClean="0"/>
              <a:t>Επιπλέον, </a:t>
            </a:r>
            <a:r>
              <a:rPr lang="el-GR" dirty="0" smtClean="0"/>
              <a:t>πάντα </a:t>
            </a:r>
            <a:r>
              <a:rPr lang="el-GR" dirty="0" smtClean="0"/>
              <a:t>με βάση τον διαθέσιμο </a:t>
            </a:r>
            <a:r>
              <a:rPr lang="el-GR" dirty="0" smtClean="0"/>
              <a:t>χρόνο, </a:t>
            </a:r>
            <a:r>
              <a:rPr lang="el-GR" dirty="0" smtClean="0"/>
              <a:t>μπορεί να περιλαμβάνει και επίσκεψη στον/ στους τοπικούς ναούς, προκειμένου οι μαθητές να παρατηρήσουν την τεχνική και την θεματολογία των εικόνων καθώς και την θέση τους  μέσα στον </a:t>
            </a:r>
            <a:r>
              <a:rPr lang="el-GR" dirty="0" smtClean="0"/>
              <a:t>ναό.</a:t>
            </a:r>
            <a:endParaRPr lang="el-GR" sz="1600" dirty="0" smtClean="0"/>
          </a:p>
          <a:p>
            <a:pPr marL="173736" lvl="1" indent="-173736" algn="just">
              <a:spcBef>
                <a:spcPts val="300"/>
              </a:spcBef>
              <a:buClr>
                <a:schemeClr val="accent2"/>
              </a:buClr>
              <a:buFont typeface="Arial" pitchFamily="34" charset="0"/>
              <a:buChar char="•"/>
            </a:pPr>
            <a:r>
              <a:rPr lang="el-GR" dirty="0" smtClean="0"/>
              <a:t>Οι </a:t>
            </a:r>
            <a:r>
              <a:rPr lang="el-GR" dirty="0" smtClean="0"/>
              <a:t>μαθητές </a:t>
            </a:r>
            <a:r>
              <a:rPr lang="el-GR" dirty="0" smtClean="0"/>
              <a:t>ακόμη </a:t>
            </a:r>
            <a:r>
              <a:rPr lang="el-GR" dirty="0" smtClean="0"/>
              <a:t>μπορούν να δημιουργήσουν μία συλλογή, τύπου λευκώματος, ή ηλεκτρονικού βιβλίου με φωτογραφίες ιερών εικόνων που θα έχουν συλλέξει ή εναλλακτικά να δημιουργήσουν ένα κολάζ.</a:t>
            </a:r>
            <a:endParaRPr lang="el-GR" sz="1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sz="2400" cap="none" dirty="0" smtClean="0"/>
              <a:t/>
            </a:r>
            <a:br>
              <a:rPr lang="el-GR" sz="2400" cap="none" dirty="0" smtClean="0"/>
            </a:br>
            <a:r>
              <a:rPr lang="el-GR" sz="2400" cap="none" dirty="0" smtClean="0"/>
              <a:t>ΠΡΟΣΘΕΤΟ ΥΛΙΚΟ ΠΟΥ ΑΞΙΟΠΟΙΗΘΗΚΕ</a:t>
            </a:r>
            <a:br>
              <a:rPr lang="el-GR" sz="2400" cap="none" dirty="0" smtClean="0"/>
            </a:br>
            <a:endParaRPr lang="el-GR" sz="2400" cap="none"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15</a:t>
            </a:fld>
            <a:endParaRPr lang="en-US" dirty="0"/>
          </a:p>
        </p:txBody>
      </p:sp>
      <p:sp>
        <p:nvSpPr>
          <p:cNvPr id="7" name="Content Placeholder 6"/>
          <p:cNvSpPr>
            <a:spLocks noGrp="1"/>
          </p:cNvSpPr>
          <p:nvPr>
            <p:ph sz="half" idx="2"/>
          </p:nvPr>
        </p:nvSpPr>
        <p:spPr/>
        <p:txBody>
          <a:bodyPr>
            <a:normAutofit fontScale="92500" lnSpcReduction="20000"/>
          </a:bodyPr>
          <a:lstStyle/>
          <a:p>
            <a:pPr marL="0" lvl="1" indent="0">
              <a:buNone/>
            </a:pPr>
            <a:r>
              <a:rPr lang="el-GR" b="1" dirty="0" smtClean="0"/>
              <a:t>Πρόσθετο υλικό που αξιοποιήθηκε</a:t>
            </a:r>
          </a:p>
          <a:p>
            <a:r>
              <a:rPr lang="el-GR" dirty="0" smtClean="0"/>
              <a:t>ΒΙΒΛΙΑ</a:t>
            </a:r>
          </a:p>
          <a:p>
            <a:pPr lvl="1"/>
            <a:r>
              <a:rPr lang="el-GR" dirty="0" smtClean="0"/>
              <a:t>« </a:t>
            </a:r>
            <a:r>
              <a:rPr lang="el-GR" dirty="0" smtClean="0"/>
              <a:t>ΠΡΟΣΩΝΥΜΙΑ ΤΗΣ ΠΑΝΑΓΙΑΣ », Εκδόσεις </a:t>
            </a:r>
            <a:r>
              <a:rPr lang="el-GR" dirty="0" err="1" smtClean="0"/>
              <a:t>Ρόπτρον</a:t>
            </a:r>
            <a:r>
              <a:rPr lang="el-GR" dirty="0" smtClean="0"/>
              <a:t>, Αθήνα </a:t>
            </a:r>
            <a:r>
              <a:rPr lang="el-GR" dirty="0" smtClean="0"/>
              <a:t>1990</a:t>
            </a:r>
          </a:p>
          <a:p>
            <a:pPr lvl="1"/>
            <a:r>
              <a:rPr lang="el-GR" dirty="0" smtClean="0"/>
              <a:t>« </a:t>
            </a:r>
            <a:r>
              <a:rPr lang="el-GR" dirty="0" smtClean="0"/>
              <a:t>Η ΖΩΗ ΤΗΣ ΠΑΝΑΓΙΑΣ », του Θωμά Τσούλια, Πρωτοπρεσβύτερου – Θεολόγου, Συγγραφέα</a:t>
            </a:r>
            <a:r>
              <a:rPr lang="el-GR" dirty="0" smtClean="0"/>
              <a:t>.</a:t>
            </a:r>
            <a:endParaRPr lang="el-GR" dirty="0" smtClean="0"/>
          </a:p>
          <a:p>
            <a:pPr lvl="1"/>
            <a:r>
              <a:rPr lang="el-GR" dirty="0" smtClean="0"/>
              <a:t>« </a:t>
            </a:r>
            <a:r>
              <a:rPr lang="el-GR" dirty="0" smtClean="0"/>
              <a:t>Η ΠΛΑΤΥΤΕΡΑ ΤΩΝ ΟΥΡΑΝΩΝ », Έκδοση της Ιεράς Κοινότητας του Αγίου </a:t>
            </a:r>
            <a:r>
              <a:rPr lang="el-GR" dirty="0" smtClean="0"/>
              <a:t>Όρους</a:t>
            </a:r>
          </a:p>
          <a:p>
            <a:pPr lvl="1"/>
            <a:r>
              <a:rPr lang="el-GR" dirty="0" smtClean="0"/>
              <a:t>« </a:t>
            </a:r>
            <a:r>
              <a:rPr lang="el-GR" dirty="0" smtClean="0"/>
              <a:t>ΠΑΝΑΓΙΕΣ ΚΑΙ ΜΟΝΑΣΤΗΡΙΑ ΤΗΣ ΟΡΘΟΔΟΞΗΣ ΕΚΚΛΗΣΙΑΣ </a:t>
            </a:r>
            <a:r>
              <a:rPr lang="el-GR" dirty="0" smtClean="0"/>
              <a:t>».</a:t>
            </a:r>
            <a:endParaRPr lang="el-GR" dirty="0" smtClean="0"/>
          </a:p>
          <a:p>
            <a:pPr lvl="1"/>
            <a:r>
              <a:rPr lang="el-GR" dirty="0" smtClean="0"/>
              <a:t>« </a:t>
            </a:r>
            <a:r>
              <a:rPr lang="el-GR" dirty="0" smtClean="0"/>
              <a:t>ΕΛΛΗΝΙΚΗ ΤΕΧΝΗ » , Τόμος Βυζαντινές εικόνες, Εκδοτική Αθηνών</a:t>
            </a:r>
            <a:r>
              <a:rPr lang="el-GR" dirty="0" smtClean="0"/>
              <a:t>.</a:t>
            </a:r>
            <a:endParaRPr lang="el-GR" dirty="0" smtClean="0"/>
          </a:p>
          <a:p>
            <a:pPr lvl="1"/>
            <a:r>
              <a:rPr lang="el-GR" dirty="0" smtClean="0"/>
              <a:t>« </a:t>
            </a:r>
            <a:r>
              <a:rPr lang="el-GR" dirty="0" smtClean="0"/>
              <a:t>ΟΙ ΒΙΟΙ ΤΩΝ ΑΓΙΩΝ », του Μιχαήλ Γαλανού, Εκδόσεις Αποστολικής Διακονίας, Αθήνα 1988</a:t>
            </a:r>
            <a:r>
              <a:rPr lang="el-GR" dirty="0" smtClean="0"/>
              <a:t>.</a:t>
            </a:r>
            <a:endParaRPr lang="el-GR" smtClean="0"/>
          </a:p>
          <a:p>
            <a:pPr lvl="1">
              <a:buNone/>
            </a:pPr>
            <a:endParaRPr lang="el-GR" sz="2000" dirty="0" smtClean="0"/>
          </a:p>
          <a:p>
            <a:pPr lvl="1">
              <a:buNone/>
            </a:pPr>
            <a:r>
              <a:rPr lang="el-GR" dirty="0" smtClean="0"/>
              <a:t>Λογισμικό</a:t>
            </a:r>
            <a:endParaRPr lang="el-GR" dirty="0" smtClean="0"/>
          </a:p>
          <a:p>
            <a:pPr lvl="2">
              <a:buFont typeface="Arial" pitchFamily="34" charset="0"/>
              <a:buChar char="•"/>
            </a:pPr>
            <a:r>
              <a:rPr lang="el-GR" dirty="0" smtClean="0"/>
              <a:t>Λογισμικό των Θρησκευτικών Α'-Γ' Γυμνασίου </a:t>
            </a:r>
            <a:r>
              <a:rPr lang="en-US" u="sng" dirty="0" smtClean="0">
                <a:hlinkClick r:id="rId2"/>
              </a:rPr>
              <a:t>http</a:t>
            </a:r>
            <a:r>
              <a:rPr lang="el-GR" u="sng" dirty="0" smtClean="0">
                <a:hlinkClick r:id="rId2"/>
              </a:rPr>
              <a:t>://</a:t>
            </a:r>
            <a:r>
              <a:rPr lang="en-US" u="sng" dirty="0" err="1" smtClean="0">
                <a:hlinkClick r:id="rId2"/>
              </a:rPr>
              <a:t>photodentro</a:t>
            </a:r>
            <a:r>
              <a:rPr lang="el-GR" u="sng" dirty="0" smtClean="0">
                <a:hlinkClick r:id="rId2"/>
              </a:rPr>
              <a:t>.</a:t>
            </a:r>
            <a:r>
              <a:rPr lang="en-US" u="sng" dirty="0" err="1" smtClean="0">
                <a:hlinkClick r:id="rId2"/>
              </a:rPr>
              <a:t>edu</a:t>
            </a:r>
            <a:r>
              <a:rPr lang="el-GR" u="sng" dirty="0" smtClean="0">
                <a:hlinkClick r:id="rId2"/>
              </a:rPr>
              <a:t>.</a:t>
            </a:r>
            <a:r>
              <a:rPr lang="en-US" u="sng" dirty="0" err="1" smtClean="0">
                <a:hlinkClick r:id="rId2"/>
              </a:rPr>
              <a:t>gr</a:t>
            </a:r>
            <a:r>
              <a:rPr lang="el-GR" u="sng" dirty="0" smtClean="0">
                <a:hlinkClick r:id="rId2"/>
              </a:rPr>
              <a:t>/</a:t>
            </a:r>
            <a:r>
              <a:rPr lang="en-US" u="sng" dirty="0" err="1" smtClean="0">
                <a:hlinkClick r:id="rId2"/>
              </a:rPr>
              <a:t>edusoft</a:t>
            </a:r>
            <a:r>
              <a:rPr lang="el-GR" u="sng" dirty="0" smtClean="0">
                <a:hlinkClick r:id="rId2"/>
              </a:rPr>
              <a:t>/</a:t>
            </a:r>
            <a:r>
              <a:rPr lang="en-US" u="sng" dirty="0" smtClean="0">
                <a:hlinkClick r:id="rId2"/>
              </a:rPr>
              <a:t>r</a:t>
            </a:r>
            <a:r>
              <a:rPr lang="el-GR" u="sng" dirty="0" smtClean="0">
                <a:hlinkClick r:id="rId2"/>
              </a:rPr>
              <a:t>/8531/284?</a:t>
            </a:r>
            <a:r>
              <a:rPr lang="en-US" u="sng" dirty="0" smtClean="0">
                <a:hlinkClick r:id="rId2"/>
              </a:rPr>
              <a:t>locale</a:t>
            </a:r>
            <a:r>
              <a:rPr lang="el-GR" u="sng" dirty="0" smtClean="0">
                <a:hlinkClick r:id="rId2"/>
              </a:rPr>
              <a:t>=</a:t>
            </a:r>
            <a:r>
              <a:rPr lang="en-US" u="sng" dirty="0" smtClean="0">
                <a:hlinkClick r:id="rId2"/>
              </a:rPr>
              <a:t>el</a:t>
            </a:r>
            <a:r>
              <a:rPr lang="en-US" dirty="0" smtClean="0"/>
              <a:t> </a:t>
            </a:r>
            <a:endParaRPr lang="el-GR" dirty="0" smtClean="0"/>
          </a:p>
          <a:p>
            <a:pPr lvl="2">
              <a:buFont typeface="Arial" pitchFamily="34" charset="0"/>
              <a:buChar char="•"/>
            </a:pPr>
            <a:endParaRPr lang="el-GR" dirty="0" smtClean="0"/>
          </a:p>
          <a:p>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l-GR" dirty="0" smtClean="0"/>
              <a:t>ΣΥΝΤΟΜΗ ΠΕΡΙΓΡΑΦΗ</a:t>
            </a:r>
            <a:endParaRPr lang="el-GR"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2</a:t>
            </a:fld>
            <a:endParaRPr lang="en-US" dirty="0"/>
          </a:p>
        </p:txBody>
      </p:sp>
      <p:sp>
        <p:nvSpPr>
          <p:cNvPr id="12" name="Content Placeholder 11"/>
          <p:cNvSpPr>
            <a:spLocks noGrp="1"/>
          </p:cNvSpPr>
          <p:nvPr>
            <p:ph sz="half" idx="2"/>
          </p:nvPr>
        </p:nvSpPr>
        <p:spPr/>
        <p:txBody>
          <a:bodyPr>
            <a:normAutofit/>
          </a:bodyPr>
          <a:lstStyle/>
          <a:p>
            <a:pPr lvl="2"/>
            <a:r>
              <a:rPr lang="el-GR" dirty="0" smtClean="0"/>
              <a:t>Στα </a:t>
            </a:r>
            <a:r>
              <a:rPr lang="el-GR" dirty="0" smtClean="0"/>
              <a:t>πλαίσια του μαθήματος των Θρησκευτικών και κατά το σχολικό έτος 2001 -2002 με την </a:t>
            </a:r>
            <a:r>
              <a:rPr lang="el-GR" dirty="0" err="1" smtClean="0"/>
              <a:t>Β΄τάξη</a:t>
            </a:r>
            <a:r>
              <a:rPr lang="el-GR" dirty="0" smtClean="0"/>
              <a:t> του γ/</a:t>
            </a:r>
            <a:r>
              <a:rPr lang="el-GR" dirty="0" err="1" smtClean="0"/>
              <a:t>σίου</a:t>
            </a:r>
            <a:r>
              <a:rPr lang="el-GR" dirty="0" smtClean="0"/>
              <a:t> </a:t>
            </a:r>
            <a:r>
              <a:rPr lang="el-GR" dirty="0" err="1" smtClean="0"/>
              <a:t>Μακρυγιάλου</a:t>
            </a:r>
            <a:r>
              <a:rPr lang="el-GR" dirty="0" smtClean="0"/>
              <a:t> και συγκεκριμένα στην Δ.Ε. 5 με τίτλο «Ο Ευαγγελισμός της Θεοτόκου»,  ανατέθηκε στους μαθητές να συλλέξουν πληροφορίες για το πρόσωπο της Θεοτόκου (τον βίο της, χαρίσματα, εορτές, ονόματα και προέλευση τους, εικόνες, θαύματα) και να επιμεληθούν τις εργασίες τους, δίδοντάς τους ως κίνητρο τη δημιουργία ενός βιβλίου. Μέσα από την ενεργό έρευνα, τους δόθηκε η δυνατότητα να εξοικειωθούν με το πρόσωπο της Θεοτόκου αλλά κυρίως να κατανοήσουν τη μοναδική προσφορά της στο σχέδιο της Θείας Οικονομίας. Πράγματι οι μαθητές ανταποκρίθηκαν και όλες οι ομάδες δούλεψαν με ιδιαίτερη προθυμία και έτσι συγκεντρώθηκε ένα άφθονο πληροφοριακό υλικό για τη Θεοτόκο.  Το αποτέλεσμα όλης αυτής της προσπάθειας  ήταν η δημιουργία ενός  βιβλίου με τον τίτλο </a:t>
            </a:r>
            <a:r>
              <a:rPr lang="el-GR" i="1" dirty="0" smtClean="0"/>
              <a:t>«Η ΠΑΝΑΓΙΑ ΜΑΣ».</a:t>
            </a:r>
            <a:r>
              <a:rPr lang="el-GR" dirty="0" smtClean="0"/>
              <a:t> </a:t>
            </a:r>
          </a:p>
          <a:p>
            <a:pPr lvl="2">
              <a:buNone/>
            </a:pPr>
            <a:endParaRPr lang="el-GR" dirty="0" smtClean="0"/>
          </a:p>
          <a:p>
            <a:pPr lvl="2"/>
            <a:endParaRPr lang="el-GR" dirty="0" smtClean="0"/>
          </a:p>
          <a:p>
            <a:pPr lvl="3">
              <a:buNone/>
            </a:pPr>
            <a:endParaRPr lang="el-GR" dirty="0"/>
          </a:p>
        </p:txBody>
      </p:sp>
    </p:spTree>
    <p:extLst>
      <p:ext uri="{BB962C8B-B14F-4D97-AF65-F5344CB8AC3E}">
        <p14:creationId xmlns:p14="http://schemas.microsoft.com/office/powerpoint/2010/main" xmlns="" val="2233531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ΣΧΕΔΙΑΣΜΟΣ ΤΗΣ ανοιχτησ εκπαιδευτικησ ΠΡΑΚΤΙΚΗΣ</a:t>
            </a: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l-GR" dirty="0" smtClean="0"/>
              <a:t>ΣΧΕΔΙΑΣΜΟΣ &amp; ΔΙΔΑΚΤΙΚΟΙ ΣΤΟΧΟΙ</a:t>
            </a:r>
            <a:endParaRPr lang="el-GR" dirty="0"/>
          </a:p>
        </p:txBody>
      </p:sp>
      <p:sp>
        <p:nvSpPr>
          <p:cNvPr id="12" name="Content Placeholder 11"/>
          <p:cNvSpPr>
            <a:spLocks noGrp="1"/>
          </p:cNvSpPr>
          <p:nvPr>
            <p:ph sz="half" idx="2"/>
          </p:nvPr>
        </p:nvSpPr>
        <p:spPr/>
        <p:txBody>
          <a:bodyPr>
            <a:normAutofit fontScale="55000" lnSpcReduction="20000"/>
          </a:bodyPr>
          <a:lstStyle/>
          <a:p>
            <a:r>
              <a:rPr lang="el-GR" b="1" dirty="0" smtClean="0"/>
              <a:t>Σχεδιασμός</a:t>
            </a:r>
          </a:p>
          <a:p>
            <a:pPr lvl="1" algn="just">
              <a:buFont typeface="Arial" pitchFamily="34" charset="0"/>
              <a:buChar char="•"/>
            </a:pPr>
            <a:r>
              <a:rPr lang="el-GR" dirty="0" smtClean="0"/>
              <a:t>Η συγκεκριμένη </a:t>
            </a:r>
            <a:r>
              <a:rPr lang="el-GR" dirty="0" err="1" smtClean="0"/>
              <a:t>εκπ</a:t>
            </a:r>
            <a:r>
              <a:rPr lang="el-GR" dirty="0" smtClean="0"/>
              <a:t>/</a:t>
            </a:r>
            <a:r>
              <a:rPr lang="el-GR" dirty="0" err="1" smtClean="0"/>
              <a:t>κή</a:t>
            </a:r>
            <a:r>
              <a:rPr lang="el-GR" dirty="0" smtClean="0"/>
              <a:t> πρακτική πραγματοποιήθηκε </a:t>
            </a:r>
            <a:r>
              <a:rPr lang="el-GR" dirty="0" smtClean="0"/>
              <a:t>κατά το σχολικό έτος 2001-2002 στο Γ/</a:t>
            </a:r>
            <a:r>
              <a:rPr lang="el-GR" dirty="0" err="1" smtClean="0"/>
              <a:t>σιο</a:t>
            </a:r>
            <a:r>
              <a:rPr lang="el-GR" dirty="0" smtClean="0"/>
              <a:t> </a:t>
            </a:r>
            <a:r>
              <a:rPr lang="el-GR" dirty="0" err="1" smtClean="0"/>
              <a:t>Μακρυγιάλου</a:t>
            </a:r>
            <a:r>
              <a:rPr lang="el-GR" dirty="0" smtClean="0"/>
              <a:t> στα πλαίσια του μαθήματος των Θρησκευτικών της Β΄ τάξης και στην Δ.Ε. 5 με τίτλο </a:t>
            </a:r>
            <a:r>
              <a:rPr lang="el-GR" i="1" dirty="0" smtClean="0"/>
              <a:t>«Ο Ευαγγελισμός της Θεοτόκου» </a:t>
            </a:r>
            <a:r>
              <a:rPr lang="el-GR" sz="1800" i="1" dirty="0" smtClean="0"/>
              <a:t>(με βάση το προηγούμενο σχολικό εγχειρίδιο).</a:t>
            </a:r>
            <a:r>
              <a:rPr lang="el-GR" sz="1800" dirty="0" smtClean="0"/>
              <a:t> Σχε</a:t>
            </a:r>
            <a:r>
              <a:rPr lang="el-GR" dirty="0" smtClean="0"/>
              <a:t>διάστηκε και υλοποιήθηκε με τέτοιον τρόπο ώστε να προκαλέσει το ενδιαφέρον των μαθητών για το πρόσωπο της Θεοτόκου, να τους ενεργοποιήσει, να θελήσουν να μάθουν περισσότερα και ανάλογα με την ανταπόκριση τους να δημιουργηθεί ένα βιβλίο. Για τον λόγο αυτό  τους ζητήθηκε από την αρχή με την μέθοδο του καταιγισμού ιδεών να αναφέρουν ότι τους έρχεται πρώτο στο νου για  γιορτές, ονόματα, εικόνες, θαύματα, ακούγοντας την λέξη «Παναγία», ενώ κάποιος μαθητής τα κατέγραφε στον πίνακα. Οι μαθητές άρχισαν να συνειδητοποιούν πόσα πολλά ονόματα έχει η Παναγία και να αναρωτιούνται γιατί και πόσα είναι. Στο τέλος του μαθήματος ζήτησα από τους μαθητές μου, να κάνουν την ίδια εργασία με την προοπτική, αν θέλουν να δουλέψουν, να κάνουμε βιβλίο την εργασία τους. Οι μαθητές ενθουσιάστηκαν με την προοπτική αυτή και θέλοντας να ξεπεράσουν τους προηγούμενους, αλλά νομίζω και να με ευχαριστήσουν ασχολήθηκαν επί πέντε μήνες με την εργασία. Το αποτέλεσμα ήταν η δημιουργία ενός βιβλίου με τίτλο: « Η Παναγία μας». </a:t>
            </a:r>
          </a:p>
          <a:p>
            <a:pPr lvl="1" algn="just">
              <a:buFont typeface="Arial" pitchFamily="34" charset="0"/>
              <a:buChar char="•"/>
            </a:pPr>
            <a:r>
              <a:rPr lang="el-GR" dirty="0" smtClean="0"/>
              <a:t> </a:t>
            </a:r>
            <a:endParaRPr lang="el-GR" dirty="0"/>
          </a:p>
        </p:txBody>
      </p:sp>
      <p:sp>
        <p:nvSpPr>
          <p:cNvPr id="13" name="Content Placeholder 12"/>
          <p:cNvSpPr>
            <a:spLocks noGrp="1"/>
          </p:cNvSpPr>
          <p:nvPr>
            <p:ph sz="quarter" idx="4"/>
          </p:nvPr>
        </p:nvSpPr>
        <p:spPr/>
        <p:txBody>
          <a:bodyPr>
            <a:noAutofit/>
          </a:bodyPr>
          <a:lstStyle/>
          <a:p>
            <a:r>
              <a:rPr lang="el-GR" sz="1000" b="1" dirty="0" smtClean="0"/>
              <a:t>Διδακτικοί στόχοι</a:t>
            </a:r>
          </a:p>
          <a:p>
            <a:pPr>
              <a:spcBef>
                <a:spcPts val="0"/>
              </a:spcBef>
            </a:pPr>
            <a:r>
              <a:rPr lang="el-GR" sz="700" b="1" u="sng" dirty="0" smtClean="0"/>
              <a:t>Α</a:t>
            </a:r>
            <a:r>
              <a:rPr lang="el-GR" sz="700" b="1" u="sng" dirty="0" smtClean="0"/>
              <a:t>. Ως προς το γνωστικό αντικείμενο</a:t>
            </a:r>
            <a:endParaRPr lang="el-GR" sz="700" dirty="0" smtClean="0"/>
          </a:p>
          <a:p>
            <a:pPr>
              <a:spcBef>
                <a:spcPts val="0"/>
              </a:spcBef>
            </a:pPr>
            <a:r>
              <a:rPr lang="el-GR" sz="700" dirty="0" smtClean="0"/>
              <a:t>Οι μαθητές μέσα από τις δραστηριότητες :</a:t>
            </a:r>
          </a:p>
          <a:p>
            <a:pPr>
              <a:spcBef>
                <a:spcPts val="0"/>
              </a:spcBef>
            </a:pPr>
            <a:r>
              <a:rPr lang="el-GR" sz="700" dirty="0" smtClean="0"/>
              <a:t> Να συνειδητοποιήσουν ότι η Θεοτόκος έχει καθοριστικό ρόλο στην ενανθρώπιση του Σωτήρα και στο σχέδιο της Θείας Οικονομίας  και να  κατανοήσουν την Θεολογική διάσταση της συγκατάθεσής της. </a:t>
            </a:r>
          </a:p>
          <a:p>
            <a:pPr>
              <a:spcBef>
                <a:spcPts val="0"/>
              </a:spcBef>
            </a:pPr>
            <a:r>
              <a:rPr lang="el-GR" sz="700" dirty="0" smtClean="0"/>
              <a:t>Να ενημερωθούν και να ευαισθητοποιηθούν στο θέμα της πολιτιστικής και Θρησκευτικής μας κληρονομιάς μέσω των εικόνων, των ναών, Ιερών Μονών, και των εορτών που είναι αφιερωμένες προς τιμήν της.</a:t>
            </a:r>
          </a:p>
          <a:p>
            <a:pPr>
              <a:spcBef>
                <a:spcPts val="0"/>
              </a:spcBef>
            </a:pPr>
            <a:r>
              <a:rPr lang="el-GR" sz="700" dirty="0" smtClean="0"/>
              <a:t>Να μοιραστούν προσωπικές εμπειρίες, συναισθήματα, πληροφορίες για το πρόσωπο της Παναγίας.</a:t>
            </a:r>
          </a:p>
          <a:p>
            <a:pPr>
              <a:spcBef>
                <a:spcPts val="0"/>
              </a:spcBef>
            </a:pPr>
            <a:r>
              <a:rPr lang="el-GR" sz="700" dirty="0" smtClean="0"/>
              <a:t>Να  συνειδητοποιήσουν και ν’ αναδείξουν το ρόλο και την συμβολή της στην χριστιανική τέχνη, Υμνολογία, Αγιογραφία. </a:t>
            </a:r>
          </a:p>
          <a:p>
            <a:pPr>
              <a:spcBef>
                <a:spcPts val="0"/>
              </a:spcBef>
            </a:pPr>
            <a:r>
              <a:rPr lang="el-GR" sz="700" b="1" u="sng" dirty="0" smtClean="0"/>
              <a:t>Β. Ως προς τη μαθησιακή διαδικασία</a:t>
            </a:r>
            <a:endParaRPr lang="el-GR" sz="700" dirty="0" smtClean="0"/>
          </a:p>
          <a:p>
            <a:pPr>
              <a:spcBef>
                <a:spcPts val="0"/>
              </a:spcBef>
            </a:pPr>
            <a:r>
              <a:rPr lang="el-GR" sz="700" dirty="0" smtClean="0"/>
              <a:t>Να εξοικειωθούν οι μαθητές με το διερευνητικό μοντέλο μάθησης ώστε να υποστηριχθεί η προαγωγή της θρησκευτικής, ιστορικής και αισθητικής  γνώσης των μαθητών.</a:t>
            </a:r>
          </a:p>
          <a:p>
            <a:pPr>
              <a:spcBef>
                <a:spcPts val="0"/>
              </a:spcBef>
            </a:pPr>
            <a:r>
              <a:rPr lang="el-GR" sz="700" dirty="0" smtClean="0"/>
              <a:t>Να ασκηθούν στην ομαδική εργασία και να εκτιμήσουν την αποτελεσματικότητα της συνεργατικής μάθησης μέσα από τη δράση τους σε ομάδες, ώστε να μάθουν να συνεργάζονται για να λύνουν τα προβλήματα, σε ένα κλίμα αλληλεγγύης και υγιούς άμιλλας. </a:t>
            </a:r>
          </a:p>
          <a:p>
            <a:pPr>
              <a:spcBef>
                <a:spcPts val="0"/>
              </a:spcBef>
            </a:pPr>
            <a:r>
              <a:rPr lang="el-GR" sz="700" dirty="0" smtClean="0"/>
              <a:t>Να ασκηθούν στην ανάληψη και διεκπεραίωση ρόλων, ώστε να προσεγγίζουν βιωματικά την γνώση.</a:t>
            </a:r>
          </a:p>
          <a:p>
            <a:pPr>
              <a:spcBef>
                <a:spcPts val="0"/>
              </a:spcBef>
            </a:pPr>
            <a:r>
              <a:rPr lang="el-GR" sz="700" dirty="0" smtClean="0"/>
              <a:t>Να οξυνθεί η παρατηρητικότητα και να ενεργοποιηθεί η ικανότητα πρόσληψης των μαθητών.</a:t>
            </a:r>
          </a:p>
          <a:p>
            <a:pPr>
              <a:spcBef>
                <a:spcPts val="0"/>
              </a:spcBef>
            </a:pPr>
            <a:r>
              <a:rPr lang="el-GR" sz="700" dirty="0" smtClean="0"/>
              <a:t>Να καλλιεργήσουν το λόγο και την αφαιρετική σκέψη αναπτύσσοντας την ικανότητα μετάδοσης πληροφοριών με τρόπο συνοπτικό.</a:t>
            </a:r>
          </a:p>
          <a:p>
            <a:pPr>
              <a:spcBef>
                <a:spcPts val="0"/>
              </a:spcBef>
            </a:pPr>
            <a:r>
              <a:rPr lang="el-GR" sz="700" dirty="0" smtClean="0"/>
              <a:t>Να αναπτύξουν οι μαθητές δεξιότητες  και </a:t>
            </a:r>
            <a:r>
              <a:rPr lang="el-GR" sz="700" dirty="0" err="1" smtClean="0"/>
              <a:t>μεταγνωστικές</a:t>
            </a:r>
            <a:r>
              <a:rPr lang="el-GR" sz="700" dirty="0" smtClean="0"/>
              <a:t> ικανότητες για την αναζήτηση πληροφοριών στο διαδίκτυο, σε βιβλία και την κριτική  αξιοποίηση  των πληροφοριών  που εντοπίζουν, καθώς και να προχωρούν στη σύνθεση δεδομένων και εν τέλει στη δημιουργία του βιβλίου.</a:t>
            </a:r>
          </a:p>
          <a:p>
            <a:pPr>
              <a:spcBef>
                <a:spcPts val="0"/>
              </a:spcBef>
            </a:pPr>
            <a:r>
              <a:rPr lang="el-GR" sz="700" b="1" u="sng" dirty="0" smtClean="0"/>
              <a:t>Γ. Ως προς τη χρήση των νέων τεχνολογιών</a:t>
            </a:r>
            <a:endParaRPr lang="el-GR" sz="700" dirty="0" smtClean="0"/>
          </a:p>
          <a:p>
            <a:pPr>
              <a:spcBef>
                <a:spcPts val="0"/>
              </a:spcBef>
            </a:pPr>
            <a:r>
              <a:rPr lang="el-GR" sz="700" dirty="0" smtClean="0"/>
              <a:t>Να προσεγγίσουν τις ΤΠΕ</a:t>
            </a:r>
            <a:r>
              <a:rPr lang="en-US" sz="700" dirty="0" smtClean="0"/>
              <a:t> </a:t>
            </a:r>
            <a:r>
              <a:rPr lang="el-GR" sz="700" dirty="0" smtClean="0"/>
              <a:t> ως εργαλεία και πηγές μάθησης. </a:t>
            </a:r>
          </a:p>
          <a:p>
            <a:pPr>
              <a:spcBef>
                <a:spcPts val="0"/>
              </a:spcBef>
            </a:pPr>
            <a:r>
              <a:rPr lang="el-GR" sz="700" dirty="0" smtClean="0"/>
              <a:t>Να καλλιεργήσουν δεξιότητες και κριτική σκέψη.</a:t>
            </a:r>
          </a:p>
          <a:p>
            <a:pPr>
              <a:spcBef>
                <a:spcPts val="0"/>
              </a:spcBef>
            </a:pPr>
            <a:r>
              <a:rPr lang="el-GR" sz="700" dirty="0" smtClean="0"/>
              <a:t>Να περιηγηθούν στο διαδίκτυο λαμβάνοντας υπόψη τους κανόνες ασφάλειας.</a:t>
            </a:r>
            <a:endParaRPr lang="el-GR" sz="700"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ΕΦΑΡΜΟΓΗ ΤΗΣ ανοιχτησ εκπαιδευτικησ ΠΡΑΚΤΙΚΗΣ</a:t>
            </a: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947916" y="5189219"/>
            <a:ext cx="6196083" cy="862965"/>
          </a:xfrm>
        </p:spPr>
        <p:txBody>
          <a:bodyPr/>
          <a:lstStyle/>
          <a:p>
            <a:r>
              <a:rPr lang="el-GR" sz="2400" cap="none" dirty="0" smtClean="0"/>
              <a:t>ΣΤΟΙΧΕΙΑ ΕΦΑΡΜΟΓΗΣ </a:t>
            </a:r>
            <a:r>
              <a:rPr lang="el-GR" sz="2400" dirty="0" smtClean="0"/>
              <a:t>ΤΗΣ ανοιχτησ εκπαιδευτικησ </a:t>
            </a:r>
            <a:r>
              <a:rPr lang="el-GR" sz="2400" cap="none" dirty="0" smtClean="0"/>
              <a:t>ΠΡΑΚΤΙΚΗΣ</a:t>
            </a:r>
            <a:r>
              <a:rPr lang="el-GR" sz="2400" dirty="0" smtClean="0"/>
              <a:t>   </a:t>
            </a:r>
            <a:endParaRPr lang="el-GR" sz="2400" dirty="0"/>
          </a:p>
        </p:txBody>
      </p:sp>
      <p:sp>
        <p:nvSpPr>
          <p:cNvPr id="6" name="Content Placeholder 5"/>
          <p:cNvSpPr>
            <a:spLocks noGrp="1"/>
          </p:cNvSpPr>
          <p:nvPr>
            <p:ph sz="half" idx="2"/>
          </p:nvPr>
        </p:nvSpPr>
        <p:spPr/>
        <p:txBody>
          <a:bodyPr>
            <a:normAutofit fontScale="70000" lnSpcReduction="20000"/>
          </a:bodyPr>
          <a:lstStyle/>
          <a:p>
            <a:r>
              <a:rPr lang="el-GR" b="1" dirty="0" smtClean="0"/>
              <a:t>Περιβάλλον – Πλαίσιο</a:t>
            </a:r>
          </a:p>
          <a:p>
            <a:pPr lvl="1">
              <a:buFont typeface="Arial" pitchFamily="34" charset="0"/>
              <a:buChar char="•"/>
            </a:pPr>
            <a:r>
              <a:rPr lang="el-GR" dirty="0" smtClean="0"/>
              <a:t>Χρησιμοποιήθηκε  </a:t>
            </a:r>
            <a:r>
              <a:rPr lang="el-GR" dirty="0" smtClean="0"/>
              <a:t>το εργαστήριο της Πληροφορικής  που διαθέτει Η.Υ., εκτυπωτή και βιντεοπροβολέα.  Στο εργαστήριο Πληροφορικής υπήρχε η δυνατότητα σύνδεσης στο διαδίκτυο σε όλους τους υπολογιστές. Οι μαθητές εργάστηκαν ομαδικά, σε πέντε (5)ομάδες των 3 (τριών) ατόμων, όπου κάθε μέλος  είχε και ένα ρόλο. Οι ομάδες είχαν μεικτή σύνθεση όσο αφορά το φύλο, τις επιδόσεις και την εξοικείωση με τους υπολογιστές. Τα μέλη της ομάδας  ανέπτυξαν δημιουργική και κριτική σκέψη για την επίτευξη του κοινού σκοπού. </a:t>
            </a:r>
            <a:endParaRPr lang="el-GR" dirty="0" smtClean="0"/>
          </a:p>
          <a:p>
            <a:pPr lvl="1">
              <a:buFont typeface="Arial" pitchFamily="34" charset="0"/>
              <a:buChar char="•"/>
            </a:pPr>
            <a:r>
              <a:rPr lang="el-GR" dirty="0" smtClean="0"/>
              <a:t>Στην  </a:t>
            </a:r>
            <a:r>
              <a:rPr lang="el-GR" dirty="0" smtClean="0"/>
              <a:t>αίθουσα διδασκαλίας,  απαιτήθηκε  διαμόρφωση των θρανίων με άλλη διάταξη από την τυπική, ώστε οι μαθητές να μπορούν να δουλέψουν ομαδικά.  </a:t>
            </a:r>
            <a:endParaRPr lang="el-GR" dirty="0" smtClean="0"/>
          </a:p>
          <a:p>
            <a:pPr lvl="1">
              <a:buFont typeface="Arial" pitchFamily="34" charset="0"/>
              <a:buChar char="•"/>
            </a:pPr>
            <a:r>
              <a:rPr lang="el-GR" dirty="0" smtClean="0"/>
              <a:t> </a:t>
            </a:r>
            <a:r>
              <a:rPr lang="el-GR" dirty="0" smtClean="0"/>
              <a:t>Οι  παρουσιάσεις  των ομάδων  πραγματοποιήθηκαν εντός της σχολικής τάξης, το βιβλίο στην έντυπη μορφή του διατέθηκε στην ευρύτερη τοπική </a:t>
            </a:r>
            <a:r>
              <a:rPr lang="el-GR" dirty="0" smtClean="0"/>
              <a:t>κοινωνία.</a:t>
            </a:r>
            <a:endParaRPr lang="el-GR" dirty="0" smtClean="0"/>
          </a:p>
          <a:p>
            <a:pPr lvl="1">
              <a:buFont typeface="Arial" pitchFamily="34" charset="0"/>
              <a:buChar char="•"/>
            </a:pPr>
            <a:r>
              <a:rPr lang="el-GR" dirty="0" smtClean="0"/>
              <a:t>Οι </a:t>
            </a:r>
            <a:r>
              <a:rPr lang="el-GR" dirty="0" smtClean="0"/>
              <a:t>μαθητές έδρασαν και εκτός σχολείου παίρνοντας συνεντεύξεις από οικεία πρόσωπα συγκεντρώνοντας πληροφορίες.</a:t>
            </a:r>
            <a:endParaRPr lang="el-GR" b="0" dirty="0" smtClean="0"/>
          </a:p>
          <a:p>
            <a:endParaRPr lang="el-GR" dirty="0" smtClean="0"/>
          </a:p>
          <a:p>
            <a:endParaRPr lang="el-GR" dirty="0"/>
          </a:p>
        </p:txBody>
      </p:sp>
      <p:sp>
        <p:nvSpPr>
          <p:cNvPr id="7" name="Content Placeholder 6"/>
          <p:cNvSpPr>
            <a:spLocks noGrp="1"/>
          </p:cNvSpPr>
          <p:nvPr>
            <p:ph sz="quarter" idx="4"/>
          </p:nvPr>
        </p:nvSpPr>
        <p:spPr/>
        <p:txBody>
          <a:bodyPr>
            <a:normAutofit fontScale="92500"/>
          </a:bodyPr>
          <a:lstStyle/>
          <a:p>
            <a:pPr lvl="1">
              <a:buFont typeface="Arial" pitchFamily="34" charset="0"/>
              <a:buChar char="•"/>
            </a:pPr>
            <a:r>
              <a:rPr lang="el-GR" sz="2400" b="1" dirty="0" smtClean="0"/>
              <a:t>Τάξη</a:t>
            </a:r>
          </a:p>
          <a:p>
            <a:pPr lvl="2">
              <a:buClr>
                <a:srgbClr val="F96A1B"/>
              </a:buClr>
            </a:pPr>
            <a:r>
              <a:rPr lang="el-GR" sz="1500" dirty="0" smtClean="0">
                <a:solidFill>
                  <a:srgbClr val="000000"/>
                </a:solidFill>
              </a:rPr>
              <a:t>Β΄ Γυμνασίου</a:t>
            </a:r>
            <a:endParaRPr lang="el-GR" sz="1500" b="1" dirty="0" smtClean="0"/>
          </a:p>
          <a:p>
            <a:pPr lvl="1">
              <a:buFont typeface="Arial" pitchFamily="34" charset="0"/>
              <a:buChar char="•"/>
            </a:pPr>
            <a:r>
              <a:rPr lang="el-GR" sz="2400" b="1" dirty="0" smtClean="0"/>
              <a:t>Διάρκεια</a:t>
            </a:r>
          </a:p>
          <a:p>
            <a:pPr lvl="2"/>
            <a:r>
              <a:rPr lang="el-GR" sz="1200" dirty="0" smtClean="0"/>
              <a:t>Ώρες διδασκαλίας: </a:t>
            </a:r>
            <a:r>
              <a:rPr lang="el-GR" sz="1200" dirty="0" smtClean="0"/>
              <a:t>4</a:t>
            </a:r>
          </a:p>
          <a:p>
            <a:pPr lvl="2"/>
            <a:r>
              <a:rPr lang="el-GR" sz="1200" b="0" dirty="0" smtClean="0"/>
              <a:t>Συνολική διάρκεια: </a:t>
            </a:r>
            <a:r>
              <a:rPr lang="el-GR" sz="1400" dirty="0" smtClean="0"/>
              <a:t>30 ώρες  σε διάστημα 5 μηνών. </a:t>
            </a:r>
            <a:endParaRPr lang="el-GR" sz="1400" b="0" dirty="0" smtClean="0"/>
          </a:p>
          <a:p>
            <a:pPr lvl="1">
              <a:buFont typeface="Arial" pitchFamily="34" charset="0"/>
              <a:buChar char="•"/>
            </a:pPr>
            <a:r>
              <a:rPr lang="el-GR" sz="2400" b="1" dirty="0" smtClean="0"/>
              <a:t>Ρόλος Διδάσκοντα</a:t>
            </a:r>
          </a:p>
          <a:p>
            <a:pPr lvl="2">
              <a:buFont typeface="Arial" pitchFamily="34" charset="0"/>
              <a:buChar char="•"/>
            </a:pPr>
            <a:r>
              <a:rPr lang="el-GR" sz="1400" dirty="0" smtClean="0"/>
              <a:t>διδακτικός</a:t>
            </a:r>
            <a:r>
              <a:rPr lang="el-GR" sz="1400" dirty="0" smtClean="0"/>
              <a:t>, ενθαρρυντικός, υποστηρικτικός, συμβουλευτικός, </a:t>
            </a:r>
            <a:r>
              <a:rPr lang="el-GR" sz="1400" dirty="0" smtClean="0"/>
              <a:t>συντονιστικός</a:t>
            </a:r>
            <a:r>
              <a:rPr lang="el-GR" sz="1400" dirty="0" smtClean="0"/>
              <a:t>, </a:t>
            </a:r>
            <a:r>
              <a:rPr lang="el-GR" sz="1400" dirty="0" smtClean="0"/>
              <a:t>διαμεσολαβητικός</a:t>
            </a:r>
            <a:r>
              <a:rPr lang="el-GR" sz="1400" dirty="0" smtClean="0"/>
              <a:t>, εποπτικός, </a:t>
            </a:r>
            <a:r>
              <a:rPr lang="el-GR" sz="1400" dirty="0" smtClean="0"/>
              <a:t>διαχειριστικός</a:t>
            </a:r>
            <a:r>
              <a:rPr lang="el-GR" sz="1400" dirty="0" smtClean="0"/>
              <a:t>, </a:t>
            </a:r>
            <a:r>
              <a:rPr lang="el-GR" sz="1400" dirty="0" smtClean="0"/>
              <a:t>κριτικός</a:t>
            </a:r>
            <a:r>
              <a:rPr lang="el-GR" sz="1400" dirty="0" smtClean="0"/>
              <a:t>, επιμελητής περιεχομένου (</a:t>
            </a:r>
            <a:r>
              <a:rPr lang="en-US" sz="1400" dirty="0" smtClean="0"/>
              <a:t>curator</a:t>
            </a:r>
            <a:r>
              <a:rPr lang="el-GR" sz="1400" dirty="0" smtClean="0"/>
              <a:t>), τεχνική </a:t>
            </a:r>
            <a:r>
              <a:rPr lang="el-GR" sz="1400" dirty="0" smtClean="0"/>
              <a:t>υποστήριξη</a:t>
            </a:r>
            <a:endParaRPr lang="el-GR" sz="2400"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6</a:t>
            </a:fld>
            <a:endParaRPr lang="en-US" dirty="0"/>
          </a:p>
        </p:txBody>
      </p:sp>
    </p:spTree>
    <p:extLst>
      <p:ext uri="{BB962C8B-B14F-4D97-AF65-F5344CB8AC3E}">
        <p14:creationId xmlns:p14="http://schemas.microsoft.com/office/powerpoint/2010/main" xmlns="" val="12980208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34269" y="5172501"/>
            <a:ext cx="6209731" cy="846162"/>
          </a:xfrm>
        </p:spPr>
        <p:txBody>
          <a:bodyPr/>
          <a:lstStyle/>
          <a:p>
            <a:r>
              <a:rPr lang="el-GR" sz="2400" dirty="0" smtClean="0"/>
              <a:t>ΑΝΑΛΥΤΙΚΗ ΠΕΡΙΓΡΑΦΗ ΤΗΣ ανοιχτησ εκπαιδευτικησ ΠΡΑΚΤΙΚΗΣ</a:t>
            </a:r>
            <a:endParaRPr lang="el-GR" sz="2400"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7</a:t>
            </a:fld>
            <a:endParaRPr lang="en-US" dirty="0"/>
          </a:p>
        </p:txBody>
      </p:sp>
      <p:sp>
        <p:nvSpPr>
          <p:cNvPr id="7" name="Content Placeholder 6"/>
          <p:cNvSpPr>
            <a:spLocks noGrp="1"/>
          </p:cNvSpPr>
          <p:nvPr>
            <p:ph sz="half" idx="2"/>
          </p:nvPr>
        </p:nvSpPr>
        <p:spPr/>
        <p:txBody>
          <a:bodyPr>
            <a:normAutofit fontScale="32500" lnSpcReduction="20000"/>
          </a:bodyPr>
          <a:lstStyle/>
          <a:p>
            <a:pPr lvl="1">
              <a:buFont typeface="Arial" pitchFamily="34" charset="0"/>
              <a:buChar char="•"/>
            </a:pPr>
            <a:r>
              <a:rPr lang="el-GR" dirty="0" smtClean="0"/>
              <a:t>Κατά </a:t>
            </a:r>
            <a:r>
              <a:rPr lang="el-GR" dirty="0" smtClean="0"/>
              <a:t>την </a:t>
            </a:r>
            <a:r>
              <a:rPr lang="el-GR" u="sng" dirty="0" smtClean="0"/>
              <a:t>πρώτη  διδακτική ώρα</a:t>
            </a:r>
            <a:r>
              <a:rPr lang="el-GR" b="1" dirty="0" smtClean="0"/>
              <a:t>  ζ</a:t>
            </a:r>
            <a:r>
              <a:rPr lang="el-GR" dirty="0" smtClean="0"/>
              <a:t>ητήθηκε από τους μαθητές με την μέθοδο του καταιγισμού ιδεών να αναφέρουν, ενώ ένας μαθητής  κατέγραφε στον πίνακα, ότι τους έρχεται πρώτο στο νου ακούγοντας την λέξη «Παναγία». Η καταγραφή βοήθησε τους μαθητές να συνειδητοποιήσουν ότι τους είναι ένα πρόσωπο γνωστό και οικείο. Συγχρόνως όμως τέθηκε και ο προβληματισμός γιατί είναι τόσο οικείο στον καθένα και τόσο αγαπητό; Με αυτόν τον τρόπο οι μαθητές προετοιμάστηκαν ώστε με ενδιαφέρον να παρακολουθήσουν το μάθημα και να πάρουν απαντήσεις στα ερωτήματα τους</a:t>
            </a:r>
            <a:r>
              <a:rPr lang="el-GR" dirty="0" smtClean="0"/>
              <a:t>. </a:t>
            </a:r>
          </a:p>
          <a:p>
            <a:pPr>
              <a:buFont typeface="Arial" pitchFamily="34" charset="0"/>
              <a:buChar char="•"/>
            </a:pPr>
            <a:r>
              <a:rPr lang="el-GR" sz="2000" dirty="0" smtClean="0"/>
              <a:t> </a:t>
            </a:r>
            <a:r>
              <a:rPr lang="el-GR" sz="2000" dirty="0" smtClean="0"/>
              <a:t>Στην συνέχεια διδάχτηκε το πρώτο μέρος του μαθήματος και έγινε η ανάλυση του κειμένου  που υπάρχει στο βιβλίο στην Δ.Ε.5  και ακολουθώντας την μέθοδο του επικοδομισμού ενισχύθηκαν  οι προϋπάρχουσες γνώσεις τους</a:t>
            </a:r>
            <a:r>
              <a:rPr lang="el-GR" sz="2000" dirty="0" smtClean="0"/>
              <a:t>.</a:t>
            </a:r>
          </a:p>
          <a:p>
            <a:pPr>
              <a:buFont typeface="Arial" pitchFamily="34" charset="0"/>
              <a:buChar char="•"/>
            </a:pPr>
            <a:endParaRPr lang="el-GR" sz="2000" dirty="0" smtClean="0"/>
          </a:p>
          <a:p>
            <a:pPr lvl="1">
              <a:buFont typeface="Arial" pitchFamily="34" charset="0"/>
              <a:buChar char="•"/>
            </a:pPr>
            <a:r>
              <a:rPr lang="el-GR" dirty="0" smtClean="0"/>
              <a:t>Κατά τη </a:t>
            </a:r>
            <a:r>
              <a:rPr lang="el-GR" u="sng" dirty="0" smtClean="0"/>
              <a:t>δεύτερη διδακτική ώρα</a:t>
            </a:r>
            <a:r>
              <a:rPr lang="el-GR" b="1" dirty="0" smtClean="0"/>
              <a:t> </a:t>
            </a:r>
            <a:r>
              <a:rPr lang="el-GR" dirty="0" smtClean="0"/>
              <a:t>έγινε η ανάλυση της εικόνας του Ευαγγελισμού και η αναζήτηση των θεολογικών αληθειών του κειμένου που εκφράζονται στην εικόνα. </a:t>
            </a:r>
            <a:r>
              <a:rPr lang="en-US" u="sng" dirty="0" smtClean="0">
                <a:hlinkClick r:id="rId2"/>
              </a:rPr>
              <a:t>http</a:t>
            </a:r>
            <a:r>
              <a:rPr lang="el-GR" u="sng" dirty="0" smtClean="0">
                <a:hlinkClick r:id="rId2"/>
              </a:rPr>
              <a:t>://</a:t>
            </a:r>
            <a:r>
              <a:rPr lang="en-US" u="sng" dirty="0" err="1" smtClean="0">
                <a:hlinkClick r:id="rId2"/>
              </a:rPr>
              <a:t>photodentro</a:t>
            </a:r>
            <a:r>
              <a:rPr lang="el-GR" u="sng" dirty="0" smtClean="0">
                <a:hlinkClick r:id="rId2"/>
              </a:rPr>
              <a:t>.</a:t>
            </a:r>
            <a:r>
              <a:rPr lang="en-US" u="sng" dirty="0" err="1" smtClean="0">
                <a:hlinkClick r:id="rId2"/>
              </a:rPr>
              <a:t>edu</a:t>
            </a:r>
            <a:r>
              <a:rPr lang="el-GR" u="sng" dirty="0" smtClean="0">
                <a:hlinkClick r:id="rId2"/>
              </a:rPr>
              <a:t>.</a:t>
            </a:r>
            <a:r>
              <a:rPr lang="en-US" u="sng" dirty="0" err="1" smtClean="0">
                <a:hlinkClick r:id="rId2"/>
              </a:rPr>
              <a:t>gr</a:t>
            </a:r>
            <a:r>
              <a:rPr lang="el-GR" u="sng" dirty="0" smtClean="0">
                <a:hlinkClick r:id="rId2"/>
              </a:rPr>
              <a:t>/</a:t>
            </a:r>
            <a:r>
              <a:rPr lang="en-US" u="sng" dirty="0" err="1" smtClean="0">
                <a:hlinkClick r:id="rId2"/>
              </a:rPr>
              <a:t>lor</a:t>
            </a:r>
            <a:r>
              <a:rPr lang="el-GR" u="sng" dirty="0" smtClean="0">
                <a:hlinkClick r:id="rId2"/>
              </a:rPr>
              <a:t>/</a:t>
            </a:r>
            <a:r>
              <a:rPr lang="en-US" u="sng" dirty="0" smtClean="0">
                <a:hlinkClick r:id="rId2"/>
              </a:rPr>
              <a:t>r</a:t>
            </a:r>
            <a:r>
              <a:rPr lang="el-GR" u="sng" dirty="0" smtClean="0">
                <a:hlinkClick r:id="rId2"/>
              </a:rPr>
              <a:t>/8521/1393?</a:t>
            </a:r>
            <a:r>
              <a:rPr lang="en-US" u="sng" dirty="0" smtClean="0">
                <a:hlinkClick r:id="rId2"/>
              </a:rPr>
              <a:t>locale</a:t>
            </a:r>
            <a:r>
              <a:rPr lang="el-GR" u="sng" dirty="0" smtClean="0">
                <a:hlinkClick r:id="rId2"/>
              </a:rPr>
              <a:t>=</a:t>
            </a:r>
            <a:r>
              <a:rPr lang="en-US" u="sng" dirty="0" smtClean="0">
                <a:hlinkClick r:id="rId2"/>
              </a:rPr>
              <a:t>el</a:t>
            </a:r>
            <a:r>
              <a:rPr lang="en-US" dirty="0" smtClean="0"/>
              <a:t> </a:t>
            </a:r>
            <a:endParaRPr lang="el-GR" dirty="0" smtClean="0"/>
          </a:p>
          <a:p>
            <a:pPr>
              <a:buFont typeface="Arial" pitchFamily="34" charset="0"/>
              <a:buChar char="•"/>
            </a:pPr>
            <a:r>
              <a:rPr lang="el-GR" sz="2000" dirty="0" smtClean="0"/>
              <a:t>  </a:t>
            </a:r>
            <a:r>
              <a:rPr lang="el-GR" sz="2000" dirty="0" smtClean="0"/>
              <a:t>Ακολούθησε η ακρόαση - ανάλυση του απολυτίκιου της εορτής του Ευαγγελισμού και η σύνδεση με τις αλήθειες του κειμένου. </a:t>
            </a:r>
            <a:r>
              <a:rPr lang="en-US" sz="2000" u="sng" dirty="0" smtClean="0">
                <a:hlinkClick r:id="rId3"/>
              </a:rPr>
              <a:t>http</a:t>
            </a:r>
            <a:r>
              <a:rPr lang="el-GR" sz="2000" u="sng" dirty="0" smtClean="0">
                <a:hlinkClick r:id="rId3"/>
              </a:rPr>
              <a:t>://</a:t>
            </a:r>
            <a:r>
              <a:rPr lang="en-US" sz="2000" u="sng" dirty="0" err="1" smtClean="0">
                <a:hlinkClick r:id="rId3"/>
              </a:rPr>
              <a:t>photodentro</a:t>
            </a:r>
            <a:r>
              <a:rPr lang="el-GR" sz="2000" u="sng" dirty="0" smtClean="0">
                <a:hlinkClick r:id="rId3"/>
              </a:rPr>
              <a:t>.</a:t>
            </a:r>
            <a:r>
              <a:rPr lang="en-US" sz="2000" u="sng" dirty="0" err="1" smtClean="0">
                <a:hlinkClick r:id="rId3"/>
              </a:rPr>
              <a:t>edu</a:t>
            </a:r>
            <a:r>
              <a:rPr lang="el-GR" sz="2000" u="sng" dirty="0" smtClean="0">
                <a:hlinkClick r:id="rId3"/>
              </a:rPr>
              <a:t>.</a:t>
            </a:r>
            <a:r>
              <a:rPr lang="en-US" sz="2000" u="sng" dirty="0" err="1" smtClean="0">
                <a:hlinkClick r:id="rId3"/>
              </a:rPr>
              <a:t>gr</a:t>
            </a:r>
            <a:r>
              <a:rPr lang="el-GR" sz="2000" u="sng" dirty="0" smtClean="0">
                <a:hlinkClick r:id="rId3"/>
              </a:rPr>
              <a:t>/</a:t>
            </a:r>
            <a:r>
              <a:rPr lang="en-US" sz="2000" u="sng" dirty="0" err="1" smtClean="0">
                <a:hlinkClick r:id="rId3"/>
              </a:rPr>
              <a:t>lor</a:t>
            </a:r>
            <a:r>
              <a:rPr lang="el-GR" sz="2000" u="sng" dirty="0" smtClean="0">
                <a:hlinkClick r:id="rId3"/>
              </a:rPr>
              <a:t>/</a:t>
            </a:r>
            <a:r>
              <a:rPr lang="en-US" sz="2000" u="sng" dirty="0" smtClean="0">
                <a:hlinkClick r:id="rId3"/>
              </a:rPr>
              <a:t>r</a:t>
            </a:r>
            <a:r>
              <a:rPr lang="el-GR" sz="2000" u="sng" dirty="0" smtClean="0">
                <a:hlinkClick r:id="rId3"/>
              </a:rPr>
              <a:t>/8521/6318?</a:t>
            </a:r>
            <a:r>
              <a:rPr lang="en-US" sz="2000" u="sng" dirty="0" smtClean="0">
                <a:hlinkClick r:id="rId3"/>
              </a:rPr>
              <a:t>locale</a:t>
            </a:r>
            <a:r>
              <a:rPr lang="el-GR" sz="2000" u="sng" dirty="0" smtClean="0">
                <a:hlinkClick r:id="rId3"/>
              </a:rPr>
              <a:t>=</a:t>
            </a:r>
            <a:r>
              <a:rPr lang="en-US" sz="2000" u="sng" dirty="0" smtClean="0">
                <a:hlinkClick r:id="rId3"/>
              </a:rPr>
              <a:t>el</a:t>
            </a:r>
            <a:r>
              <a:rPr lang="el-GR" sz="2000" dirty="0" smtClean="0"/>
              <a:t> </a:t>
            </a:r>
            <a:r>
              <a:rPr lang="el-GR" sz="2000" dirty="0" smtClean="0"/>
              <a:t>)</a:t>
            </a:r>
          </a:p>
          <a:p>
            <a:pPr>
              <a:buFont typeface="Arial" pitchFamily="34" charset="0"/>
              <a:buChar char="•"/>
            </a:pPr>
            <a:r>
              <a:rPr lang="el-GR" sz="2000" dirty="0" smtClean="0"/>
              <a:t> </a:t>
            </a:r>
            <a:r>
              <a:rPr lang="el-GR" sz="2000" dirty="0" smtClean="0"/>
              <a:t>Στη συνέχεια δημιουργήθηκαν δύο περιγράμματα της Παναγίας στον πίνακα, για τη συμμετοχή των μαθητών στη δημιουργική τεχνική    </a:t>
            </a:r>
            <a:r>
              <a:rPr lang="el-GR" sz="2000" i="1" dirty="0" smtClean="0"/>
              <a:t>"Ρόλος – στον – τοίχο</a:t>
            </a:r>
            <a:r>
              <a:rPr lang="el-GR" sz="2000" dirty="0" smtClean="0"/>
              <a:t>". Οι μαθητές δουλεύοντας ανά θρανίο κατέγραψαν στον πίνακα τα γνωρίσματα της Παναγίας και τα </a:t>
            </a:r>
            <a:r>
              <a:rPr lang="el-GR" sz="2000" dirty="0" smtClean="0"/>
              <a:t>διλήμματα και τα συναισθήματά της </a:t>
            </a:r>
            <a:r>
              <a:rPr lang="en-US" sz="2000" dirty="0" smtClean="0"/>
              <a:t> </a:t>
            </a:r>
            <a:r>
              <a:rPr lang="el-GR" sz="2000" dirty="0" smtClean="0"/>
              <a:t>σε σχέση </a:t>
            </a:r>
            <a:r>
              <a:rPr lang="en-US" sz="2000" dirty="0" smtClean="0"/>
              <a:t> </a:t>
            </a:r>
            <a:r>
              <a:rPr lang="el-GR" sz="2000" dirty="0" smtClean="0"/>
              <a:t>με τη γέννηση</a:t>
            </a:r>
            <a:r>
              <a:rPr lang="en-US" sz="2000" dirty="0" smtClean="0"/>
              <a:t> </a:t>
            </a:r>
            <a:r>
              <a:rPr lang="el-GR" sz="2000" dirty="0" smtClean="0"/>
              <a:t>αυτού του παιδιού και στο εξωτερικό</a:t>
            </a:r>
            <a:r>
              <a:rPr lang="en-US" sz="2000" dirty="0" smtClean="0"/>
              <a:t> </a:t>
            </a:r>
            <a:r>
              <a:rPr lang="el-GR" sz="2000" dirty="0" smtClean="0"/>
              <a:t>μέρος του, τι πιθανώς θα σκεφτούν </a:t>
            </a:r>
            <a:r>
              <a:rPr lang="en-US" sz="2000" dirty="0" smtClean="0"/>
              <a:t> </a:t>
            </a:r>
            <a:r>
              <a:rPr lang="el-GR" sz="2000" dirty="0" smtClean="0"/>
              <a:t>οι άλλοι </a:t>
            </a:r>
            <a:r>
              <a:rPr lang="el-GR" sz="2000" dirty="0" err="1" smtClean="0"/>
              <a:t>γι΄</a:t>
            </a:r>
            <a:r>
              <a:rPr lang="el-GR" sz="2000" dirty="0" smtClean="0"/>
              <a:t> </a:t>
            </a:r>
            <a:r>
              <a:rPr lang="el-GR" sz="2000" dirty="0" smtClean="0"/>
              <a:t>αυτήν;</a:t>
            </a:r>
            <a:endParaRPr lang="el-GR" sz="2000" dirty="0" smtClean="0"/>
          </a:p>
          <a:p>
            <a:pPr>
              <a:buFont typeface="Arial" pitchFamily="34" charset="0"/>
              <a:buChar char="•"/>
            </a:pPr>
            <a:r>
              <a:rPr lang="el-GR" sz="2000" dirty="0" smtClean="0"/>
              <a:t> Ο πρώτος σπόρος για την εργασία έπεσε. Οι μαθητές κλήθηκαν με την παραπάνω δράση, να ανακαλέσουν στη μνήμη τους και να εκφράσουν όσα ονόματα της Παναγίας γνώριζαν,  με σκοπό  διαπιστώνοντας το πλήθος των ονομάτων   να προκληθεί το ενδιαφέρον τους, για τη συγκέντρωση πληροφοριακού υλικού και τη δημιουργία ενός βιβλίου.</a:t>
            </a:r>
            <a:r>
              <a:rPr lang="el-GR" sz="2000" i="1" u="sng" dirty="0" smtClean="0"/>
              <a:t> </a:t>
            </a:r>
          </a:p>
          <a:p>
            <a:pPr>
              <a:buFont typeface="Arial" pitchFamily="34" charset="0"/>
              <a:buChar char="•"/>
            </a:pPr>
            <a:endParaRPr lang="el-GR" sz="2000" dirty="0" smtClean="0"/>
          </a:p>
          <a:p>
            <a:pPr lvl="1">
              <a:buFont typeface="Arial" pitchFamily="34" charset="0"/>
              <a:buChar char="•"/>
            </a:pPr>
            <a:r>
              <a:rPr lang="el-GR" dirty="0" smtClean="0"/>
              <a:t>  Κατά </a:t>
            </a:r>
            <a:r>
              <a:rPr lang="el-GR" dirty="0" smtClean="0"/>
              <a:t>την </a:t>
            </a:r>
            <a:r>
              <a:rPr lang="el-GR" u="sng" dirty="0" smtClean="0"/>
              <a:t>τρίτη</a:t>
            </a:r>
            <a:r>
              <a:rPr lang="el-GR" u="sng" baseline="30000" dirty="0" smtClean="0"/>
              <a:t>  </a:t>
            </a:r>
            <a:r>
              <a:rPr lang="el-GR" u="sng" dirty="0" smtClean="0"/>
              <a:t>διδακτική ώρα</a:t>
            </a:r>
            <a:r>
              <a:rPr lang="el-GR" b="1" baseline="30000" dirty="0" smtClean="0"/>
              <a:t> </a:t>
            </a:r>
            <a:r>
              <a:rPr lang="el-GR" dirty="0" smtClean="0"/>
              <a:t>αφού εξασφαλίστηκε η συναίνεση των μαθητών για το εγχείρημα έγινε ο προσδιορισμός των  πέντε (5) υποενοτήτων του θέματος  που θα </a:t>
            </a:r>
            <a:r>
              <a:rPr lang="el-GR" dirty="0" smtClean="0"/>
              <a:t>διερευνούσαν:</a:t>
            </a:r>
          </a:p>
          <a:p>
            <a:pPr lvl="1">
              <a:buFont typeface="Arial" pitchFamily="34" charset="0"/>
              <a:buChar char="•"/>
            </a:pPr>
            <a:endParaRPr lang="el-GR" dirty="0" smtClean="0"/>
          </a:p>
          <a:p>
            <a:pPr>
              <a:lnSpc>
                <a:spcPct val="120000"/>
              </a:lnSpc>
              <a:spcBef>
                <a:spcPts val="0"/>
              </a:spcBef>
            </a:pPr>
            <a:r>
              <a:rPr lang="el-GR" sz="2000" dirty="0" smtClean="0"/>
              <a:t>α) Προφητείες , προεικονίσεις και τύποι της Παλαιάς Διαθήκης για την </a:t>
            </a:r>
            <a:r>
              <a:rPr lang="el-GR" sz="2000" dirty="0" err="1" smtClean="0"/>
              <a:t>Υπεραγία</a:t>
            </a:r>
            <a:r>
              <a:rPr lang="el-GR" sz="2000" dirty="0" smtClean="0"/>
              <a:t>  </a:t>
            </a:r>
            <a:r>
              <a:rPr lang="el-GR" sz="2000" dirty="0" smtClean="0"/>
              <a:t>Θεοτόκο</a:t>
            </a:r>
            <a:endParaRPr lang="el-GR" sz="2000" dirty="0" smtClean="0"/>
          </a:p>
          <a:p>
            <a:pPr>
              <a:lnSpc>
                <a:spcPct val="120000"/>
              </a:lnSpc>
              <a:spcBef>
                <a:spcPts val="0"/>
              </a:spcBef>
            </a:pPr>
            <a:r>
              <a:rPr lang="el-GR" sz="2000" dirty="0" smtClean="0"/>
              <a:t>β) Ο βίος της Παναγίας</a:t>
            </a:r>
          </a:p>
          <a:p>
            <a:pPr>
              <a:lnSpc>
                <a:spcPct val="120000"/>
              </a:lnSpc>
              <a:spcBef>
                <a:spcPts val="0"/>
              </a:spcBef>
            </a:pPr>
            <a:r>
              <a:rPr lang="el-GR" sz="2000" dirty="0" smtClean="0"/>
              <a:t> γ) Ύμνοι και χαρίσματα της Θεοτόκου </a:t>
            </a:r>
          </a:p>
          <a:p>
            <a:pPr>
              <a:lnSpc>
                <a:spcPct val="120000"/>
              </a:lnSpc>
              <a:spcBef>
                <a:spcPts val="0"/>
              </a:spcBef>
            </a:pPr>
            <a:r>
              <a:rPr lang="el-GR" sz="2000" dirty="0" smtClean="0"/>
              <a:t>δ) Προσωνύμια της Παναγίας και προέλευση τους </a:t>
            </a:r>
          </a:p>
          <a:p>
            <a:pPr>
              <a:lnSpc>
                <a:spcPct val="120000"/>
              </a:lnSpc>
              <a:spcBef>
                <a:spcPts val="0"/>
              </a:spcBef>
            </a:pPr>
            <a:r>
              <a:rPr lang="el-GR" sz="2000" dirty="0" smtClean="0"/>
              <a:t>ε) Θαύματα της </a:t>
            </a:r>
            <a:r>
              <a:rPr lang="el-GR" sz="2000" dirty="0" smtClean="0"/>
              <a:t>Θεοτόκου.</a:t>
            </a:r>
          </a:p>
          <a:p>
            <a:pPr marL="342900" lvl="1" indent="-342900">
              <a:lnSpc>
                <a:spcPct val="120000"/>
              </a:lnSpc>
              <a:spcBef>
                <a:spcPts val="0"/>
              </a:spcBef>
              <a:buClrTx/>
            </a:pPr>
            <a:r>
              <a:rPr lang="el-GR" dirty="0" smtClean="0"/>
              <a:t>Οι μαθητές στην συνέχεια  χωρίστηκαν σε 5 ομάδες των 3 ατόμων, προσέχοντας πάντα οι ομάδες να είναι ανομοιογενείς ως προς την επίδοση των μαθητών για να δοθεί έτσι σε όλους η δυνατότητα ανάλογα με τις δυνατότητες τους να μετέχουν αλλά κυρίως να μπορούν οι μαθητές χαμηλότερων επιδόσεων να τροφοδοτούν τις γνώσεις τους με έναν εναλλακτικό τρόπο μάθησης μέσα στα πλαίσια της ομάδας τους. Η κάθε ομάδα ανέδειξε τον αρχηγό - σύνδεσμο που θα έρχονταν σε επαφή τόσο με τον διδάσκοντα- συντονιστή όσο και με τους συνδέσμους των άλλων ομάδων. Έτσι τους δόθηκε   η δυνατότητα να  μπορέσουν  να αναπτύξουν την δεξιότητα της συνεργασίας, τόσο στα πλαίσια της ομάδας τους όσο και με τις άλλες ομάδες.  Έγινε συμβόλαιο τάξης με όρους που έγιναν κοινά αποδεκτοί με σκοπό την ομαλή λειτουργία και συνεργασία των μαθητών τόσο ως μέλη της ομάδας που εντάχθηκαν αλλά και ως μέλη ενός συνόλου. </a:t>
            </a:r>
            <a:endParaRPr lang="el-GR" dirty="0" smtClean="0"/>
          </a:p>
          <a:p>
            <a:pPr marL="342900" lvl="1" indent="-342900">
              <a:lnSpc>
                <a:spcPct val="120000"/>
              </a:lnSpc>
              <a:spcBef>
                <a:spcPts val="0"/>
              </a:spcBef>
              <a:buClrTx/>
            </a:pPr>
            <a:r>
              <a:rPr lang="el-GR" dirty="0" smtClean="0"/>
              <a:t>Η </a:t>
            </a:r>
            <a:r>
              <a:rPr lang="el-GR" dirty="0" smtClean="0"/>
              <a:t>κάθε ομάδα  ανέλαβε να ερευνήσει μία υποενότητα και να την παρουσιάσει στην τάξη και τέλος να δημιουργήσουν όλοι μαζί μία εργασία συνθέτοντας τα επιμέρους σε ενιαίο σύνολο. Δόθηκε χρόνος πέντε εβδομάδων, για την συγκέντρωση του πληροφοριακού υλικού και την ομαδική εργασία τους.                                       </a:t>
            </a:r>
            <a:endParaRPr lang="el-GR" dirty="0" smtClean="0"/>
          </a:p>
          <a:p>
            <a:pPr marL="342900" lvl="1" indent="-342900">
              <a:lnSpc>
                <a:spcPct val="120000"/>
              </a:lnSpc>
              <a:spcBef>
                <a:spcPts val="0"/>
              </a:spcBef>
              <a:buClrTx/>
            </a:pPr>
            <a:r>
              <a:rPr lang="el-GR" dirty="0" smtClean="0"/>
              <a:t> </a:t>
            </a:r>
            <a:r>
              <a:rPr lang="el-GR" dirty="0" smtClean="0"/>
              <a:t>Καθ’  όλη τη διάρκεια της έρευνας οι ομάδες αντάλλαζαν απόψεις για τον τρόπο δράσης και συνεργασίας και για την συλλογή των πληροφοριών. Αξιοποίησαν ακόμη το Λογισμικό των Θρησκευτικών  Α΄ Β΄ Γ΄  Γυμνασίου (</a:t>
            </a:r>
            <a:r>
              <a:rPr lang="en-US" u="sng" dirty="0" smtClean="0">
                <a:hlinkClick r:id="rId4"/>
              </a:rPr>
              <a:t>http</a:t>
            </a:r>
            <a:r>
              <a:rPr lang="el-GR" u="sng" dirty="0" smtClean="0">
                <a:hlinkClick r:id="rId4"/>
              </a:rPr>
              <a:t>://</a:t>
            </a:r>
            <a:r>
              <a:rPr lang="en-US" u="sng" dirty="0" err="1" smtClean="0">
                <a:hlinkClick r:id="rId4"/>
              </a:rPr>
              <a:t>photodentro</a:t>
            </a:r>
            <a:r>
              <a:rPr lang="el-GR" u="sng" dirty="0" smtClean="0">
                <a:hlinkClick r:id="rId4"/>
              </a:rPr>
              <a:t>.</a:t>
            </a:r>
            <a:r>
              <a:rPr lang="en-US" u="sng" dirty="0" err="1" smtClean="0">
                <a:hlinkClick r:id="rId4"/>
              </a:rPr>
              <a:t>edu</a:t>
            </a:r>
            <a:r>
              <a:rPr lang="el-GR" u="sng" dirty="0" smtClean="0">
                <a:hlinkClick r:id="rId4"/>
              </a:rPr>
              <a:t>.</a:t>
            </a:r>
            <a:r>
              <a:rPr lang="en-US" u="sng" dirty="0" err="1" smtClean="0">
                <a:hlinkClick r:id="rId4"/>
              </a:rPr>
              <a:t>gr</a:t>
            </a:r>
            <a:r>
              <a:rPr lang="el-GR" u="sng" dirty="0" smtClean="0">
                <a:hlinkClick r:id="rId4"/>
              </a:rPr>
              <a:t>/</a:t>
            </a:r>
            <a:r>
              <a:rPr lang="en-US" u="sng" dirty="0" err="1" smtClean="0">
                <a:hlinkClick r:id="rId4"/>
              </a:rPr>
              <a:t>edusoft</a:t>
            </a:r>
            <a:r>
              <a:rPr lang="el-GR" u="sng" dirty="0" smtClean="0">
                <a:hlinkClick r:id="rId4"/>
              </a:rPr>
              <a:t>/</a:t>
            </a:r>
            <a:r>
              <a:rPr lang="en-US" u="sng" dirty="0" smtClean="0">
                <a:hlinkClick r:id="rId4"/>
              </a:rPr>
              <a:t>r</a:t>
            </a:r>
            <a:r>
              <a:rPr lang="el-GR" u="sng" dirty="0" smtClean="0">
                <a:hlinkClick r:id="rId4"/>
              </a:rPr>
              <a:t>/8531/284?</a:t>
            </a:r>
            <a:r>
              <a:rPr lang="en-US" u="sng" dirty="0" smtClean="0">
                <a:hlinkClick r:id="rId4"/>
              </a:rPr>
              <a:t>locale</a:t>
            </a:r>
            <a:r>
              <a:rPr lang="el-GR" u="sng" dirty="0" smtClean="0">
                <a:hlinkClick r:id="rId4"/>
              </a:rPr>
              <a:t>=</a:t>
            </a:r>
            <a:r>
              <a:rPr lang="en-US" u="sng" dirty="0" smtClean="0">
                <a:hlinkClick r:id="rId4"/>
              </a:rPr>
              <a:t>el</a:t>
            </a:r>
            <a:r>
              <a:rPr lang="el-GR" dirty="0" smtClean="0"/>
              <a:t>), το διαδίκτυο μέσω συγκεκριμένων ιστοσελίδων και την ελεύθερη αναζήτηση με εποπτεία, τη βιβλιογραφία στην οποία παραπέμφθηκαν και τις συνεντεύξεις που πήραν από οικεία τους πρόσωπα σχετικά με παραδόσεις - εμπειρίες για την Παναγία, ανάλογα με την υποενότητα που ανέλαβαν. Όρισαν την ημέρα συνάντησης για την εργασία τους εκτός σχολείου, καθώς  επίσης και την αρμοδιότητα του κάθε μέλους, ώστε όλοι να ενεργοποιηθούν και να συνεισφέρουν σύμφωνα με τις δυνατότητές τους.</a:t>
            </a:r>
          </a:p>
          <a:p>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ΑΝΑΛΥΤΙΚΗ ΠΕΡΙΓΡΑΦΗ ΤΗΣ </a:t>
            </a:r>
            <a:r>
              <a:rPr lang="el-GR" dirty="0" err="1" smtClean="0"/>
              <a:t>ανοιχτησ</a:t>
            </a:r>
            <a:r>
              <a:rPr lang="el-GR" dirty="0" smtClean="0"/>
              <a:t> </a:t>
            </a:r>
            <a:r>
              <a:rPr lang="el-GR" dirty="0" err="1" smtClean="0"/>
              <a:t>εκπαιδευτικησ</a:t>
            </a:r>
            <a:r>
              <a:rPr lang="el-GR" dirty="0" smtClean="0"/>
              <a:t> ΠΡΑΚΤΙΚΗΣ</a:t>
            </a:r>
            <a:endParaRPr lang="el-GR" dirty="0"/>
          </a:p>
        </p:txBody>
      </p:sp>
      <p:sp>
        <p:nvSpPr>
          <p:cNvPr id="3" name="2 - Θέση αριθμού διαφάνειας"/>
          <p:cNvSpPr>
            <a:spLocks noGrp="1"/>
          </p:cNvSpPr>
          <p:nvPr>
            <p:ph type="sldNum" sz="quarter" idx="12"/>
          </p:nvPr>
        </p:nvSpPr>
        <p:spPr/>
        <p:txBody>
          <a:bodyPr/>
          <a:lstStyle/>
          <a:p>
            <a:fld id="{2754ED01-E2A0-4C1E-8E21-014B99041579}" type="slidenum">
              <a:rPr lang="en-US" smtClean="0"/>
              <a:pPr/>
              <a:t>8</a:t>
            </a:fld>
            <a:endParaRPr lang="en-US" dirty="0"/>
          </a:p>
        </p:txBody>
      </p:sp>
      <p:sp>
        <p:nvSpPr>
          <p:cNvPr id="4" name="3 - Θέση περιεχομένου"/>
          <p:cNvSpPr>
            <a:spLocks noGrp="1"/>
          </p:cNvSpPr>
          <p:nvPr>
            <p:ph sz="half" idx="2"/>
          </p:nvPr>
        </p:nvSpPr>
        <p:spPr/>
        <p:txBody>
          <a:bodyPr>
            <a:noAutofit/>
          </a:bodyPr>
          <a:lstStyle/>
          <a:p>
            <a:pPr>
              <a:buFont typeface="Arial" pitchFamily="34" charset="0"/>
              <a:buChar char="•"/>
            </a:pPr>
            <a:r>
              <a:rPr lang="el-GR" sz="900" dirty="0" smtClean="0"/>
              <a:t>Σε όλη την διάρκεια της έρευνας και συλλογής των πληροφοριών μέσα από την συζήτηση, παρουσίαση, υπήρχε ανατροφοδότηση των γνώσεων αλλά και των συναισθημάτων των μαθητών καθώς η ενασχόληση με το πρόσωπο της Θεοτόκου έχει και έντονα συναισθηματικό χαρακτήρα.</a:t>
            </a:r>
          </a:p>
          <a:p>
            <a:pPr>
              <a:buFont typeface="Arial" pitchFamily="34" charset="0"/>
              <a:buChar char="•"/>
            </a:pPr>
            <a:r>
              <a:rPr lang="el-GR" sz="900" dirty="0" smtClean="0"/>
              <a:t> Συγχρόνως όμως και κατά την πορεία των μαθημάτων οι μαθητές συνειδητοποιούσαν την μεγάλη προσφορά της Θεοτόκου, την αθόρυβη και σεμνή παρουσία της στην ζωή του Υιού της και Θεού της, τον πόνο της ως μάννα βλέποντας τον Υιό της στον Σταυρό. Έτσι αυξάνονταν το ενδιαφέρον τους, ο σεβασμός, η αγάπη για το πρόσωπο της Παναγίας.</a:t>
            </a:r>
          </a:p>
          <a:p>
            <a:pPr lvl="1">
              <a:buFont typeface="Arial" pitchFamily="34" charset="0"/>
              <a:buChar char="•"/>
            </a:pPr>
            <a:r>
              <a:rPr lang="el-GR" sz="900" dirty="0" smtClean="0"/>
              <a:t>Κατά την </a:t>
            </a:r>
            <a:r>
              <a:rPr lang="el-GR" sz="900" u="sng" dirty="0" smtClean="0"/>
              <a:t>τέταρτη</a:t>
            </a:r>
            <a:r>
              <a:rPr lang="el-GR" sz="900" u="sng" baseline="30000" dirty="0" smtClean="0"/>
              <a:t>  </a:t>
            </a:r>
            <a:r>
              <a:rPr lang="el-GR" sz="900" u="sng" dirty="0" smtClean="0"/>
              <a:t>διδακτική ώρα</a:t>
            </a:r>
            <a:r>
              <a:rPr lang="el-GR" sz="900" baseline="30000" dirty="0" smtClean="0"/>
              <a:t> </a:t>
            </a:r>
            <a:r>
              <a:rPr lang="el-GR" sz="900" dirty="0" smtClean="0"/>
              <a:t> οι μαθητές ανά ομάδες  παρουσίασαν στην τάξη τις ομαδικές τους εργασίες. Η τέταρτη ώρα  πραγματοποιήθηκε όταν οι μαθητές είχαν ολοκληρώσει  τις εργασίες τους, σε χρόνο μεταγενέστερο, σύμφωνα με τον χρόνο  (πέντε εβδομάδων) που τους είχε δοθεί. </a:t>
            </a:r>
          </a:p>
          <a:p>
            <a:pPr>
              <a:buFont typeface="Arial" pitchFamily="34" charset="0"/>
              <a:buChar char="•"/>
            </a:pPr>
            <a:r>
              <a:rPr lang="el-GR" sz="900" dirty="0" smtClean="0"/>
              <a:t>Κατά τον υπολειπόμενο χρόνο  γίνονταν συναντήσεις συντονισμού των ομάδων και συνεργασίας μεταξύ τους για την σύνθεση της τελικής εργασίας. Οι μαθητές  συναντιόντουσαν τόσο στο χώρο του σχολείου, σε κάθε διαθέσιμο χρόνο, αλλά και στον ελεύθερο  χρόνο τους,  με βάση και τις υπόλοιπες υποχρεώσεις τους.</a:t>
            </a:r>
          </a:p>
          <a:p>
            <a:pPr>
              <a:buFont typeface="Arial" pitchFamily="34" charset="0"/>
              <a:buChar char="•"/>
            </a:pPr>
            <a:r>
              <a:rPr lang="el-GR" sz="900" dirty="0" smtClean="0"/>
              <a:t> Οι μαθητές ως μέλη των ομάδων τους αλλά και ενός ευρύτερου συνόλου ανέλαβαν ο καθένας τμήμα του συγκεντρωθέντος υλικού που έχει επιλεγεί  για το βιβλίο, να το καταγράψει  ηλεκτρονικά (κειμενογράφος) και στη συνέχεια συζητήθηκε από κοινού η μορφή του βιβλίου και η σειρά με την οποία πρέπει να τοποθετηθεί το πληροφοριακό υλικό. Επιπλέον συναποφασίστηκε  το εικονογραφικό υλικό που θα πλαισιώσει το βιβλίο μας καθώς και το εξώφυλλο.</a:t>
            </a:r>
          </a:p>
          <a:p>
            <a:pPr>
              <a:buFont typeface="Arial" pitchFamily="34" charset="0"/>
              <a:buChar char="•"/>
            </a:pPr>
            <a:r>
              <a:rPr lang="el-GR" sz="900" dirty="0" smtClean="0"/>
              <a:t> Παράλληλα με τους μαθητές του Γυμνασίου Μακρυγιάλου η ίδια εργασία ανατέθηκε και στους μαθητές της Β΄ τάξης του Γυμνασίου </a:t>
            </a:r>
            <a:r>
              <a:rPr lang="el-GR" sz="900" dirty="0" err="1" smtClean="0"/>
              <a:t>Σοχού</a:t>
            </a:r>
            <a:r>
              <a:rPr lang="el-GR" sz="900" dirty="0" smtClean="0"/>
              <a:t> με υπεύθυνο Θεολόγο καθηγητή τον κ. </a:t>
            </a:r>
            <a:r>
              <a:rPr lang="el-GR" sz="900" dirty="0" err="1" smtClean="0"/>
              <a:t>Ζαλακώστα</a:t>
            </a:r>
            <a:r>
              <a:rPr lang="el-GR" sz="900" dirty="0" smtClean="0"/>
              <a:t> Νικόλαο από όπου αντλήθηκε πολύτιμο υλικό για το βιβλίο.</a:t>
            </a:r>
          </a:p>
          <a:p>
            <a:pPr>
              <a:buFont typeface="Arial" pitchFamily="34" charset="0"/>
              <a:buChar char="•"/>
            </a:pPr>
            <a:r>
              <a:rPr lang="el-GR" sz="900" dirty="0" smtClean="0"/>
              <a:t> Έγινε έρευνα αγοράς για το κόστος να τυπωθεί σε βιβλίο η εργασία των μαθητών μου. Αφού καταλήξαμε από κοινού στην πλέον συμφέρουσα, αναζητήσαμε με τους μαθητές πηγές χρηματοδότησης του εγχειρήματος. Απευθυνθήκαμε στον Δ/</a:t>
            </a:r>
            <a:r>
              <a:rPr lang="el-GR" sz="900" dirty="0" err="1" smtClean="0"/>
              <a:t>ντη</a:t>
            </a:r>
            <a:r>
              <a:rPr lang="el-GR" sz="900" dirty="0" smtClean="0"/>
              <a:t>, στον οικείο Δήμο, στον Σύλλογο Γονέων και Κηδεμόνων και η ανταπόκριση ήταν θετική. Το γεγονός γέμισε με μεγάλη χαρά τόσο τους μαθητές όσο και εμένα. </a:t>
            </a:r>
          </a:p>
          <a:p>
            <a:pPr>
              <a:buFont typeface="Arial" pitchFamily="34" charset="0"/>
              <a:buChar char="•"/>
            </a:pPr>
            <a:r>
              <a:rPr lang="el-GR" sz="900" dirty="0" smtClean="0"/>
              <a:t>    Ως υπεύθυνη απευθύνθηκα και στην οικεία Μητρόπολη όπου ο Σεβασμιότατος Μητροπολίτης Κίτρους – Κατερίνης και Πλαταμώνος κ. κ. Αγαθόνικος έδειξε ιδιαίτερο ενδιαφέρον και με χαρά δέχτηκε να μας βοηθήσει. Θέλησε μάλιστα να του σταλεί ένα αντίγραφο. Ο Σεβασμιότατος προλόγισε το βιβλίο κάτι που χαροποίησε τους μαθητές. Το βιβλίο προλόγισε και η τότε σύμβουλος των Θεολόγων της περιοχής κ. </a:t>
            </a:r>
            <a:r>
              <a:rPr lang="el-GR" sz="900" dirty="0" err="1" smtClean="0"/>
              <a:t>Καζλάρη</a:t>
            </a:r>
            <a:r>
              <a:rPr lang="el-GR" sz="900" dirty="0" smtClean="0"/>
              <a:t> Πηγή. Η τελική μορφοποίηση και επιμέλεια της ηλεκτρονικής έκδοσης του βιβλίου πραγματοποιήθηκε από τον Θεολόγο Νικόλαο </a:t>
            </a:r>
            <a:r>
              <a:rPr lang="el-GR" sz="900" dirty="0" err="1" smtClean="0"/>
              <a:t>Ζαλακώστα</a:t>
            </a:r>
            <a:r>
              <a:rPr lang="el-GR" sz="900" dirty="0" smtClean="0"/>
              <a:t>. Σε μεταγενέστερο χρόνο το βιβλίο χρησιμοποιήθηκε ως πηγή από τον Μακαριστό μητροπολίτη Κορίνθου Παντελεήμονα σε έρευνα και στην έκδοση βιβλίου με θέμα τα προσωνύμια της Παναγίας. </a:t>
            </a:r>
          </a:p>
          <a:p>
            <a:pPr>
              <a:buFont typeface="Arial" pitchFamily="34" charset="0"/>
              <a:buChar char="•"/>
            </a:pPr>
            <a:r>
              <a:rPr lang="el-GR" sz="900" dirty="0" smtClean="0"/>
              <a:t>    Οι μαθητές πήραν στο τέλος από ένα βιβλίο εις ανάμνηση της προσπάθειας τους ενώ από την επόμενη χρονιά τα βιβλία διαθέτονταν στους μαθητές της Β΄ τάξης ως πληροφοριακό υλικό αλλά και ως κίνητρο για να ενεργοποιηθούν με παρόμοιο τρόπο.</a:t>
            </a:r>
          </a:p>
          <a:p>
            <a:endParaRPr lang="el-GR" sz="800" dirty="0"/>
          </a:p>
        </p:txBody>
      </p:sp>
      <p:sp>
        <p:nvSpPr>
          <p:cNvPr id="1025" name="Rectangle 1"/>
          <p:cNvSpPr>
            <a:spLocks noChangeArrowheads="1"/>
          </p:cNvSpPr>
          <p:nvPr/>
        </p:nvSpPr>
        <p:spPr bwMode="auto">
          <a:xfrm>
            <a:off x="0" y="4674417"/>
            <a:ext cx="9144000" cy="553998"/>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ja-JP" sz="1000" b="0" i="1" u="sng" strike="noStrike" cap="none" normalizeH="0" baseline="0" dirty="0" smtClean="0">
                <a:ln>
                  <a:noFill/>
                </a:ln>
                <a:solidFill>
                  <a:schemeClr val="tx1"/>
                </a:solidFill>
                <a:effectLst/>
                <a:latin typeface="Candara" pitchFamily="34" charset="0"/>
                <a:ea typeface="STKaiti"/>
                <a:cs typeface="Tahoma" pitchFamily="34" charset="0"/>
              </a:rPr>
              <a:t>ΥΠΟΣΗΜΕΙΩΣΗ:</a:t>
            </a:r>
            <a:r>
              <a:rPr kumimoji="0" lang="el-GR" altLang="ja-JP" sz="1000" b="0" i="1" u="none" strike="noStrike" cap="none" normalizeH="0" baseline="0" dirty="0" smtClean="0">
                <a:ln>
                  <a:noFill/>
                </a:ln>
                <a:solidFill>
                  <a:schemeClr val="tx1"/>
                </a:solidFill>
                <a:effectLst/>
                <a:latin typeface="Candara" pitchFamily="34" charset="0"/>
                <a:ea typeface="STKaiti"/>
                <a:cs typeface="Tahoma" pitchFamily="34" charset="0"/>
              </a:rPr>
              <a:t> Όταν πραγματοποιήθηκε η εκπαιδευτική πρακτική δεν υπήρχε το </a:t>
            </a:r>
            <a:r>
              <a:rPr kumimoji="0" lang="el-GR" altLang="ja-JP" sz="1000" b="0" i="1" u="none" strike="noStrike" cap="none" normalizeH="0" baseline="0" dirty="0" err="1" smtClean="0">
                <a:ln>
                  <a:noFill/>
                </a:ln>
                <a:solidFill>
                  <a:schemeClr val="tx1"/>
                </a:solidFill>
                <a:effectLst/>
                <a:latin typeface="Candara" pitchFamily="34" charset="0"/>
                <a:ea typeface="STKaiti"/>
                <a:cs typeface="Tahoma" pitchFamily="34" charset="0"/>
              </a:rPr>
              <a:t>φωτόδεντρο</a:t>
            </a:r>
            <a:r>
              <a:rPr kumimoji="0" lang="el-GR" altLang="ja-JP" sz="1000" b="0" i="1" u="none" strike="noStrike" cap="none" normalizeH="0" baseline="0" dirty="0" smtClean="0">
                <a:ln>
                  <a:noFill/>
                </a:ln>
                <a:solidFill>
                  <a:schemeClr val="tx1"/>
                </a:solidFill>
                <a:effectLst/>
                <a:latin typeface="Candara" pitchFamily="34" charset="0"/>
                <a:ea typeface="STKaiti"/>
                <a:cs typeface="Tahoma" pitchFamily="34" charset="0"/>
              </a:rPr>
              <a:t> και υλοποιήθηκαν τα προαναφερθέντα με την χρήση του υλικού που διέθετε το βιβλίο και επιπλέον οπτικοακουστικό υλικό που προσφέρθηκε στους μαθητές.</a:t>
            </a:r>
            <a:r>
              <a:rPr kumimoji="0" lang="el-GR" altLang="ja-JP" sz="1000" b="0" i="0" u="none" strike="noStrike" cap="none" normalizeH="0" baseline="0" dirty="0" smtClean="0">
                <a:ln>
                  <a:noFill/>
                </a:ln>
                <a:solidFill>
                  <a:schemeClr val="tx1"/>
                </a:solidFill>
                <a:effectLst/>
                <a:latin typeface="Candara" pitchFamily="34" charset="0"/>
                <a:ea typeface="STKaiti"/>
                <a:cs typeface="Tahoma" pitchFamily="34" charset="0"/>
              </a:rPr>
              <a:t> Η συγκεκριμένη πρακτική εμπλουτίστηκε με δραστηριότητες από το </a:t>
            </a:r>
            <a:r>
              <a:rPr kumimoji="0" lang="el-GR" altLang="ja-JP" sz="1000" b="0" i="0" u="none" strike="noStrike" cap="none" normalizeH="0" baseline="0" dirty="0" err="1" smtClean="0">
                <a:ln>
                  <a:noFill/>
                </a:ln>
                <a:solidFill>
                  <a:schemeClr val="tx1"/>
                </a:solidFill>
                <a:effectLst/>
                <a:latin typeface="Candara" pitchFamily="34" charset="0"/>
                <a:ea typeface="STKaiti"/>
                <a:cs typeface="Tahoma" pitchFamily="34" charset="0"/>
              </a:rPr>
              <a:t>φωτόδεντρο</a:t>
            </a:r>
            <a:r>
              <a:rPr kumimoji="0" lang="el-GR" altLang="ja-JP" sz="1000" b="0" i="0" u="none" strike="noStrike" cap="none" normalizeH="0" baseline="0" dirty="0" smtClean="0">
                <a:ln>
                  <a:noFill/>
                </a:ln>
                <a:solidFill>
                  <a:schemeClr val="tx1"/>
                </a:solidFill>
                <a:effectLst/>
                <a:latin typeface="Candara" pitchFamily="34" charset="0"/>
                <a:ea typeface="STKaiti"/>
                <a:cs typeface="Tahoma" pitchFamily="34" charset="0"/>
              </a:rPr>
              <a:t>.</a:t>
            </a:r>
            <a:endParaRPr kumimoji="0" lang="el-GR" altLang="ja-JP"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754ED01-E2A0-4C1E-8E21-014B99041579}" type="slidenum">
              <a:rPr lang="en-US" smtClean="0"/>
              <a:pPr/>
              <a:t>9</a:t>
            </a:fld>
            <a:endParaRPr lang="en-US" dirty="0"/>
          </a:p>
        </p:txBody>
      </p:sp>
      <p:pic>
        <p:nvPicPr>
          <p:cNvPr id="9" name="Content Placeholder 8" descr="o-o-o-happy-o-o-o-10.jpg"/>
          <p:cNvPicPr>
            <a:picLocks noGrp="1" noChangeAspect="1"/>
          </p:cNvPicPr>
          <p:nvPr>
            <p:ph sz="half" idx="2"/>
          </p:nvPr>
        </p:nvPicPr>
        <p:blipFill>
          <a:blip r:embed="rId2" cstate="print"/>
          <a:stretch>
            <a:fillRect/>
          </a:stretch>
        </p:blipFill>
        <p:spPr>
          <a:xfrm>
            <a:off x="2924710" y="205450"/>
            <a:ext cx="3273949" cy="4627491"/>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Digital-School_Open-Educational-Practices-ppt-Template-v1.1">
  <a:themeElements>
    <a:clrScheme name="diagonal">
      <a:dk1>
        <a:srgbClr val="000000"/>
      </a:dk1>
      <a:lt1>
        <a:srgbClr val="FFFFFF"/>
      </a:lt1>
      <a:dk2>
        <a:srgbClr val="434342"/>
      </a:dk2>
      <a:lt2>
        <a:srgbClr val="CDD7D9"/>
      </a:lt2>
      <a:accent1>
        <a:srgbClr val="797B7E"/>
      </a:accent1>
      <a:accent2>
        <a:srgbClr val="F96A1B"/>
      </a:accent2>
      <a:accent3>
        <a:srgbClr val="10B7A3"/>
      </a:accent3>
      <a:accent4>
        <a:srgbClr val="7C984A"/>
      </a:accent4>
      <a:accent5>
        <a:srgbClr val="C2AD8D"/>
      </a:accent5>
      <a:accent6>
        <a:srgbClr val="506E94"/>
      </a:accent6>
      <a:hlink>
        <a:srgbClr val="5F5F5F"/>
      </a:hlink>
      <a:folHlink>
        <a:srgbClr val="969696"/>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extLst>
    <a:ext uri="{05A4C25C-085E-4340-85A3-A5531E510DB2}">
      <thm15:themeFamily xmlns:thm15="http://schemas.microsoft.com/office/thememl/2012/main" xmlns="" name="DS-Open-Educational-Practices-PPT-Template-v1 1.pptx" id="{A3961C90-AA77-4264-A309-6511391A5B13}" vid="{A5694F74-BF69-4FEF-9AFF-E76BCC86D4E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Digital-School_Open-Educational-Practices-ppt-Template-v1.1</Template>
  <TotalTime>77</TotalTime>
  <Words>2385</Words>
  <Application>Microsoft Office PowerPoint</Application>
  <PresentationFormat>Προβολή στην οθόνη (4:3)</PresentationFormat>
  <Paragraphs>132</Paragraphs>
  <Slides>15</Slides>
  <Notes>3</Notes>
  <HiddenSlides>0</HiddenSlides>
  <MMClips>0</MMClips>
  <ScaleCrop>false</ScaleCrop>
  <HeadingPairs>
    <vt:vector size="4" baseType="variant">
      <vt:variant>
        <vt:lpstr>Θέμα</vt:lpstr>
      </vt:variant>
      <vt:variant>
        <vt:i4>1</vt:i4>
      </vt:variant>
      <vt:variant>
        <vt:lpstr>Τίτλοι διαφανειών</vt:lpstr>
      </vt:variant>
      <vt:variant>
        <vt:i4>15</vt:i4>
      </vt:variant>
    </vt:vector>
  </HeadingPairs>
  <TitlesOfParts>
    <vt:vector size="16" baseType="lpstr">
      <vt:lpstr>Digital-School_Open-Educational-Practices-ppt-Template-v1.1</vt:lpstr>
      <vt:lpstr>ΔΗΜΙΟΥΡΓΙΑ ΒΙΒΛΙΟΥ ΜΕ ΤΙΤΛΟ:  «Η ΠΑΝΑΓΙΑ ΜΑΣ»</vt:lpstr>
      <vt:lpstr>ΣΥΝΤΟΜΗ ΠΕΡΙΓΡΑΦΗ</vt:lpstr>
      <vt:lpstr>ΣΧΕΔΙΑΣΜΟΣ ΤΗΣ ανοιχτησ εκπαιδευτικησ ΠΡΑΚΤΙΚΗΣ</vt:lpstr>
      <vt:lpstr>ΣΧΕΔΙΑΣΜΟΣ &amp; ΔΙΔΑΚΤΙΚΟΙ ΣΤΟΧΟΙ</vt:lpstr>
      <vt:lpstr>ΕΦΑΡΜΟΓΗ ΤΗΣ ανοιχτησ εκπαιδευτικησ ΠΡΑΚΤΙΚΗΣ</vt:lpstr>
      <vt:lpstr>ΣΤΟΙΧΕΙΑ ΕΦΑΡΜΟΓΗΣ ΤΗΣ ανοιχτησ εκπαιδευτικησ ΠΡΑΚΤΙΚΗΣ   </vt:lpstr>
      <vt:lpstr>ΑΝΑΛΥΤΙΚΗ ΠΕΡΙΓΡΑΦΗ ΤΗΣ ανοιχτησ εκπαιδευτικησ ΠΡΑΚΤΙΚΗΣ</vt:lpstr>
      <vt:lpstr>ΑΝΑΛΥΤΙΚΗ ΠΕΡΙΓΡΑΦΗ ΤΗΣ ανοιχτησ εκπαιδευτικησ ΠΡΑΚΤΙΚΗΣ</vt:lpstr>
      <vt:lpstr>Διαφάνεια 9</vt:lpstr>
      <vt:lpstr>ΑΞΙΟΠΟΙΗΣΗ ΨΗΦΙΑΚΟΥ ΠΕΡΙΕΧΟΜΕΝΟΥ</vt:lpstr>
      <vt:lpstr>ΑΞΙΟΠΟΙΗΣΗ ΨΗΦΙΑΚΟΥ ΠΕΡΙΕΧΟΜΕΝΟΥ</vt:lpstr>
      <vt:lpstr>ΣΤΟΙΧΕΙΑ ΤΕΚΜΗΡΙΩΣΗΣ ΚΑΙ ΕΠΕΚΤΑΣΗΣ</vt:lpstr>
      <vt:lpstr> ΑΠΟΤΕΛΕΣΜΑΤΑ- ΑΝΤΙΚΤΥΠΟΣ </vt:lpstr>
      <vt:lpstr>   ΣΧΕΣΗ ΜΕ ΑΛΛΕΣ ΑΝΟΙΧΤΕΣ ΕΚΠΑΙΔΕΥΤΙΚΕΣ ΠΡΑΚΤΙΚΕΣ / ΑΞΙΟΠΟΙΗΣΗ, ΓΕΝΙΚΕΥΣΗ, ΕΠΕΚΤΑΣΙΜΟΤΗΤΑ    </vt:lpstr>
      <vt:lpstr> ΠΡΟΣΘΕΤΟ ΥΛΙΚΟ ΠΟΥ ΑΞΙΟΠΟΙΗΘΗΚΕ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ΔΗΜΙΟΥΡΓΙΑ ΒΙΒΛΙΟΥ ΜΕ ΤΙΤΛΟ:  «Η ΠΑΝΑΓΙΑ ΜΑΣ»</dc:title>
  <dc:creator>Εύα</dc:creator>
  <cp:lastModifiedBy>Εύα</cp:lastModifiedBy>
  <cp:revision>11</cp:revision>
  <dcterms:created xsi:type="dcterms:W3CDTF">2015-08-29T08:44:27Z</dcterms:created>
  <dcterms:modified xsi:type="dcterms:W3CDTF">2015-08-29T10:01:50Z</dcterms:modified>
</cp:coreProperties>
</file>