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56" r:id="rId2"/>
    <p:sldId id="258" r:id="rId3"/>
    <p:sldId id="262" r:id="rId4"/>
    <p:sldId id="267" r:id="rId5"/>
    <p:sldId id="263" r:id="rId6"/>
    <p:sldId id="257" r:id="rId7"/>
    <p:sldId id="260" r:id="rId8"/>
    <p:sldId id="276" r:id="rId9"/>
    <p:sldId id="277" r:id="rId10"/>
    <p:sldId id="279" r:id="rId11"/>
    <p:sldId id="261" r:id="rId12"/>
    <p:sldId id="291" r:id="rId13"/>
    <p:sldId id="292" r:id="rId14"/>
    <p:sldId id="293" r:id="rId15"/>
    <p:sldId id="294" r:id="rId16"/>
    <p:sldId id="290" r:id="rId17"/>
    <p:sldId id="264" r:id="rId18"/>
    <p:sldId id="266" r:id="rId19"/>
    <p:sldId id="265" r:id="rId20"/>
    <p:sldId id="268" r:id="rId21"/>
    <p:sldId id="281" r:id="rId22"/>
    <p:sldId id="282" r:id="rId23"/>
    <p:sldId id="280" r:id="rId24"/>
    <p:sldId id="284" r:id="rId25"/>
    <p:sldId id="286" r:id="rId26"/>
    <p:sldId id="287" r:id="rId27"/>
    <p:sldId id="288" r:id="rId28"/>
    <p:sldId id="283" r:id="rId29"/>
    <p:sldId id="289" r:id="rId30"/>
    <p:sldId id="285" r:id="rId31"/>
    <p:sldId id="269" r:id="rId32"/>
    <p:sldId id="270" r:id="rId33"/>
    <p:sldId id="271" r:id="rId34"/>
    <p:sldId id="298" r:id="rId35"/>
    <p:sldId id="273" r:id="rId36"/>
    <p:sldId id="274" r:id="rId37"/>
    <p:sldId id="272" r:id="rId38"/>
    <p:sldId id="296" r:id="rId39"/>
    <p:sldId id="297"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114" d="100"/>
          <a:sy n="114" d="100"/>
        </p:scale>
        <p:origin x="-145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8/29/2015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August 29,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8" Type="http://schemas.openxmlformats.org/officeDocument/2006/relationships/hyperlink" Target="http://ebooks.edu.gr/" TargetMode="External"/><Relationship Id="rId3" Type="http://schemas.openxmlformats.org/officeDocument/2006/relationships/hyperlink" Target="http://orion.lib.teithe.gr/" TargetMode="External"/><Relationship Id="rId7" Type="http://schemas.openxmlformats.org/officeDocument/2006/relationships/hyperlink" Target="http://www.edutv.gr/" TargetMode="External"/><Relationship Id="rId2" Type="http://schemas.openxmlformats.org/officeDocument/2006/relationships/hyperlink" Target="http://photodentro.edu.gr/" TargetMode="External"/><Relationship Id="rId1" Type="http://schemas.openxmlformats.org/officeDocument/2006/relationships/slideLayout" Target="../slideLayouts/slideLayout9.xml"/><Relationship Id="rId6" Type="http://schemas.openxmlformats.org/officeDocument/2006/relationships/hyperlink" Target="http://www.youthactiv.eu/" TargetMode="External"/><Relationship Id="rId5" Type="http://schemas.openxmlformats.org/officeDocument/2006/relationships/hyperlink" Target="http://www.hellenichistory.gr/" TargetMode="External"/><Relationship Id="rId10" Type="http://schemas.openxmlformats.org/officeDocument/2006/relationships/image" Target="../media/image13.png"/><Relationship Id="rId4" Type="http://schemas.openxmlformats.org/officeDocument/2006/relationships/hyperlink" Target="http://python.org.gr/" TargetMode="External"/><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hyperlink" Target="http://bit.ly/1NGwdnp"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bit.ly/1PnCTqP"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ftp.ntua.gr/mirror/python/workshops/2000-01/proceedings/papers/elkner/elkner.pdf" TargetMode="External"/><Relationship Id="rId2" Type="http://schemas.openxmlformats.org/officeDocument/2006/relationships/hyperlink" Target="http://ajet.org.au/index.php/AJET/article/view/1265"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kiwiwiki.org.nz/pmwiki/uploads/Technology/Software/Wiki%20technology%20as%20a%20collaborative%20tool.pdf" TargetMode="External"/><Relationship Id="rId2" Type="http://schemas.openxmlformats.org/officeDocument/2006/relationships/hyperlink" Target="http://www.elkner.net/static/pyYHS/year02/pyYHS2.html" TargetMode="External"/><Relationship Id="rId1" Type="http://schemas.openxmlformats.org/officeDocument/2006/relationships/slideLayout" Target="../slideLayouts/slideLayout3.xml"/><Relationship Id="rId4" Type="http://schemas.openxmlformats.org/officeDocument/2006/relationships/hyperlink" Target="http://ajet.org.au/index.php/AJET/article/view/1147"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www.python.org/" TargetMode="External"/><Relationship Id="rId3" Type="http://schemas.openxmlformats.org/officeDocument/2006/relationships/hyperlink" Target="http://www.netschoolbook.gr/webevstart.htm" TargetMode="External"/><Relationship Id="rId7" Type="http://schemas.openxmlformats.org/officeDocument/2006/relationships/hyperlink" Target="http://python.org.gr/" TargetMode="External"/><Relationship Id="rId2" Type="http://schemas.openxmlformats.org/officeDocument/2006/relationships/hyperlink" Target="http://orion.lib.teithe.gr/" TargetMode="External"/><Relationship Id="rId1" Type="http://schemas.openxmlformats.org/officeDocument/2006/relationships/slideLayout" Target="../slideLayouts/slideLayout3.xml"/><Relationship Id="rId6" Type="http://schemas.openxmlformats.org/officeDocument/2006/relationships/hyperlink" Target="https://sites.google.com/site/pythonlessons/" TargetMode="External"/><Relationship Id="rId5" Type="http://schemas.openxmlformats.org/officeDocument/2006/relationships/hyperlink" Target="http://www.saferinternet.gr/" TargetMode="External"/><Relationship Id="rId4" Type="http://schemas.openxmlformats.org/officeDocument/2006/relationships/hyperlink" Target="http://www.netschoolbook.gr/piges-searching.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learnpython.org/" TargetMode="External"/><Relationship Id="rId7" Type="http://schemas.openxmlformats.org/officeDocument/2006/relationships/hyperlink" Target="http://www.netschoolbook.gr/epimorfosi/menu.html" TargetMode="External"/><Relationship Id="rId2" Type="http://schemas.openxmlformats.org/officeDocument/2006/relationships/hyperlink" Target="http://www.codeskulptor.org/docs.html" TargetMode="External"/><Relationship Id="rId1" Type="http://schemas.openxmlformats.org/officeDocument/2006/relationships/slideLayout" Target="../slideLayouts/slideLayout3.xml"/><Relationship Id="rId6" Type="http://schemas.openxmlformats.org/officeDocument/2006/relationships/hyperlink" Target="https://en.wikipedia.org/wiki/Ancient_Macedonian_army" TargetMode="External"/><Relationship Id="rId5" Type="http://schemas.openxmlformats.org/officeDocument/2006/relationships/hyperlink" Target="http://bit.ly/1PTB4D6" TargetMode="External"/><Relationship Id="rId4" Type="http://schemas.openxmlformats.org/officeDocument/2006/relationships/hyperlink" Target="http://www.tmth.edu.gr/aet/thematic_areas/p448.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n.wikipedia.org/w/index.php?title=Scott_Rixner&amp;action=edit&amp;redlink=1" TargetMode="External"/><Relationship Id="rId2" Type="http://schemas.openxmlformats.org/officeDocument/2006/relationships/hyperlink" Target="http://best52.wikispaces.com/" TargetMode="External"/><Relationship Id="rId1" Type="http://schemas.openxmlformats.org/officeDocument/2006/relationships/slideLayout" Target="../slideLayouts/slideLayout3.xml"/><Relationship Id="rId6" Type="http://schemas.openxmlformats.org/officeDocument/2006/relationships/hyperlink" Target="http://www.wikispaces.com/" TargetMode="External"/><Relationship Id="rId5" Type="http://schemas.openxmlformats.org/officeDocument/2006/relationships/hyperlink" Target="http://www.codeskulptor.org/" TargetMode="External"/><Relationship Id="rId4" Type="http://schemas.openxmlformats.org/officeDocument/2006/relationships/hyperlink" Target="https://en.wikipedia.org/wiki/Rice_Univers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http://bit.ly/1EZwkFF" TargetMode="External"/><Relationship Id="rId2" Type="http://schemas.openxmlformats.org/officeDocument/2006/relationships/hyperlink" Target="https://learn20.wikispaces.com/" TargetMode="External"/><Relationship Id="rId1" Type="http://schemas.openxmlformats.org/officeDocument/2006/relationships/slideLayout" Target="../slideLayouts/slideLayout3.xml"/><Relationship Id="rId6" Type="http://schemas.openxmlformats.org/officeDocument/2006/relationships/hyperlink" Target="https://prezi.com/" TargetMode="External"/><Relationship Id="rId5" Type="http://schemas.openxmlformats.org/officeDocument/2006/relationships/hyperlink" Target="http://edu.glogster.com/?ref=com" TargetMode="External"/><Relationship Id="rId4" Type="http://schemas.openxmlformats.org/officeDocument/2006/relationships/hyperlink" Target="http://www.artstep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6"/>
            <a:ext cx="7324567" cy="1424460"/>
          </a:xfrm>
        </p:spPr>
        <p:txBody>
          <a:bodyPr/>
          <a:lstStyle/>
          <a:p>
            <a:r>
              <a:rPr lang="el-GR" sz="2800" b="0" dirty="0" err="1" smtClean="0"/>
              <a:t>ΠολυτροπικΗ</a:t>
            </a:r>
            <a:r>
              <a:rPr lang="el-GR" sz="2800" b="0" dirty="0" smtClean="0"/>
              <a:t> </a:t>
            </a:r>
            <a:r>
              <a:rPr lang="el-GR" sz="2800" b="0" dirty="0" err="1" smtClean="0"/>
              <a:t>χρΗση</a:t>
            </a:r>
            <a:r>
              <a:rPr lang="el-GR" sz="2800" b="0" dirty="0" smtClean="0"/>
              <a:t> των ΤΠΕ</a:t>
            </a:r>
            <a:br>
              <a:rPr lang="el-GR" sz="2800" b="0" dirty="0" smtClean="0"/>
            </a:br>
            <a:r>
              <a:rPr lang="el-GR" sz="2800" b="0" dirty="0" smtClean="0"/>
              <a:t>στη </a:t>
            </a:r>
            <a:r>
              <a:rPr lang="el-GR" sz="2800" b="0" dirty="0" err="1" smtClean="0"/>
              <a:t>διδασκαλΙα</a:t>
            </a:r>
            <a:r>
              <a:rPr lang="el-GR" sz="2800" b="0" dirty="0" smtClean="0"/>
              <a:t> </a:t>
            </a:r>
            <a:r>
              <a:rPr lang="el-GR" sz="2800" b="0" smtClean="0"/>
              <a:t>τηΣ </a:t>
            </a:r>
            <a:r>
              <a:rPr lang="el-GR" sz="2800" b="0" dirty="0" err="1" smtClean="0"/>
              <a:t>ΙστορΙαΣ</a:t>
            </a:r>
            <a:r>
              <a:rPr lang="el-GR" sz="2800" b="0" dirty="0" smtClean="0"/>
              <a:t> Α' </a:t>
            </a:r>
            <a:r>
              <a:rPr lang="el-GR" sz="2800" b="0" dirty="0" err="1" smtClean="0"/>
              <a:t>ΛυκεΙου</a:t>
            </a:r>
            <a:r>
              <a:rPr lang="el-GR" sz="2800" b="0" dirty="0" smtClean="0"/>
              <a:t>:</a:t>
            </a:r>
            <a:br>
              <a:rPr lang="el-GR" sz="2800" b="0" dirty="0" smtClean="0"/>
            </a:br>
            <a:r>
              <a:rPr lang="el-GR" sz="2800" b="0" dirty="0" smtClean="0"/>
              <a:t>Ο ΜΕΓΑΣ </a:t>
            </a:r>
            <a:r>
              <a:rPr lang="el-GR" sz="2800" b="0" dirty="0" err="1" smtClean="0"/>
              <a:t>ΑλΕξανδροΣ</a:t>
            </a:r>
            <a:r>
              <a:rPr lang="el-GR" sz="2800" b="0" dirty="0" smtClean="0"/>
              <a:t> και το </a:t>
            </a:r>
            <a:r>
              <a:rPr lang="el-GR" sz="2800" b="0" dirty="0" err="1" smtClean="0"/>
              <a:t>Εργο</a:t>
            </a:r>
            <a:r>
              <a:rPr lang="el-GR" sz="2800" b="0" dirty="0" smtClean="0"/>
              <a:t> του.</a:t>
            </a:r>
            <a:endParaRPr lang="el-GR" sz="2800" dirty="0"/>
          </a:p>
        </p:txBody>
      </p:sp>
      <p:sp>
        <p:nvSpPr>
          <p:cNvPr id="8" name="TextBox 7"/>
          <p:cNvSpPr txBox="1"/>
          <p:nvPr/>
        </p:nvSpPr>
        <p:spPr>
          <a:xfrm>
            <a:off x="4900614" y="4772020"/>
            <a:ext cx="3816074" cy="584775"/>
          </a:xfrm>
          <a:prstGeom prst="rect">
            <a:avLst/>
          </a:prstGeom>
          <a:noFill/>
        </p:spPr>
        <p:txBody>
          <a:bodyPr wrap="square" rtlCol="0">
            <a:spAutoFit/>
          </a:bodyPr>
          <a:lstStyle/>
          <a:p>
            <a:r>
              <a:rPr lang="el-GR" sz="1600" dirty="0" smtClean="0">
                <a:solidFill>
                  <a:schemeClr val="bg2">
                    <a:lumMod val="10000"/>
                  </a:schemeClr>
                </a:solidFill>
              </a:rPr>
              <a:t>Γεώργιος Αραμπατζής, ΠΕ19</a:t>
            </a:r>
          </a:p>
          <a:p>
            <a:r>
              <a:rPr lang="el-GR" sz="1600" dirty="0" smtClean="0">
                <a:solidFill>
                  <a:schemeClr val="bg2">
                    <a:lumMod val="10000"/>
                  </a:schemeClr>
                </a:solidFill>
              </a:rPr>
              <a:t>Ελένη </a:t>
            </a:r>
            <a:r>
              <a:rPr lang="el-GR" sz="1600" dirty="0" err="1" smtClean="0">
                <a:solidFill>
                  <a:schemeClr val="bg2">
                    <a:lumMod val="10000"/>
                  </a:schemeClr>
                </a:solidFill>
              </a:rPr>
              <a:t>Μαργαρού</a:t>
            </a:r>
            <a:r>
              <a:rPr lang="el-GR" sz="1600" dirty="0" smtClean="0">
                <a:solidFill>
                  <a:schemeClr val="bg2">
                    <a:lumMod val="10000"/>
                  </a:schemeClr>
                </a:solidFill>
              </a:rPr>
              <a:t>, ΠΕ02</a:t>
            </a:r>
          </a:p>
        </p:txBody>
      </p:sp>
      <p:sp>
        <p:nvSpPr>
          <p:cNvPr id="18" name="Subtitle 2"/>
          <p:cNvSpPr txBox="1">
            <a:spLocks/>
          </p:cNvSpPr>
          <p:nvPr/>
        </p:nvSpPr>
        <p:spPr>
          <a:xfrm>
            <a:off x="5188449" y="6175927"/>
            <a:ext cx="3498355" cy="382042"/>
          </a:xfrm>
          <a:prstGeom prst="rect">
            <a:avLst/>
          </a:prstGeom>
        </p:spPr>
        <p:txBody>
          <a:bodyPr vert="horz" lIns="91440" tIns="9144" rIns="91440" bIns="45720" rtlCol="0">
            <a:normAutofit fontScale="92500"/>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ΘΕΣΣΑΛΟΝΙΚΗ, 28/08/2015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ΠΕΙΡΑΜΑΤΙΚΟ ΛΥΚΕΙΟ ΠΑΝΕΠΙΣΤΗΜΙΟΥ ΜΑΚΕΔΟΝΙΑΣ</a:t>
            </a:r>
          </a:p>
        </p:txBody>
      </p:sp>
      <p:sp>
        <p:nvSpPr>
          <p:cNvPr id="22530" name="AutoShape 2" descr="UOM-LOGO.gif"/>
          <p:cNvSpPr>
            <a:spLocks noChangeAspect="1" noChangeArrowheads="1"/>
          </p:cNvSpPr>
          <p:nvPr/>
        </p:nvSpPr>
        <p:spPr bwMode="auto">
          <a:xfrm>
            <a:off x="1587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2" name="AutoShape 4" descr="UOM-LOGO.gif"/>
          <p:cNvSpPr>
            <a:spLocks noChangeAspect="1" noChangeArrowheads="1"/>
          </p:cNvSpPr>
          <p:nvPr/>
        </p:nvSpPr>
        <p:spPr bwMode="auto">
          <a:xfrm>
            <a:off x="1587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4" name="AutoShape 6" descr="UOM-LOGO.gif"/>
          <p:cNvSpPr>
            <a:spLocks noChangeAspect="1" noChangeArrowheads="1"/>
          </p:cNvSpPr>
          <p:nvPr/>
        </p:nvSpPr>
        <p:spPr bwMode="auto">
          <a:xfrm>
            <a:off x="1587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6" name="AutoShape 8" descr="UOM-LOGO.gif"/>
          <p:cNvSpPr>
            <a:spLocks noChangeAspect="1" noChangeArrowheads="1"/>
          </p:cNvSpPr>
          <p:nvPr/>
        </p:nvSpPr>
        <p:spPr bwMode="auto">
          <a:xfrm>
            <a:off x="1587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8" name="AutoShape 10" descr="UOM-LOGO.gif"/>
          <p:cNvSpPr>
            <a:spLocks noChangeAspect="1" noChangeArrowheads="1"/>
          </p:cNvSpPr>
          <p:nvPr/>
        </p:nvSpPr>
        <p:spPr bwMode="auto">
          <a:xfrm>
            <a:off x="1587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4" name="13 - Εικόνα" descr="UOM-LOGO.gif"/>
          <p:cNvPicPr>
            <a:picLocks noChangeAspect="1"/>
          </p:cNvPicPr>
          <p:nvPr/>
        </p:nvPicPr>
        <p:blipFill>
          <a:blip r:embed="rId3" cstate="print"/>
          <a:stretch>
            <a:fillRect/>
          </a:stretch>
        </p:blipFill>
        <p:spPr>
          <a:xfrm>
            <a:off x="3215735" y="4145036"/>
            <a:ext cx="1571625" cy="1638300"/>
          </a:xfrm>
          <a:prstGeom prst="rect">
            <a:avLst/>
          </a:prstGeom>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10</a:t>
            </a:fld>
            <a:endParaRPr lang="en-US" dirty="0"/>
          </a:p>
        </p:txBody>
      </p:sp>
      <p:sp>
        <p:nvSpPr>
          <p:cNvPr id="7" name="Content Placeholder 6"/>
          <p:cNvSpPr>
            <a:spLocks noGrp="1"/>
          </p:cNvSpPr>
          <p:nvPr>
            <p:ph sz="half" idx="2"/>
          </p:nvPr>
        </p:nvSpPr>
        <p:spPr/>
        <p:txBody>
          <a:bodyPr>
            <a:normAutofit/>
          </a:bodyPr>
          <a:lstStyle/>
          <a:p>
            <a:pPr marL="0"/>
            <a:r>
              <a:rPr lang="el-GR" sz="1800" dirty="0" smtClean="0"/>
              <a:t>Τελικό αποτέλεσμα: μια σειρά από εκπαιδευτικά «παιχνίδια» και «οπτικά αφηγήματα», μια γνωστική βάση, με την οποία οι ομάδες επικοινώνησαν τις πληροφορίες που απομόνωσαν.</a:t>
            </a:r>
          </a:p>
          <a:p>
            <a:pPr marL="0"/>
            <a:r>
              <a:rPr lang="el-GR" sz="1800" dirty="0" smtClean="0"/>
              <a:t>Στη διάρκεια της συνεργασίας τους τα μέλη των ομάδων:</a:t>
            </a:r>
          </a:p>
          <a:p>
            <a:pPr lvl="3">
              <a:spcBef>
                <a:spcPts val="600"/>
              </a:spcBef>
              <a:buFont typeface="Arial" pitchFamily="34" charset="0"/>
              <a:buChar char="•"/>
            </a:pPr>
            <a:r>
              <a:rPr lang="el-GR" sz="1700" dirty="0" smtClean="0"/>
              <a:t>αξιολογούσαν διαρκώς το καθένα τη δουλειά του άλλου,</a:t>
            </a:r>
          </a:p>
          <a:p>
            <a:pPr lvl="3">
              <a:spcBef>
                <a:spcPts val="600"/>
              </a:spcBef>
              <a:buFont typeface="Arial" pitchFamily="34" charset="0"/>
              <a:buChar char="•"/>
            </a:pPr>
            <a:r>
              <a:rPr lang="el-GR" sz="1700" dirty="0" err="1" smtClean="0"/>
              <a:t>αναστοχάζονταν</a:t>
            </a:r>
            <a:r>
              <a:rPr lang="el-GR" sz="1700" dirty="0" smtClean="0"/>
              <a:t> και αντιμετώπιζαν από κοινού τα τυχόν προβλήματα που εντόπιζαν.</a:t>
            </a:r>
          </a:p>
          <a:p>
            <a:pPr lvl="3">
              <a:spcBef>
                <a:spcPts val="600"/>
              </a:spcBef>
              <a:buFont typeface="Arial" pitchFamily="34" charset="0"/>
              <a:buChar char="•"/>
            </a:pPr>
            <a:r>
              <a:rPr lang="el-GR" sz="1700" dirty="0" smtClean="0"/>
              <a:t>Στο τέλος όλες οι ομάδες παρακολούθησαν και αξιολόγησαν η μία τη δουλειά της άλλης.</a:t>
            </a:r>
          </a:p>
          <a:p>
            <a:pPr lvl="3">
              <a:spcBef>
                <a:spcPts val="600"/>
              </a:spcBef>
              <a:buFont typeface="Arial" pitchFamily="34" charset="0"/>
              <a:buChar char="•"/>
            </a:pPr>
            <a:r>
              <a:rPr lang="el-GR" sz="1700" dirty="0" smtClean="0"/>
              <a:t>Τελικά αποτίμησαν συνολικά και το αποτέλεσμα της δικής τους προσπάθειας σε σχετικό ερωτηματολόγιο.</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11</a:t>
            </a:fld>
            <a:endParaRPr lang="en-US" dirty="0"/>
          </a:p>
        </p:txBody>
      </p:sp>
      <p:sp>
        <p:nvSpPr>
          <p:cNvPr id="10" name="Rectangle 9"/>
          <p:cNvSpPr/>
          <p:nvPr/>
        </p:nvSpPr>
        <p:spPr>
          <a:xfrm>
            <a:off x="4823670" y="5390866"/>
            <a:ext cx="4320331"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Κεντρική Σελίδα του </a:t>
            </a:r>
            <a:r>
              <a:rPr lang="el-GR" sz="1400" dirty="0" err="1" smtClean="0"/>
              <a:t>Wiki</a:t>
            </a:r>
            <a:r>
              <a:rPr lang="el-GR" sz="1400" dirty="0" smtClean="0"/>
              <a:t> με τις ομάδες εργασίας</a:t>
            </a:r>
            <a:r>
              <a:rPr lang="el-GR" sz="1400" dirty="0" smtClean="0"/>
              <a:t>.</a:t>
            </a:r>
            <a:endParaRPr lang="en-US" sz="1400" dirty="0" smtClean="0"/>
          </a:p>
          <a:p>
            <a:r>
              <a:rPr lang="en-US" sz="1400" dirty="0" smtClean="0"/>
              <a:t>(</a:t>
            </a:r>
            <a:r>
              <a:rPr lang="en-US" sz="1400" b="1" dirty="0" err="1" smtClean="0"/>
              <a:t>http://plpma2013-14.wikispaces.com</a:t>
            </a:r>
            <a:r>
              <a:rPr lang="en-US" sz="1400" b="1" dirty="0" err="1" smtClean="0"/>
              <a:t>/</a:t>
            </a:r>
            <a:r>
              <a:rPr lang="en-US" sz="1400" b="1" dirty="0" smtClean="0"/>
              <a:t>)</a:t>
            </a:r>
            <a:endParaRPr lang="el-GR" sz="1400" b="1" dirty="0"/>
          </a:p>
        </p:txBody>
      </p:sp>
      <p:pic>
        <p:nvPicPr>
          <p:cNvPr id="5" name="4 - Εικόνα" descr="Wiki_exofylo.gif"/>
          <p:cNvPicPr>
            <a:picLocks noChangeAspect="1"/>
          </p:cNvPicPr>
          <p:nvPr/>
        </p:nvPicPr>
        <p:blipFill>
          <a:blip r:embed="rId2" cstate="print"/>
          <a:stretch>
            <a:fillRect/>
          </a:stretch>
        </p:blipFill>
        <p:spPr>
          <a:xfrm>
            <a:off x="729099" y="183597"/>
            <a:ext cx="7945117" cy="48251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12</a:t>
            </a:fld>
            <a:endParaRPr lang="en-US" dirty="0"/>
          </a:p>
        </p:txBody>
      </p:sp>
      <p:sp>
        <p:nvSpPr>
          <p:cNvPr id="10" name="Rectangle 9"/>
          <p:cNvSpPr/>
          <p:nvPr/>
        </p:nvSpPr>
        <p:spPr>
          <a:xfrm>
            <a:off x="4823670" y="5390866"/>
            <a:ext cx="4320331"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Κεντρική Σελίδα της ομάδας των Βιογράφων.</a:t>
            </a:r>
            <a:endParaRPr lang="el-GR" sz="1400" dirty="0"/>
          </a:p>
        </p:txBody>
      </p:sp>
      <p:pic>
        <p:nvPicPr>
          <p:cNvPr id="1026" name="Picture 2" descr="D:\Λήψεις2\biography.gif"/>
          <p:cNvPicPr>
            <a:picLocks noChangeAspect="1" noChangeArrowheads="1"/>
          </p:cNvPicPr>
          <p:nvPr/>
        </p:nvPicPr>
        <p:blipFill>
          <a:blip r:embed="rId2" cstate="print"/>
          <a:srcRect/>
          <a:stretch>
            <a:fillRect/>
          </a:stretch>
        </p:blipFill>
        <p:spPr bwMode="auto">
          <a:xfrm>
            <a:off x="661667" y="117446"/>
            <a:ext cx="7786046" cy="47285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13</a:t>
            </a:fld>
            <a:endParaRPr lang="en-US" dirty="0"/>
          </a:p>
        </p:txBody>
      </p:sp>
      <p:sp>
        <p:nvSpPr>
          <p:cNvPr id="10" name="Rectangle 9"/>
          <p:cNvSpPr/>
          <p:nvPr/>
        </p:nvSpPr>
        <p:spPr>
          <a:xfrm>
            <a:off x="3431097" y="5390866"/>
            <a:ext cx="5712905"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Κεντρική Σελίδα της ομάδας των Ιστορικών Τέχνης - </a:t>
            </a:r>
            <a:r>
              <a:rPr lang="el-GR" sz="1400" dirty="0" err="1" smtClean="0"/>
              <a:t>Μουσειολόγων</a:t>
            </a:r>
            <a:r>
              <a:rPr lang="el-GR" sz="1400" dirty="0" smtClean="0"/>
              <a:t>.</a:t>
            </a:r>
            <a:endParaRPr lang="el-GR" sz="1400" dirty="0"/>
          </a:p>
        </p:txBody>
      </p:sp>
      <p:pic>
        <p:nvPicPr>
          <p:cNvPr id="2050" name="Picture 2" descr="D:\Λήψεις2\exib.gif"/>
          <p:cNvPicPr>
            <a:picLocks noChangeAspect="1" noChangeArrowheads="1"/>
          </p:cNvPicPr>
          <p:nvPr/>
        </p:nvPicPr>
        <p:blipFill>
          <a:blip r:embed="rId2" cstate="print"/>
          <a:srcRect/>
          <a:stretch>
            <a:fillRect/>
          </a:stretch>
        </p:blipFill>
        <p:spPr bwMode="auto">
          <a:xfrm>
            <a:off x="595342" y="101045"/>
            <a:ext cx="7961429" cy="483508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14</a:t>
            </a:fld>
            <a:endParaRPr lang="en-US" dirty="0"/>
          </a:p>
        </p:txBody>
      </p:sp>
      <p:sp>
        <p:nvSpPr>
          <p:cNvPr id="10" name="Rectangle 9"/>
          <p:cNvSpPr/>
          <p:nvPr/>
        </p:nvSpPr>
        <p:spPr>
          <a:xfrm>
            <a:off x="5243119" y="5390866"/>
            <a:ext cx="3900882"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Κεντρική Σελίδα της ομάδας των Καλλιτεχνών</a:t>
            </a:r>
            <a:endParaRPr lang="el-GR" sz="1400" dirty="0"/>
          </a:p>
        </p:txBody>
      </p:sp>
      <p:pic>
        <p:nvPicPr>
          <p:cNvPr id="3074" name="Picture 2" descr="D:\Λήψεις2\glog.gif"/>
          <p:cNvPicPr>
            <a:picLocks noChangeAspect="1" noChangeArrowheads="1"/>
          </p:cNvPicPr>
          <p:nvPr/>
        </p:nvPicPr>
        <p:blipFill>
          <a:blip r:embed="rId2" cstate="print"/>
          <a:srcRect/>
          <a:stretch>
            <a:fillRect/>
          </a:stretch>
        </p:blipFill>
        <p:spPr bwMode="auto">
          <a:xfrm>
            <a:off x="652988" y="119164"/>
            <a:ext cx="7856931" cy="477161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15</a:t>
            </a:fld>
            <a:endParaRPr lang="en-US" dirty="0"/>
          </a:p>
        </p:txBody>
      </p:sp>
      <p:sp>
        <p:nvSpPr>
          <p:cNvPr id="10" name="Rectangle 9"/>
          <p:cNvSpPr/>
          <p:nvPr/>
        </p:nvSpPr>
        <p:spPr>
          <a:xfrm>
            <a:off x="4152551" y="5390866"/>
            <a:ext cx="4991452"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Κεντρική Σελίδα της ομάδας των Κριτικών Κινηματογράφου</a:t>
            </a:r>
            <a:endParaRPr lang="el-GR" sz="1400" dirty="0"/>
          </a:p>
        </p:txBody>
      </p:sp>
      <p:pic>
        <p:nvPicPr>
          <p:cNvPr id="4098" name="Picture 2" descr="D:\Λήψεις2\movies.gif"/>
          <p:cNvPicPr>
            <a:picLocks noChangeAspect="1" noChangeArrowheads="1"/>
          </p:cNvPicPr>
          <p:nvPr/>
        </p:nvPicPr>
        <p:blipFill>
          <a:blip r:embed="rId2" cstate="print"/>
          <a:srcRect/>
          <a:stretch>
            <a:fillRect/>
          </a:stretch>
        </p:blipFill>
        <p:spPr bwMode="auto">
          <a:xfrm>
            <a:off x="544818" y="135972"/>
            <a:ext cx="7886118" cy="478934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16</a:t>
            </a:fld>
            <a:endParaRPr lang="en-US" dirty="0"/>
          </a:p>
        </p:txBody>
      </p:sp>
      <p:sp>
        <p:nvSpPr>
          <p:cNvPr id="10" name="Rectangle 9"/>
          <p:cNvSpPr/>
          <p:nvPr/>
        </p:nvSpPr>
        <p:spPr>
          <a:xfrm>
            <a:off x="4798503" y="5290198"/>
            <a:ext cx="4211273" cy="4814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Κεντρική Σελίδα της ομάδας των Λαογράφων</a:t>
            </a:r>
          </a:p>
          <a:p>
            <a:pPr algn="r"/>
            <a:r>
              <a:rPr lang="el-GR" sz="1400" dirty="0" smtClean="0"/>
              <a:t>.</a:t>
            </a:r>
            <a:endParaRPr lang="el-GR" sz="1400" dirty="0"/>
          </a:p>
        </p:txBody>
      </p:sp>
      <p:pic>
        <p:nvPicPr>
          <p:cNvPr id="5122" name="Picture 2" descr="D:\Λήψεις2\kara.gif"/>
          <p:cNvPicPr>
            <a:picLocks noChangeAspect="1" noChangeArrowheads="1"/>
          </p:cNvPicPr>
          <p:nvPr/>
        </p:nvPicPr>
        <p:blipFill>
          <a:blip r:embed="rId2" cstate="print"/>
          <a:srcRect/>
          <a:stretch>
            <a:fillRect/>
          </a:stretch>
        </p:blipFill>
        <p:spPr bwMode="auto">
          <a:xfrm>
            <a:off x="703976" y="177961"/>
            <a:ext cx="7685014" cy="466721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31824" y="2581735"/>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852381" y="696039"/>
            <a:ext cx="5650174" cy="1471807"/>
          </a:xfrm>
        </p:spPr>
        <p:txBody>
          <a:bodyPr>
            <a:normAutofit fontScale="47500" lnSpcReduction="20000"/>
          </a:bodyPr>
          <a:lstStyle/>
          <a:p>
            <a:r>
              <a:rPr lang="el-GR" sz="2500" dirty="0" smtClean="0">
                <a:solidFill>
                  <a:schemeClr val="accent2">
                    <a:lumMod val="50000"/>
                  </a:schemeClr>
                </a:solidFill>
                <a:effectLst>
                  <a:outerShdw blurRad="38100" dist="38100" dir="2700000" algn="tl">
                    <a:srgbClr val="000000">
                      <a:alpha val="43137"/>
                    </a:srgbClr>
                  </a:outerShdw>
                </a:effectLst>
              </a:rPr>
              <a:t>Πληροφορική</a:t>
            </a:r>
          </a:p>
          <a:p>
            <a:pPr lvl="2"/>
            <a:r>
              <a:rPr lang="en-US" sz="2300" u="sng" dirty="0" smtClean="0">
                <a:latin typeface="Cambria" pitchFamily="18" charset="0"/>
                <a:hlinkClick r:id="rId2"/>
              </a:rPr>
              <a:t>http://photodentro.edu.gr/</a:t>
            </a:r>
            <a:endParaRPr lang="el-GR" sz="2300" u="sng" dirty="0" smtClean="0">
              <a:latin typeface="Cambria" pitchFamily="18" charset="0"/>
            </a:endParaRPr>
          </a:p>
          <a:p>
            <a:pPr lvl="2">
              <a:buNone/>
            </a:pPr>
            <a:r>
              <a:rPr lang="el-GR" sz="2300" dirty="0" smtClean="0"/>
              <a:t>    Ο Εθνικός Συσσωρευτής Εκπαιδευτικού Περιεχομένου</a:t>
            </a:r>
            <a:endParaRPr lang="el-GR" sz="2300" u="sng" dirty="0" smtClean="0">
              <a:latin typeface="Cambria" pitchFamily="18" charset="0"/>
            </a:endParaRPr>
          </a:p>
          <a:p>
            <a:pPr lvl="2"/>
            <a:r>
              <a:rPr lang="el-GR" sz="2300" u="sng" dirty="0" smtClean="0">
                <a:hlinkClick r:id="rId3"/>
              </a:rPr>
              <a:t>http://orion.lib.teithe.gr/</a:t>
            </a:r>
            <a:endParaRPr lang="el-GR" sz="2300" u="sng" dirty="0" smtClean="0"/>
          </a:p>
          <a:p>
            <a:pPr lvl="2">
              <a:buNone/>
            </a:pPr>
            <a:r>
              <a:rPr lang="el-GR" sz="2300" dirty="0" smtClean="0"/>
              <a:t>    ΩΡΙΩΝ. Πρόγραμμα πληροφοριακού </a:t>
            </a:r>
            <a:r>
              <a:rPr lang="el-GR" sz="2300" dirty="0" err="1" smtClean="0"/>
              <a:t>γραμματισμού</a:t>
            </a:r>
            <a:r>
              <a:rPr lang="el-GR" sz="2300" dirty="0" smtClean="0"/>
              <a:t> ΤΕΙ Θεσσαλονίκης</a:t>
            </a:r>
            <a:endParaRPr lang="el-GR" sz="2300" u="sng" dirty="0" smtClean="0"/>
          </a:p>
          <a:p>
            <a:pPr lvl="2"/>
            <a:r>
              <a:rPr lang="el-GR" sz="2300" u="sng" dirty="0" smtClean="0">
                <a:hlinkClick r:id="rId4"/>
              </a:rPr>
              <a:t>http://python.org.gr/</a:t>
            </a:r>
            <a:endParaRPr lang="el-GR" sz="2300" u="sng" dirty="0" smtClean="0"/>
          </a:p>
          <a:p>
            <a:pPr lvl="2">
              <a:buNone/>
            </a:pPr>
            <a:r>
              <a:rPr lang="el-GR" sz="2300" dirty="0" smtClean="0"/>
              <a:t>    Ελληνική Κοινότητα Προγραμματιστών </a:t>
            </a:r>
            <a:r>
              <a:rPr lang="el-GR" sz="2300" dirty="0" err="1" smtClean="0"/>
              <a:t>Python</a:t>
            </a:r>
            <a:endParaRPr lang="el-GR" sz="2300" u="sng" dirty="0" smtClean="0">
              <a:latin typeface="Cambria" pitchFamily="18" charset="0"/>
            </a:endParaRPr>
          </a:p>
          <a:p>
            <a:pPr lvl="2">
              <a:buNone/>
            </a:pPr>
            <a:r>
              <a:rPr lang="el-GR" sz="1600" b="0" dirty="0" smtClean="0"/>
              <a:t>    </a:t>
            </a:r>
            <a:endParaRPr lang="el-GR" sz="160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sp>
        <p:nvSpPr>
          <p:cNvPr id="24" name="Content Placeholder 23"/>
          <p:cNvSpPr>
            <a:spLocks noGrp="1"/>
          </p:cNvSpPr>
          <p:nvPr>
            <p:ph sz="quarter" idx="14"/>
          </p:nvPr>
        </p:nvSpPr>
        <p:spPr>
          <a:xfrm>
            <a:off x="2743200" y="2619910"/>
            <a:ext cx="5773004" cy="1623317"/>
          </a:xfrm>
        </p:spPr>
        <p:txBody>
          <a:bodyPr>
            <a:normAutofit fontScale="55000" lnSpcReduction="20000"/>
          </a:bodyPr>
          <a:lstStyle/>
          <a:p>
            <a:r>
              <a:rPr lang="el-GR" sz="2200" dirty="0" smtClean="0">
                <a:solidFill>
                  <a:schemeClr val="accent2">
                    <a:lumMod val="50000"/>
                  </a:schemeClr>
                </a:solidFill>
                <a:effectLst>
                  <a:outerShdw blurRad="38100" dist="38100" dir="2700000" algn="tl">
                    <a:srgbClr val="000000">
                      <a:alpha val="43137"/>
                    </a:srgbClr>
                  </a:outerShdw>
                </a:effectLst>
              </a:rPr>
              <a:t>Ιστορία</a:t>
            </a:r>
          </a:p>
          <a:p>
            <a:pPr lvl="2"/>
            <a:r>
              <a:rPr lang="el-GR" sz="2000" u="sng" dirty="0" smtClean="0">
                <a:hlinkClick r:id="rId5"/>
              </a:rPr>
              <a:t>http://www.hellenichistory.gr/</a:t>
            </a:r>
            <a:endParaRPr lang="el-GR" sz="2000" u="sng" dirty="0" smtClean="0"/>
          </a:p>
          <a:p>
            <a:pPr lvl="2">
              <a:buNone/>
            </a:pPr>
            <a:r>
              <a:rPr lang="el-GR" sz="2000" dirty="0" smtClean="0"/>
              <a:t>    Ίδρυμα Μείζονος Ελληνισμού, Ελληνική Ιστορία,</a:t>
            </a:r>
            <a:r>
              <a:rPr lang="el-GR" sz="2000" dirty="0" smtClean="0">
                <a:hlinkClick r:id="rId5"/>
              </a:rPr>
              <a:t> </a:t>
            </a:r>
            <a:endParaRPr lang="el-GR" sz="2000" dirty="0" smtClean="0"/>
          </a:p>
          <a:p>
            <a:pPr lvl="2"/>
            <a:r>
              <a:rPr lang="en-US" sz="2000" u="sng" dirty="0" smtClean="0">
                <a:latin typeface="Cambria" pitchFamily="18" charset="0"/>
                <a:hlinkClick r:id="rId2"/>
              </a:rPr>
              <a:t>http://photodentro.edu.gr/</a:t>
            </a:r>
            <a:endParaRPr lang="el-GR" sz="2000" u="sng" dirty="0" smtClean="0">
              <a:latin typeface="Cambria" pitchFamily="18" charset="0"/>
            </a:endParaRPr>
          </a:p>
          <a:p>
            <a:pPr lvl="2">
              <a:buNone/>
            </a:pPr>
            <a:r>
              <a:rPr lang="el-GR" sz="2000" dirty="0" smtClean="0"/>
              <a:t>    Ο Εθνικός Συσσωρευτής Εκπαιδευτικού Περιεχομένου</a:t>
            </a:r>
            <a:endParaRPr lang="el-GR" sz="2000" u="sng" dirty="0" smtClean="0">
              <a:hlinkClick r:id="rId6"/>
            </a:endParaRPr>
          </a:p>
          <a:p>
            <a:pPr lvl="2"/>
            <a:r>
              <a:rPr lang="el-GR" sz="2000" u="sng" dirty="0" smtClean="0">
                <a:hlinkClick r:id="rId7"/>
              </a:rPr>
              <a:t>http://www.edutv.gr/</a:t>
            </a:r>
            <a:endParaRPr lang="el-GR" sz="2000" u="sng" dirty="0" smtClean="0"/>
          </a:p>
          <a:p>
            <a:pPr lvl="2">
              <a:buNone/>
            </a:pPr>
            <a:r>
              <a:rPr lang="el-GR" sz="2000" dirty="0" smtClean="0"/>
              <a:t>    Εκπαιδευτική τηλεόραση</a:t>
            </a:r>
            <a:endParaRPr lang="el-GR" sz="2000" u="sng" dirty="0" smtClean="0"/>
          </a:p>
          <a:p>
            <a:pPr lvl="2"/>
            <a:r>
              <a:rPr lang="en-US" sz="2000" u="sng" dirty="0" smtClean="0">
                <a:latin typeface="Cambria" pitchFamily="18" charset="0"/>
                <a:hlinkClick r:id="rId8"/>
              </a:rPr>
              <a:t>http://ebooks.edu.gr/</a:t>
            </a:r>
            <a:endParaRPr lang="el-GR" sz="2000" u="sng" dirty="0" smtClean="0">
              <a:latin typeface="Cambria" pitchFamily="18" charset="0"/>
            </a:endParaRPr>
          </a:p>
          <a:p>
            <a:pPr lvl="2">
              <a:buNone/>
            </a:pPr>
            <a:r>
              <a:rPr lang="el-GR" sz="2000" dirty="0" smtClean="0"/>
              <a:t>    Σχολικά βιβλία</a:t>
            </a:r>
            <a:endParaRPr lang="el-GR" sz="2000" b="0" dirty="0"/>
          </a:p>
        </p:txBody>
      </p:sp>
      <p:pic>
        <p:nvPicPr>
          <p:cNvPr id="6146" name="Picture 2"/>
          <p:cNvPicPr>
            <a:picLocks noGrp="1" noChangeAspect="1" noChangeArrowheads="1"/>
          </p:cNvPicPr>
          <p:nvPr>
            <p:ph sz="half" idx="13"/>
          </p:nvPr>
        </p:nvPicPr>
        <p:blipFill>
          <a:blip r:embed="rId9" cstate="print"/>
          <a:srcRect/>
          <a:stretch>
            <a:fillRect/>
          </a:stretch>
        </p:blipFill>
        <p:spPr bwMode="auto">
          <a:xfrm>
            <a:off x="715620" y="2640231"/>
            <a:ext cx="1652588" cy="1652588"/>
          </a:xfrm>
          <a:prstGeom prst="rect">
            <a:avLst/>
          </a:prstGeom>
          <a:noFill/>
          <a:ln w="9525">
            <a:noFill/>
            <a:miter lim="800000"/>
            <a:headEnd/>
            <a:tailEnd/>
          </a:ln>
          <a:effectLst/>
        </p:spPr>
      </p:pic>
      <p:pic>
        <p:nvPicPr>
          <p:cNvPr id="6147" name="Picture 3"/>
          <p:cNvPicPr>
            <a:picLocks noGrp="1" noChangeAspect="1" noChangeArrowheads="1"/>
          </p:cNvPicPr>
          <p:nvPr>
            <p:ph sz="half" idx="2"/>
          </p:nvPr>
        </p:nvPicPr>
        <p:blipFill>
          <a:blip r:embed="rId10" cstate="print"/>
          <a:srcRect/>
          <a:stretch>
            <a:fillRect/>
          </a:stretch>
        </p:blipFill>
        <p:spPr bwMode="auto">
          <a:xfrm>
            <a:off x="679295" y="528638"/>
            <a:ext cx="1686235" cy="169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a:xfrm>
            <a:off x="546939" y="495569"/>
            <a:ext cx="8027229" cy="4312738"/>
          </a:xfrm>
        </p:spPr>
        <p:txBody>
          <a:bodyPr>
            <a:normAutofit fontScale="70000" lnSpcReduction="20000"/>
          </a:bodyPr>
          <a:lstStyle/>
          <a:p>
            <a:pPr lvl="2"/>
            <a:r>
              <a:rPr lang="el-GR" dirty="0" smtClean="0"/>
              <a:t>Με την προτεινόμενη εκπαιδευτική πρακτική προσεγγίζονται </a:t>
            </a:r>
            <a:r>
              <a:rPr lang="el-GR" dirty="0" err="1" smtClean="0"/>
              <a:t>διαθεματικά</a:t>
            </a:r>
            <a:r>
              <a:rPr lang="el-GR" dirty="0" smtClean="0"/>
              <a:t> η ενότητα της Ιστορίας της Α΄ Λυκείου που αφορά τον Μ. Αλέξανδρο, την εποχή και το έργο του, και το μάθημα επιλογής της ίδιας τάξης Εφαρμογές Πληροφορικής.</a:t>
            </a:r>
          </a:p>
          <a:p>
            <a:pPr lvl="4">
              <a:spcBef>
                <a:spcPts val="600"/>
              </a:spcBef>
            </a:pPr>
            <a:r>
              <a:rPr lang="el-GR" sz="1700" dirty="0" smtClean="0"/>
              <a:t>Οι μαθητές/-</a:t>
            </a:r>
            <a:r>
              <a:rPr lang="el-GR" sz="1700" dirty="0" err="1" smtClean="0"/>
              <a:t>τριες</a:t>
            </a:r>
            <a:r>
              <a:rPr lang="el-GR" sz="1700" dirty="0" smtClean="0"/>
              <a:t> χωρίζονται σε ομάδες ανάλογα με την ιδιαίτερη οπτική τους στο ιστορικό αποτύπωμα της εκστρατείας του Μ. Αλεξάνδρου (ιστορική, εικαστική, γεωγραφική, λαογραφική).</a:t>
            </a:r>
          </a:p>
          <a:p>
            <a:pPr lvl="4">
              <a:spcBef>
                <a:spcPts val="600"/>
              </a:spcBef>
            </a:pPr>
            <a:r>
              <a:rPr lang="el-GR" sz="1700" dirty="0" smtClean="0"/>
              <a:t>Ξεκινώντας από τα σχολικά βιβλία Ιστορίας, αναζητούν πληροφορίες στον Παγκόσμιο Ιστό, τις διασταυρώνουν, τις αξιολογούν.</a:t>
            </a:r>
          </a:p>
          <a:p>
            <a:pPr lvl="4">
              <a:spcBef>
                <a:spcPts val="600"/>
              </a:spcBef>
            </a:pPr>
            <a:r>
              <a:rPr lang="el-GR" sz="1700" dirty="0" smtClean="0"/>
              <a:t>Αξιοποιούν </a:t>
            </a:r>
            <a:r>
              <a:rPr lang="el-GR" sz="1700" dirty="0" err="1" smtClean="0"/>
              <a:t>πολυμεσικά</a:t>
            </a:r>
            <a:r>
              <a:rPr lang="el-GR" sz="1700" dirty="0" smtClean="0"/>
              <a:t> </a:t>
            </a:r>
            <a:r>
              <a:rPr lang="el-GR" sz="1700" dirty="0" err="1" smtClean="0"/>
              <a:t>διαδραστικά</a:t>
            </a:r>
            <a:r>
              <a:rPr lang="el-GR" sz="1700" dirty="0" smtClean="0"/>
              <a:t> εργαλεία (</a:t>
            </a:r>
            <a:r>
              <a:rPr lang="el-GR" sz="1700" dirty="0" err="1" smtClean="0"/>
              <a:t>Prezi</a:t>
            </a:r>
            <a:r>
              <a:rPr lang="el-GR" sz="1700" dirty="0" smtClean="0"/>
              <a:t> για παρουσιάσεις, </a:t>
            </a:r>
            <a:r>
              <a:rPr lang="el-GR" sz="1700" dirty="0" err="1" smtClean="0"/>
              <a:t>Artsteps</a:t>
            </a:r>
            <a:r>
              <a:rPr lang="el-GR" sz="1700" dirty="0" smtClean="0"/>
              <a:t> για εικονικό 3D Μουσείο, πλατφόρμα δημιουργίας ψηφιακής αφίσας </a:t>
            </a:r>
            <a:r>
              <a:rPr lang="el-GR" sz="1700" dirty="0" err="1" smtClean="0"/>
              <a:t>Glogster</a:t>
            </a:r>
            <a:r>
              <a:rPr lang="el-GR" sz="1700" dirty="0" smtClean="0"/>
              <a:t>) για να αποτυπώσουν και να επικοινωνήσουν το αποτέλεσμα της δουλειάς τους.</a:t>
            </a:r>
          </a:p>
          <a:p>
            <a:pPr lvl="4">
              <a:spcBef>
                <a:spcPts val="600"/>
              </a:spcBef>
            </a:pPr>
            <a:r>
              <a:rPr lang="el-GR" sz="1700" dirty="0" smtClean="0"/>
              <a:t>Χρησιμοποιούν Web 2.0 </a:t>
            </a:r>
            <a:r>
              <a:rPr lang="el-GR" sz="1700" dirty="0" err="1" smtClean="0"/>
              <a:t>ομαδοσυνεργατικά</a:t>
            </a:r>
            <a:r>
              <a:rPr lang="el-GR" sz="1700" dirty="0" smtClean="0"/>
              <a:t> εργαλεία (</a:t>
            </a:r>
            <a:r>
              <a:rPr lang="el-GR" sz="1700" dirty="0" err="1" smtClean="0"/>
              <a:t>Wikis</a:t>
            </a:r>
            <a:r>
              <a:rPr lang="el-GR" sz="1700" dirty="0" smtClean="0"/>
              <a:t>), για συλλογή και κατηγοριοποίηση δεδομένων.</a:t>
            </a:r>
          </a:p>
          <a:p>
            <a:pPr lvl="4">
              <a:spcBef>
                <a:spcPts val="600"/>
              </a:spcBef>
            </a:pPr>
            <a:r>
              <a:rPr lang="el-GR" sz="1700" dirty="0" smtClean="0"/>
              <a:t>Σε μαθητές/-</a:t>
            </a:r>
            <a:r>
              <a:rPr lang="el-GR" sz="1700" dirty="0" err="1" smtClean="0"/>
              <a:t>τριες</a:t>
            </a:r>
            <a:r>
              <a:rPr lang="el-GR" sz="1700" dirty="0" smtClean="0"/>
              <a:t> με αγάπη στην αλγοριθμική δίνεται η δυνατότητα να ασκηθούν στη χρήση προγραμματιστικών περιβαλλόντων πέμπτης γενιάς, όπως η </a:t>
            </a:r>
            <a:r>
              <a:rPr lang="el-GR" sz="1700" dirty="0" err="1" smtClean="0"/>
              <a:t>Διαδραστική</a:t>
            </a:r>
            <a:r>
              <a:rPr lang="el-GR" sz="1700" dirty="0" smtClean="0"/>
              <a:t> </a:t>
            </a:r>
            <a:r>
              <a:rPr lang="el-GR" sz="1700" dirty="0" err="1" smtClean="0"/>
              <a:t>Python</a:t>
            </a:r>
            <a:r>
              <a:rPr lang="el-GR" sz="1700" dirty="0" smtClean="0"/>
              <a:t> (</a:t>
            </a:r>
            <a:r>
              <a:rPr lang="el-GR" sz="1700" dirty="0" err="1" smtClean="0"/>
              <a:t>Interactive</a:t>
            </a:r>
            <a:r>
              <a:rPr lang="el-GR" sz="1700" dirty="0" smtClean="0"/>
              <a:t> </a:t>
            </a:r>
            <a:r>
              <a:rPr lang="el-GR" sz="1700" dirty="0" err="1" smtClean="0"/>
              <a:t>Python</a:t>
            </a:r>
            <a:r>
              <a:rPr lang="el-GR" sz="1700" dirty="0" smtClean="0"/>
              <a:t>), για την κατασκευή διασκεδαστικών διαδικτυακών παιχνιδιών σχετικών με το συγκεκριμένο ιστορικό αντικείμενο.</a:t>
            </a:r>
          </a:p>
          <a:p>
            <a:pPr lvl="4">
              <a:spcBef>
                <a:spcPts val="600"/>
              </a:spcBef>
            </a:pPr>
            <a:r>
              <a:rPr lang="el-GR" sz="1700" dirty="0" smtClean="0"/>
              <a:t>Χρησιμοποιούν λογισμικό για τη δημιουργία </a:t>
            </a:r>
            <a:r>
              <a:rPr lang="en-US" sz="1700" dirty="0" smtClean="0">
                <a:latin typeface="Cambria" pitchFamily="18" charset="0"/>
              </a:rPr>
              <a:t>comic</a:t>
            </a:r>
            <a:r>
              <a:rPr lang="el-GR" sz="1700" dirty="0" smtClean="0"/>
              <a:t>.</a:t>
            </a:r>
          </a:p>
          <a:p>
            <a:pPr lvl="4">
              <a:spcBef>
                <a:spcPts val="600"/>
              </a:spcBef>
            </a:pPr>
            <a:r>
              <a:rPr lang="el-GR" sz="1700" dirty="0" smtClean="0"/>
              <a:t>Δημιουργούν ένα αποθετήριο εκπαιδευτικού υλικού από το οποίο επωφελούνται και οι συμμαθητές/-</a:t>
            </a:r>
            <a:r>
              <a:rPr lang="el-GR" sz="1700" dirty="0" err="1" smtClean="0"/>
              <a:t>τριές</a:t>
            </a:r>
            <a:r>
              <a:rPr lang="el-GR" sz="1700" dirty="0" smtClean="0"/>
              <a:t> τους, αλλά και το οποίο μπορεί να </a:t>
            </a:r>
            <a:r>
              <a:rPr lang="el-GR" sz="1700" dirty="0" err="1" smtClean="0"/>
              <a:t>επικαιροποιείται</a:t>
            </a:r>
            <a:r>
              <a:rPr lang="el-GR" sz="1700" dirty="0" smtClean="0"/>
              <a:t> διαρκώς και να επαναχρησιμοποιείται.</a:t>
            </a:r>
          </a:p>
          <a:p>
            <a:pPr lvl="4">
              <a:buNone/>
            </a:pPr>
            <a:endParaRPr lang="el-GR" dirty="0" smtClean="0"/>
          </a:p>
          <a:p>
            <a:pPr lvl="2"/>
            <a:r>
              <a:rPr lang="el-GR" dirty="0" smtClean="0"/>
              <a:t>Η συγκεκριμένη πρακτική υλοποιήθηκε στην Α΄ Λυκείου με τη συνεργασία καθηγητή Πληροφορικής με Φιλόλογο και ενεπλάκησαν σε αυτή οι μαθητές και μαθήτριες της τάξης που είχαν επιλέξει το μάθημα των Εφαρμογών Πληροφορικής.</a:t>
            </a:r>
          </a:p>
          <a:p>
            <a:pPr lvl="3">
              <a:buNone/>
            </a:pPr>
            <a:endParaRPr lang="el-GR" dirty="0"/>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20</a:t>
            </a:fld>
            <a:endParaRPr lang="en-US" dirty="0"/>
          </a:p>
        </p:txBody>
      </p:sp>
      <p:sp>
        <p:nvSpPr>
          <p:cNvPr id="5" name="Content Placeholder 4"/>
          <p:cNvSpPr>
            <a:spLocks noGrp="1"/>
          </p:cNvSpPr>
          <p:nvPr>
            <p:ph sz="half" idx="2"/>
          </p:nvPr>
        </p:nvSpPr>
        <p:spPr/>
        <p:txBody>
          <a:bodyPr>
            <a:normAutofit/>
          </a:bodyPr>
          <a:lstStyle/>
          <a:p>
            <a:pPr lvl="1">
              <a:buNone/>
            </a:pPr>
            <a:r>
              <a:rPr lang="el-GR" sz="1600" dirty="0" smtClean="0"/>
              <a:t>Η εκπαιδευτική πρακτική:</a:t>
            </a:r>
          </a:p>
          <a:p>
            <a:pPr lvl="1">
              <a:buFont typeface="Arial" pitchFamily="34" charset="0"/>
              <a:buChar char="•"/>
            </a:pPr>
            <a:r>
              <a:rPr lang="el-GR" sz="1600" dirty="0" smtClean="0"/>
              <a:t>Επιτρέπει τη βιωματική και σε βάθος εκπαίδευση στα διακριτά μαθήματα της Ιστορίας και της Πληροφορικής, αλλά και τη διασύνδεση και συσχέτιση του περιεχομένου τους, την ολιστική προσέγγιση της γνώσης και την ικανότητα διαχείρισής της σε πολλαπλά επίπεδα, τέλος την καλλιέργεια πολλαπλών δεξιοτήτων. </a:t>
            </a:r>
          </a:p>
          <a:p>
            <a:pPr lvl="1">
              <a:buFont typeface="Arial" pitchFamily="34" charset="0"/>
              <a:buChar char="•"/>
            </a:pPr>
            <a:r>
              <a:rPr lang="el-GR" sz="1600" dirty="0" smtClean="0"/>
              <a:t>Στην περίπτωση της Ιστορίας, οι Νέες Τεχνολογίες επιτρέπουν να εμπλουτισθεί η διαδικασία συγκρότησης ιστορικής σκέψης και με γνώση πέραν των δηλωτικών γεγονότων.</a:t>
            </a:r>
          </a:p>
          <a:p>
            <a:pPr lvl="1">
              <a:buFont typeface="Arial" pitchFamily="34" charset="0"/>
              <a:buChar char="•"/>
            </a:pPr>
            <a:r>
              <a:rPr lang="el-GR" sz="1600" dirty="0" smtClean="0"/>
              <a:t>Η διδακτική ενότητα ιδιαίτερα που αφορά τον Αλέξανδρο προσφέρει μια εξαιρετική ευκαιρία να αξιοποιηθούν και να αναδειχθούν οι πολλές και ποικίλες δυνατότητες που προσφέρουν οι υπολογιστές ως μέσα διδασκαλίας αλλά και περιβάλλοντα εργασίας.</a:t>
            </a:r>
            <a:endParaRPr lang="el-GR"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21</a:t>
            </a:fld>
            <a:endParaRPr lang="en-US" dirty="0"/>
          </a:p>
        </p:txBody>
      </p:sp>
      <p:sp>
        <p:nvSpPr>
          <p:cNvPr id="5" name="Content Placeholder 4"/>
          <p:cNvSpPr>
            <a:spLocks noGrp="1"/>
          </p:cNvSpPr>
          <p:nvPr>
            <p:ph sz="half" idx="2"/>
          </p:nvPr>
        </p:nvSpPr>
        <p:spPr/>
        <p:txBody>
          <a:bodyPr>
            <a:normAutofit/>
          </a:bodyPr>
          <a:lstStyle/>
          <a:p>
            <a:pPr lvl="1">
              <a:buFont typeface="Arial" pitchFamily="34" charset="0"/>
              <a:buChar char="•"/>
            </a:pPr>
            <a:r>
              <a:rPr lang="el-GR" sz="1600" dirty="0" smtClean="0"/>
              <a:t>Δίνει τη δυνατότητα στους μαθητές και τις μαθήτριες να αποκτήσουν ένα είδος βιώματος για ιστορικά γεγονότα στα οποία δεν συμμετείχαν και να κατακτήσουν γνώσεις απαραίτητες για τον ιστορικό τους </a:t>
            </a:r>
            <a:r>
              <a:rPr lang="el-GR" sz="1600" dirty="0" err="1" smtClean="0"/>
              <a:t>γραμματισμό</a:t>
            </a:r>
            <a:r>
              <a:rPr lang="el-GR" sz="1600" dirty="0" smtClean="0"/>
              <a:t> μέσα από εικονικές και </a:t>
            </a:r>
            <a:r>
              <a:rPr lang="el-GR" sz="1600" dirty="0" err="1" smtClean="0"/>
              <a:t>πολυμεσικές</a:t>
            </a:r>
            <a:r>
              <a:rPr lang="el-GR" sz="1600" dirty="0" smtClean="0"/>
              <a:t> προσομοιώσεις.</a:t>
            </a:r>
          </a:p>
          <a:p>
            <a:pPr lvl="1">
              <a:buFont typeface="Arial" pitchFamily="34" charset="0"/>
              <a:buChar char="•"/>
            </a:pPr>
            <a:r>
              <a:rPr lang="el-GR" sz="1600" dirty="0" smtClean="0"/>
              <a:t>Για να προετοιμάσουν και να παρουσιάσουν τις θεματικές που επιλέγουν, οι μαθητές/-</a:t>
            </a:r>
            <a:r>
              <a:rPr lang="el-GR" sz="1600" dirty="0" err="1" smtClean="0"/>
              <a:t>τριες</a:t>
            </a:r>
            <a:r>
              <a:rPr lang="el-GR" sz="1600" dirty="0" smtClean="0"/>
              <a:t> συνεργάζονται σε ομάδες, σύγχρονα και ασύγχρονα.</a:t>
            </a:r>
          </a:p>
          <a:p>
            <a:pPr lvl="1">
              <a:buFont typeface="Arial" pitchFamily="34" charset="0"/>
              <a:buChar char="•"/>
            </a:pPr>
            <a:r>
              <a:rPr lang="el-GR" sz="1600" dirty="0" smtClean="0"/>
              <a:t>Συγκεντρώνουν πληροφορίες, τις αναλύουν, τις αξιολογούν, τις ανασυνθέτουν, κατακτώντας, εκτός από γνώσεις, και αντίστοιχες </a:t>
            </a:r>
            <a:r>
              <a:rPr lang="el-GR" sz="1600" dirty="0" err="1" smtClean="0"/>
              <a:t>μεταγνωστικές</a:t>
            </a:r>
            <a:r>
              <a:rPr lang="el-GR" sz="1600" dirty="0" smtClean="0"/>
              <a:t> ικανότητες.</a:t>
            </a:r>
          </a:p>
          <a:p>
            <a:pPr lvl="1">
              <a:buFont typeface="Arial" pitchFamily="34" charset="0"/>
              <a:buChar char="•"/>
            </a:pPr>
            <a:r>
              <a:rPr lang="el-GR" sz="1600" dirty="0" smtClean="0"/>
              <a:t>Αξιοποιώντας δημιουργικά τις Νέες Τεχνολογίες δημιουργούν </a:t>
            </a:r>
            <a:r>
              <a:rPr lang="el-GR" sz="1600" dirty="0" err="1" smtClean="0"/>
              <a:t>πολυμεσικές</a:t>
            </a:r>
            <a:r>
              <a:rPr lang="el-GR" sz="1600" dirty="0" smtClean="0"/>
              <a:t> παρουσιάσεις και ηλεκτρονικά παιχνίδια γνώσεων και με τον τρόπο αυτό κατακτούν βιωματικά ψηφιακές γνώσεις αξιοποιήσιμες τόσο στην καθημερινή, όσο και στην ακαδημαϊκή και επαγγελματική τους ζωή.</a:t>
            </a:r>
            <a:endParaRPr lang="el-GR"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dirty="0"/>
          </a:p>
        </p:txBody>
      </p:sp>
      <p:sp>
        <p:nvSpPr>
          <p:cNvPr id="5" name="Content Placeholder 4"/>
          <p:cNvSpPr>
            <a:spLocks noGrp="1"/>
          </p:cNvSpPr>
          <p:nvPr>
            <p:ph sz="half" idx="2"/>
          </p:nvPr>
        </p:nvSpPr>
        <p:spPr/>
        <p:txBody>
          <a:bodyPr>
            <a:normAutofit/>
          </a:bodyPr>
          <a:lstStyle/>
          <a:p>
            <a:pPr lvl="1">
              <a:buFont typeface="Arial" pitchFamily="34" charset="0"/>
              <a:buChar char="•"/>
            </a:pPr>
            <a:r>
              <a:rPr lang="el-GR" sz="1600" dirty="0" smtClean="0"/>
              <a:t>Τα προϊόντα της δουλειάς τους, προϊόντα που συνειδητά και υπεύθυνα παράγουν για να μοιραστούν τη γνώση που κατέκτησαν με τους/τις συμμαθητές/-</a:t>
            </a:r>
            <a:r>
              <a:rPr lang="el-GR" sz="1600" dirty="0" err="1" smtClean="0"/>
              <a:t>τριές</a:t>
            </a:r>
            <a:r>
              <a:rPr lang="el-GR" sz="1600" dirty="0" smtClean="0"/>
              <a:t> τους, αναδεικνύουν την αλληλεπίδραση των διαφορετικών επιστημών στην πράξη και την ελκυστικότητα της μάθησης με την ουσιαστική, ενεργό εμπλοκή τους στην εκπαιδευτική πράξη.</a:t>
            </a:r>
          </a:p>
          <a:p>
            <a:pPr lvl="1">
              <a:buFont typeface="Arial" pitchFamily="34" charset="0"/>
              <a:buChar char="•"/>
            </a:pPr>
            <a:r>
              <a:rPr lang="el-GR" sz="1600" dirty="0" smtClean="0"/>
              <a:t>Με παιγνιώδη τρόπο, εθίζονται σε διαδικασίες </a:t>
            </a:r>
            <a:r>
              <a:rPr lang="el-GR" sz="1600" dirty="0" err="1" smtClean="0"/>
              <a:t>αυτοαξιολόγησης</a:t>
            </a:r>
            <a:r>
              <a:rPr lang="el-GR" sz="1600" dirty="0" smtClean="0"/>
              <a:t> και </a:t>
            </a:r>
            <a:r>
              <a:rPr lang="el-GR" sz="1600" dirty="0" err="1" smtClean="0"/>
              <a:t>ετεροαξιολόγησης</a:t>
            </a:r>
            <a:r>
              <a:rPr lang="el-GR" sz="16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23</a:t>
            </a:fld>
            <a:endParaRPr lang="en-US" dirty="0"/>
          </a:p>
        </p:txBody>
      </p:sp>
      <p:sp>
        <p:nvSpPr>
          <p:cNvPr id="5" name="Content Placeholder 4"/>
          <p:cNvSpPr>
            <a:spLocks noGrp="1"/>
          </p:cNvSpPr>
          <p:nvPr>
            <p:ph sz="half" idx="2"/>
          </p:nvPr>
        </p:nvSpPr>
        <p:spPr/>
        <p:txBody>
          <a:bodyPr>
            <a:noAutofit/>
          </a:bodyPr>
          <a:lstStyle/>
          <a:p>
            <a:pPr lvl="1">
              <a:buNone/>
            </a:pPr>
            <a:r>
              <a:rPr lang="el-GR" sz="1600" dirty="0" smtClean="0"/>
              <a:t>Με την εφαρμογή της συγκεκριμένης πρακτικής: </a:t>
            </a:r>
          </a:p>
          <a:p>
            <a:pPr lvl="1">
              <a:buFont typeface="Arial" pitchFamily="34" charset="0"/>
              <a:buChar char="•"/>
            </a:pPr>
            <a:r>
              <a:rPr lang="el-GR" sz="1600" dirty="0" smtClean="0"/>
              <a:t>δίνεται ιδιαίτερη έμφαση στην αξιοποίηση των συνεργατικών εργαλείων του </a:t>
            </a:r>
            <a:r>
              <a:rPr lang="el-GR" sz="1600" dirty="0" err="1" smtClean="0"/>
              <a:t>web</a:t>
            </a:r>
            <a:r>
              <a:rPr lang="el-GR" sz="1600" dirty="0" smtClean="0"/>
              <a:t> 2.0 και της πλατφόρμας </a:t>
            </a:r>
            <a:r>
              <a:rPr lang="el-GR" sz="1600" dirty="0" err="1" smtClean="0"/>
              <a:t>wiki</a:t>
            </a:r>
            <a:r>
              <a:rPr lang="el-GR" sz="1600" dirty="0" smtClean="0"/>
              <a:t>.</a:t>
            </a:r>
          </a:p>
          <a:p>
            <a:pPr lvl="1">
              <a:buFont typeface="Arial" pitchFamily="34" charset="0"/>
              <a:buChar char="•"/>
            </a:pPr>
            <a:r>
              <a:rPr lang="el-GR" sz="1600" dirty="0" smtClean="0"/>
              <a:t>Η αξιοποίηση των συνεργατικών αυτών εργαλείων για τη δημιουργία διαδικτυακών μαθησιακών εφαρμογών συντελεί στη δημιουργία κατάλληλου περιβάλλοντος για συνεργατική μάθηση και οικοδόμηση της γνώσης και βοηθά τους μαθητές, λειτουργώντας σε ένα ιστορικό πλαίσιο, να βρουν τις στρατηγικές μάθησης μόνοι τους και να αναπτύξουν τις γνώσεις και τις δεξιότητές τους.</a:t>
            </a:r>
          </a:p>
          <a:p>
            <a:pPr lvl="1">
              <a:buFont typeface="Arial" pitchFamily="34" charset="0"/>
              <a:buChar char="•"/>
            </a:pPr>
            <a:r>
              <a:rPr lang="el-GR" sz="1600" dirty="0" smtClean="0"/>
              <a:t>Στις πλατφόρμες του </a:t>
            </a:r>
            <a:r>
              <a:rPr lang="el-GR" sz="1600" dirty="0" err="1" smtClean="0"/>
              <a:t>web</a:t>
            </a:r>
            <a:r>
              <a:rPr lang="el-GR" sz="1600" dirty="0" smtClean="0"/>
              <a:t> 2.0 μπορούν να οικοδομηθούν εφαρμογές στις οποίες γίνεται εκμετάλλευση της συλλογικής νοημοσύνης.</a:t>
            </a:r>
          </a:p>
          <a:p>
            <a:pPr lvl="1">
              <a:buFont typeface="Arial" pitchFamily="34" charset="0"/>
              <a:buChar char="•"/>
            </a:pPr>
            <a:r>
              <a:rPr lang="el-GR" sz="1600" dirty="0" smtClean="0"/>
              <a:t>Μαθητές και εκπαιδευτικοί μπορούν να έχουν καθημερινή σχεδόν επαφή, να αλληλεπιδρούν και να επεξεργάζονται κοινά θέματα.</a:t>
            </a:r>
            <a:endParaRPr lang="en-US" sz="1600" dirty="0" smtClean="0"/>
          </a:p>
          <a:p>
            <a:pPr lvl="1">
              <a:buFont typeface="Arial" pitchFamily="34" charset="0"/>
              <a:buChar char="•"/>
            </a:pPr>
            <a:r>
              <a:rPr lang="el-GR" sz="1600" dirty="0" smtClean="0"/>
              <a:t>Τα βασικά εργαλεία (ηλεκτρονικό ταχυδρομείο, κοινωνικά δίκτυα, </a:t>
            </a:r>
            <a:r>
              <a:rPr lang="el-GR" sz="1600" dirty="0" err="1" smtClean="0"/>
              <a:t>ιστολόγια</a:t>
            </a:r>
            <a:r>
              <a:rPr lang="el-GR" sz="1600" dirty="0" smtClean="0"/>
              <a:t>, </a:t>
            </a:r>
            <a:r>
              <a:rPr lang="el-GR" sz="1600" dirty="0" err="1" smtClean="0"/>
              <a:t>wikis</a:t>
            </a:r>
            <a:r>
              <a:rPr lang="el-GR" sz="1600" dirty="0" smtClean="0"/>
              <a:t> </a:t>
            </a:r>
            <a:r>
              <a:rPr lang="el-GR" sz="1600" dirty="0" err="1" smtClean="0"/>
              <a:t>κ.λ.π</a:t>
            </a:r>
            <a:r>
              <a:rPr lang="el-GR" sz="1600" dirty="0" smtClean="0"/>
              <a:t>.) και τα υπόλοιπα συνεργατικά εργαλεία που διατίθενται στο διαδίκτυο προσφέρουν απεριόριστες δυνατότητες για διερευνητική μάθηση, κατάθεση απόψεων, ανταλλαγή επιχειρημάτων.</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24</a:t>
            </a:fld>
            <a:endParaRPr lang="en-US" dirty="0"/>
          </a:p>
        </p:txBody>
      </p:sp>
      <p:sp>
        <p:nvSpPr>
          <p:cNvPr id="5" name="Content Placeholder 4"/>
          <p:cNvSpPr>
            <a:spLocks noGrp="1"/>
          </p:cNvSpPr>
          <p:nvPr>
            <p:ph sz="half" idx="2"/>
          </p:nvPr>
        </p:nvSpPr>
        <p:spPr/>
        <p:txBody>
          <a:bodyPr>
            <a:noAutofit/>
          </a:bodyPr>
          <a:lstStyle/>
          <a:p>
            <a:pPr lvl="1">
              <a:spcBef>
                <a:spcPts val="600"/>
              </a:spcBef>
              <a:buFont typeface="Arial" pitchFamily="34" charset="0"/>
              <a:buChar char="•"/>
            </a:pPr>
            <a:r>
              <a:rPr lang="el-GR" sz="1600" dirty="0" smtClean="0"/>
              <a:t>Η διεπιστημονική χρήση των ψηφιακών εργαλείων έχει πολλαπλασιαστικά οφέλη: ο μαθητής συνειδητοποιεί βιωματικά τον ρόλο της πληροφορικής ως απαραίτητου και σημαντικού μέρους της μαθησιακής και ερευνητικής διαδικασίας.</a:t>
            </a:r>
          </a:p>
          <a:p>
            <a:pPr lvl="1">
              <a:spcBef>
                <a:spcPts val="600"/>
              </a:spcBef>
              <a:buFont typeface="Arial" pitchFamily="34" charset="0"/>
              <a:buChar char="•"/>
            </a:pPr>
            <a:r>
              <a:rPr lang="el-GR" sz="1600" dirty="0" smtClean="0"/>
              <a:t>Τα περιβάλλοντα συμπαραγωγής λόγου </a:t>
            </a:r>
            <a:r>
              <a:rPr lang="el-GR" sz="1600" dirty="0" err="1" smtClean="0"/>
              <a:t>wikis</a:t>
            </a:r>
            <a:r>
              <a:rPr lang="el-GR" sz="1600" dirty="0" smtClean="0"/>
              <a:t>:</a:t>
            </a:r>
          </a:p>
          <a:p>
            <a:pPr marL="360000" lvl="1" indent="0">
              <a:spcBef>
                <a:spcPts val="600"/>
              </a:spcBef>
            </a:pPr>
            <a:r>
              <a:rPr lang="el-GR" sz="1600" dirty="0" smtClean="0"/>
              <a:t> ως τεχνολογία του </a:t>
            </a:r>
            <a:r>
              <a:rPr lang="el-GR" sz="1600" dirty="0" err="1" smtClean="0"/>
              <a:t>web</a:t>
            </a:r>
            <a:r>
              <a:rPr lang="el-GR" sz="1600" dirty="0" smtClean="0"/>
              <a:t> 2.0 θεωρούνται εξαιρετικά πετυχημένα στις περιπτώσεις όπου απαιτείται συνεργασία μαθητών.</a:t>
            </a:r>
          </a:p>
          <a:p>
            <a:pPr marL="360000" lvl="1" indent="0">
              <a:spcBef>
                <a:spcPts val="600"/>
              </a:spcBef>
            </a:pPr>
            <a:r>
              <a:rPr lang="el-GR" sz="1600" dirty="0" smtClean="0"/>
              <a:t> Είναι ιδιαίτερα απλά στη χρήση.</a:t>
            </a:r>
          </a:p>
          <a:p>
            <a:pPr marL="360000" lvl="1" indent="0">
              <a:spcBef>
                <a:spcPts val="600"/>
              </a:spcBef>
            </a:pPr>
            <a:r>
              <a:rPr lang="el-GR" sz="1600" dirty="0" smtClean="0"/>
              <a:t> Επιτρέπουν τη συμμετοχική κατασκευή και την αποθήκευση παρουσιάσεων.</a:t>
            </a:r>
          </a:p>
          <a:p>
            <a:pPr marL="360000" lvl="1" indent="0">
              <a:spcBef>
                <a:spcPts val="600"/>
              </a:spcBef>
            </a:pPr>
            <a:r>
              <a:rPr lang="el-GR" sz="1600" dirty="0" smtClean="0"/>
              <a:t> Υπάρχουν ενδείξεις ότι η χρήση τους μπορεί να οδηγήσει στη βελτίωση των επιδόσεων, στη βελτίωση των δεξιοτήτων συγγραφής κειμένων, στη βελτίωση των δεξιοτήτων κριτικής σκέψης.</a:t>
            </a:r>
          </a:p>
          <a:p>
            <a:pPr marL="360000" lvl="1" indent="0">
              <a:spcBef>
                <a:spcPts val="600"/>
              </a:spcBef>
            </a:pPr>
            <a:r>
              <a:rPr lang="el-GR" sz="1600" dirty="0" smtClean="0"/>
              <a:t> Συμβάλλουν στην καλλιέργεια δημοκρατικής και αλληλέγγυας συνείδησης και συνεργασίας, μια και είναι ανοιχτά περιβάλλοντα, χωρίς περιορισμούς και στεγανά στη χρήση τους</a:t>
            </a:r>
            <a:r>
              <a:rPr lang="el-GR" sz="1600" dirty="0" smtClean="0"/>
              <a:t>.</a:t>
            </a:r>
            <a:endParaRPr lang="el-GR" sz="1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25</a:t>
            </a:fld>
            <a:endParaRPr lang="en-US" dirty="0"/>
          </a:p>
        </p:txBody>
      </p:sp>
      <p:sp>
        <p:nvSpPr>
          <p:cNvPr id="5" name="Content Placeholder 4"/>
          <p:cNvSpPr>
            <a:spLocks noGrp="1"/>
          </p:cNvSpPr>
          <p:nvPr>
            <p:ph sz="half" idx="2"/>
          </p:nvPr>
        </p:nvSpPr>
        <p:spPr/>
        <p:txBody>
          <a:bodyPr>
            <a:normAutofit fontScale="92500"/>
          </a:bodyPr>
          <a:lstStyle/>
          <a:p>
            <a:pPr marL="360000" lvl="1" indent="0">
              <a:spcBef>
                <a:spcPts val="600"/>
              </a:spcBef>
            </a:pPr>
            <a:endParaRPr lang="el-GR" sz="1600" dirty="0" smtClean="0"/>
          </a:p>
          <a:p>
            <a:pPr marL="360000" lvl="1" indent="0">
              <a:spcBef>
                <a:spcPts val="600"/>
              </a:spcBef>
            </a:pPr>
            <a:r>
              <a:rPr lang="el-GR" sz="1600" dirty="0" smtClean="0"/>
              <a:t> Οι μαθητές αναγκάζονται να </a:t>
            </a:r>
            <a:r>
              <a:rPr lang="el-GR" sz="1600" dirty="0" err="1" smtClean="0"/>
              <a:t>αυτορρυθμίζονται</a:t>
            </a:r>
            <a:r>
              <a:rPr lang="el-GR" sz="1600" dirty="0" smtClean="0"/>
              <a:t> και να εφαρμόζουν κοινά αποδεκτούς κανόνες και τρόπους λειτουργίας, σεβαστούς από όλη την ομάδα, για το κοινό όφελος.</a:t>
            </a:r>
          </a:p>
          <a:p>
            <a:pPr marL="360000" lvl="1" indent="0">
              <a:spcBef>
                <a:spcPts val="600"/>
              </a:spcBef>
            </a:pPr>
            <a:r>
              <a:rPr lang="el-GR" sz="1600" dirty="0" smtClean="0"/>
              <a:t> Προσφέρουν ένα απολύτως ασφαλές και ελεγχόμενο περιβάλλον κοινωνικής δικτύωσης.</a:t>
            </a:r>
          </a:p>
          <a:p>
            <a:pPr lvl="1">
              <a:spcBef>
                <a:spcPts val="600"/>
              </a:spcBef>
              <a:buFont typeface="Arial" pitchFamily="34" charset="0"/>
              <a:buChar char="•"/>
            </a:pPr>
            <a:r>
              <a:rPr lang="el-GR" sz="1700" dirty="0" smtClean="0"/>
              <a:t>Τα </a:t>
            </a:r>
            <a:r>
              <a:rPr lang="el-GR" sz="1700" dirty="0" err="1" smtClean="0"/>
              <a:t>πολυμεσικά</a:t>
            </a:r>
            <a:r>
              <a:rPr lang="el-GR" sz="1700" dirty="0" smtClean="0"/>
              <a:t> εργαλεία , όπως εικονικές πινακοθήκες (</a:t>
            </a:r>
            <a:r>
              <a:rPr lang="el-GR" sz="1700" dirty="0" err="1" smtClean="0"/>
              <a:t>virtual</a:t>
            </a:r>
            <a:r>
              <a:rPr lang="el-GR" sz="1700" dirty="0" smtClean="0"/>
              <a:t> </a:t>
            </a:r>
            <a:r>
              <a:rPr lang="el-GR" sz="1700" dirty="0" err="1" smtClean="0"/>
              <a:t>galleries</a:t>
            </a:r>
            <a:r>
              <a:rPr lang="el-GR" sz="1700" dirty="0" smtClean="0"/>
              <a:t>) και </a:t>
            </a:r>
            <a:r>
              <a:rPr lang="el-GR" sz="1700" dirty="0" err="1" smtClean="0"/>
              <a:t>πολυμεσικές</a:t>
            </a:r>
            <a:r>
              <a:rPr lang="el-GR" sz="1700" dirty="0" smtClean="0"/>
              <a:t> αφίσες (</a:t>
            </a:r>
            <a:r>
              <a:rPr lang="el-GR" sz="1700" dirty="0" err="1" smtClean="0"/>
              <a:t>multimedia</a:t>
            </a:r>
            <a:r>
              <a:rPr lang="el-GR" sz="1700" dirty="0" smtClean="0"/>
              <a:t> </a:t>
            </a:r>
            <a:r>
              <a:rPr lang="el-GR" sz="1700" dirty="0" err="1" smtClean="0"/>
              <a:t>posters</a:t>
            </a:r>
            <a:r>
              <a:rPr lang="el-GR" sz="1700" dirty="0" smtClean="0"/>
              <a:t>), παρακινούν και καλλιεργούν το δημιουργικό και τη φαντασία των μαθητών.</a:t>
            </a:r>
          </a:p>
          <a:p>
            <a:pPr lvl="1">
              <a:spcBef>
                <a:spcPts val="600"/>
              </a:spcBef>
              <a:buFont typeface="Arial" pitchFamily="34" charset="0"/>
              <a:buChar char="•"/>
            </a:pPr>
            <a:r>
              <a:rPr lang="el-GR" sz="1700" dirty="0" smtClean="0"/>
              <a:t>Μέσα από την δημιουργία διασκεδαστικών </a:t>
            </a:r>
            <a:r>
              <a:rPr lang="el-GR" sz="1700" dirty="0" err="1" smtClean="0"/>
              <a:t>διαδραστικών</a:t>
            </a:r>
            <a:r>
              <a:rPr lang="el-GR" sz="1700" dirty="0" smtClean="0"/>
              <a:t> παιχνιδιών στο σύννεφο οι μαθητές εμβαθύνουν στα ιστορικά γεγονότα εμπεδώνοντας τις ιστορικές τους γνώσεις, αλλά χρησιμοποιούν και τις αναλυτικές και συνθετικές τους αλγοριθμικές δεξιότητες, εφαρμόζοντας και γνώσεις από άλλα αντικείμενα του ΑΠΣ (γεωμετρία, άλγεβρα, τριγωνομετρία, φυσική) και αναπτύσσουν ευρύτερες στρατηγικές για την επίλυση σύνθετων προβλημάτων (</a:t>
            </a:r>
            <a:r>
              <a:rPr lang="el-GR" sz="1700" dirty="0" err="1" smtClean="0"/>
              <a:t>problem</a:t>
            </a:r>
            <a:r>
              <a:rPr lang="el-GR" sz="1700" dirty="0" smtClean="0"/>
              <a:t> </a:t>
            </a:r>
            <a:r>
              <a:rPr lang="el-GR" sz="1700" dirty="0" err="1" smtClean="0"/>
              <a:t>solving</a:t>
            </a:r>
            <a:r>
              <a:rPr lang="el-GR" sz="1700" dirty="0" smtClean="0"/>
              <a:t>). </a:t>
            </a:r>
          </a:p>
          <a:p>
            <a:pPr lvl="1">
              <a:spcBef>
                <a:spcPts val="600"/>
              </a:spcBef>
              <a:buFont typeface="Arial" pitchFamily="34" charset="0"/>
              <a:buChar char="•"/>
            </a:pPr>
            <a:r>
              <a:rPr lang="el-GR" sz="1700" dirty="0" smtClean="0"/>
              <a:t>Το λογισμικό για τη δημιουργία </a:t>
            </a:r>
            <a:r>
              <a:rPr lang="en-US" sz="1700" dirty="0" smtClean="0">
                <a:latin typeface="Cambria" pitchFamily="18" charset="0"/>
              </a:rPr>
              <a:t>comic</a:t>
            </a:r>
            <a:r>
              <a:rPr lang="en-US" sz="1700" dirty="0" smtClean="0"/>
              <a:t> </a:t>
            </a:r>
            <a:r>
              <a:rPr lang="el-GR" sz="1700" dirty="0" smtClean="0"/>
              <a:t>είναι ένας ευχάριστος και διασκεδαστικός τρόπος παρακίνησης για την προσέγγιση ιστορικών γεγονότων.</a:t>
            </a:r>
            <a:endParaRPr lang="en-US" sz="1700" dirty="0" smtClean="0"/>
          </a:p>
          <a:p>
            <a:pPr lvl="1">
              <a:spcBef>
                <a:spcPts val="600"/>
              </a:spcBef>
              <a:buFont typeface="Arial" pitchFamily="34" charset="0"/>
              <a:buChar char="•"/>
            </a:pPr>
            <a:endParaRPr lang="el-GR" dirty="0" smtClean="0"/>
          </a:p>
          <a:p>
            <a:pPr lvl="1">
              <a:spcBef>
                <a:spcPts val="600"/>
              </a:spcBef>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26</a:t>
            </a:fld>
            <a:endParaRPr lang="en-US" dirty="0"/>
          </a:p>
        </p:txBody>
      </p:sp>
      <p:sp>
        <p:nvSpPr>
          <p:cNvPr id="5" name="Content Placeholder 4"/>
          <p:cNvSpPr>
            <a:spLocks noGrp="1"/>
          </p:cNvSpPr>
          <p:nvPr>
            <p:ph sz="half" idx="2"/>
          </p:nvPr>
        </p:nvSpPr>
        <p:spPr/>
        <p:txBody>
          <a:bodyPr>
            <a:normAutofit fontScale="92500" lnSpcReduction="10000"/>
          </a:bodyPr>
          <a:lstStyle/>
          <a:p>
            <a:pPr lvl="1">
              <a:spcBef>
                <a:spcPts val="600"/>
              </a:spcBef>
              <a:buNone/>
            </a:pPr>
            <a:r>
              <a:rPr lang="el-GR" sz="1700" dirty="0" smtClean="0"/>
              <a:t>Επίσης, οι μαθητές και μαθήτριες:</a:t>
            </a:r>
          </a:p>
          <a:p>
            <a:pPr lvl="1">
              <a:spcBef>
                <a:spcPts val="600"/>
              </a:spcBef>
              <a:buFont typeface="Arial" pitchFamily="34" charset="0"/>
              <a:buChar char="•"/>
            </a:pPr>
            <a:r>
              <a:rPr lang="el-GR" sz="1700" dirty="0" smtClean="0"/>
              <a:t> κατακτούν λεξιλόγιο κατάλληλο για την πραγμάτευση του θέματος που τους απασχολεί</a:t>
            </a:r>
            <a:r>
              <a:rPr lang="en-US" sz="1700" dirty="0" smtClean="0"/>
              <a:t> (</a:t>
            </a:r>
            <a:r>
              <a:rPr lang="el-GR" sz="1700" dirty="0" smtClean="0"/>
              <a:t>γλωσσικός </a:t>
            </a:r>
            <a:r>
              <a:rPr lang="el-GR" sz="1700" dirty="0" err="1" smtClean="0"/>
              <a:t>γραμματισμός</a:t>
            </a:r>
            <a:r>
              <a:rPr lang="en-US" sz="1700" dirty="0" smtClean="0"/>
              <a:t>)</a:t>
            </a:r>
            <a:r>
              <a:rPr lang="el-GR" sz="1700" dirty="0" smtClean="0"/>
              <a:t>,</a:t>
            </a:r>
          </a:p>
          <a:p>
            <a:pPr lvl="1">
              <a:spcBef>
                <a:spcPts val="600"/>
              </a:spcBef>
              <a:buFont typeface="Arial" pitchFamily="34" charset="0"/>
              <a:buChar char="•"/>
            </a:pPr>
            <a:r>
              <a:rPr lang="el-GR" sz="1700" dirty="0" smtClean="0"/>
              <a:t>ασκούνται στους νέους </a:t>
            </a:r>
            <a:r>
              <a:rPr lang="el-GR" sz="1700" dirty="0" err="1" smtClean="0"/>
              <a:t>γραμματισμούς</a:t>
            </a:r>
            <a:r>
              <a:rPr lang="el-GR" sz="1700" dirty="0" smtClean="0"/>
              <a:t>,</a:t>
            </a:r>
            <a:endParaRPr lang="en-US" sz="1700" dirty="0" smtClean="0"/>
          </a:p>
          <a:p>
            <a:pPr lvl="1">
              <a:spcBef>
                <a:spcPts val="600"/>
              </a:spcBef>
              <a:buFont typeface="Arial" pitchFamily="34" charset="0"/>
              <a:buChar char="•"/>
            </a:pPr>
            <a:r>
              <a:rPr lang="el-GR" sz="1700" dirty="0" smtClean="0"/>
              <a:t>ασκούνται στην αξιολόγηση και ιεράρχηση πληροφοριών που αντλούν από ποικίλες πηγές, καλλιεργούν την ικανότητα να εντοπίζουν τις αιτίες και τις συνέπειες ιστορικών κοινωνικοοικονομικών και πολιτικών φαινομένων, βρίσκονται στη θέση να μεταδώσουν πληροφορίες με σαφή και ευκρινή τρόπο, μαθαίνουν να συνεργάζονται και </a:t>
            </a:r>
            <a:r>
              <a:rPr lang="el-GR" sz="1700" dirty="0" err="1" smtClean="0"/>
              <a:t>συνδιαμορφώνουν</a:t>
            </a:r>
            <a:r>
              <a:rPr lang="el-GR" sz="1700" dirty="0" smtClean="0"/>
              <a:t> ένα τελικό προϊόν μέσα από το διάλογο, τη διαφωνία, την ανταλλαγή απόψεων, γνώσεων και υλικού, την </a:t>
            </a:r>
            <a:r>
              <a:rPr lang="el-GR" sz="1700" dirty="0" err="1" smtClean="0"/>
              <a:t>αλληλοδιόρθωση</a:t>
            </a:r>
            <a:r>
              <a:rPr lang="el-GR" sz="1700" dirty="0" smtClean="0"/>
              <a:t> και αλληλοσυμπλήρωση, ασκούνται στο να επιλέγουν τα κατάλληλα κάθε φορά λογισμικά και τους κατάλληλους τύπους κειμένου ώστε να επιτύχουν τον σκοπό τους</a:t>
            </a:r>
            <a:r>
              <a:rPr lang="en-US" sz="1700" dirty="0" smtClean="0"/>
              <a:t> (</a:t>
            </a:r>
            <a:r>
              <a:rPr lang="el-GR" sz="1700" dirty="0" smtClean="0"/>
              <a:t>κριτικός </a:t>
            </a:r>
            <a:r>
              <a:rPr lang="el-GR" sz="1700" dirty="0" err="1" smtClean="0"/>
              <a:t>γραμματισμός</a:t>
            </a:r>
            <a:r>
              <a:rPr lang="en-US" sz="1700" dirty="0" smtClean="0"/>
              <a:t>)</a:t>
            </a:r>
            <a:r>
              <a:rPr lang="el-GR" sz="1700" dirty="0" smtClean="0"/>
              <a:t>,</a:t>
            </a:r>
            <a:endParaRPr lang="en-US" sz="1700" dirty="0" smtClean="0"/>
          </a:p>
          <a:p>
            <a:pPr lvl="1">
              <a:spcBef>
                <a:spcPts val="600"/>
              </a:spcBef>
              <a:buFont typeface="Arial" pitchFamily="34" charset="0"/>
              <a:buChar char="•"/>
            </a:pPr>
            <a:r>
              <a:rPr lang="el-GR" sz="1700" dirty="0" smtClean="0"/>
              <a:t>γίνονται ενεργοί και κριτικοί αναγνώστες εικόνων</a:t>
            </a:r>
            <a:r>
              <a:rPr lang="en-US" sz="1700" dirty="0" smtClean="0"/>
              <a:t> </a:t>
            </a:r>
            <a:r>
              <a:rPr lang="el-GR" sz="1700" dirty="0" smtClean="0"/>
              <a:t>(οπτικός </a:t>
            </a:r>
            <a:r>
              <a:rPr lang="el-GR" sz="1700" dirty="0" err="1" smtClean="0"/>
              <a:t>εγγραμματισμός</a:t>
            </a:r>
            <a:r>
              <a:rPr lang="el-GR" sz="1700" dirty="0" smtClean="0"/>
              <a:t>),</a:t>
            </a:r>
          </a:p>
          <a:p>
            <a:pPr lvl="1">
              <a:spcBef>
                <a:spcPts val="600"/>
              </a:spcBef>
              <a:buFont typeface="Arial" pitchFamily="34" charset="0"/>
              <a:buChar char="•"/>
            </a:pPr>
            <a:r>
              <a:rPr lang="el-GR" sz="1700" dirty="0" smtClean="0"/>
              <a:t>εφαρμόζεται η διδακτική αρχή των πολλαπλών οπτικών.</a:t>
            </a:r>
          </a:p>
          <a:p>
            <a:pPr lvl="1">
              <a:spcBef>
                <a:spcPts val="600"/>
              </a:spcBef>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27</a:t>
            </a:fld>
            <a:endParaRPr lang="en-US" dirty="0"/>
          </a:p>
        </p:txBody>
      </p:sp>
      <p:sp>
        <p:nvSpPr>
          <p:cNvPr id="5" name="Content Placeholder 4"/>
          <p:cNvSpPr>
            <a:spLocks noGrp="1"/>
          </p:cNvSpPr>
          <p:nvPr>
            <p:ph sz="half" idx="2"/>
          </p:nvPr>
        </p:nvSpPr>
        <p:spPr>
          <a:xfrm>
            <a:off x="557213" y="678094"/>
            <a:ext cx="8027229" cy="4008206"/>
          </a:xfrm>
        </p:spPr>
        <p:txBody>
          <a:bodyPr>
            <a:normAutofit/>
          </a:bodyPr>
          <a:lstStyle/>
          <a:p>
            <a:pPr marL="0" lvl="1">
              <a:spcBef>
                <a:spcPts val="600"/>
              </a:spcBef>
              <a:buNone/>
            </a:pPr>
            <a:r>
              <a:rPr lang="el-GR" sz="1600" dirty="0" smtClean="0"/>
              <a:t>Για μια ιστορική προσέγγιση της εποχής, της προσωπικότητας και της κληρονομιάς του Μεγάλου Αλεξάνδρου όσο γίνεται πιο αποδεσμευμένη από την παραδοσιακή </a:t>
            </a:r>
            <a:r>
              <a:rPr lang="el-GR" sz="1600" dirty="0" err="1" smtClean="0"/>
              <a:t>βιβλιοκεντρική</a:t>
            </a:r>
            <a:r>
              <a:rPr lang="el-GR" sz="1600" dirty="0" smtClean="0"/>
              <a:t> και δασκαλοκεντρική διδασκαλία:</a:t>
            </a:r>
            <a:endParaRPr lang="en-US" sz="1600" dirty="0" smtClean="0"/>
          </a:p>
          <a:p>
            <a:pPr lvl="1">
              <a:spcBef>
                <a:spcPts val="600"/>
              </a:spcBef>
              <a:buFont typeface="Arial" pitchFamily="34" charset="0"/>
              <a:buChar char="•"/>
            </a:pPr>
            <a:r>
              <a:rPr lang="el-GR" sz="1600" dirty="0" smtClean="0"/>
              <a:t>οι μαθητές εντοπίζουν ιστοριογραφικά κείμενα που αναπλάθουν και ερμηνεύουν το παρελθόν, χωρίς πάντοτε να συμφωνούν μεταξύ τους, επεξεργάζονται κριτικά και ανασυνθέτουν συνοπτικά το περιεχόμενό τους.</a:t>
            </a:r>
            <a:endParaRPr lang="en-US" sz="1600" dirty="0" smtClean="0"/>
          </a:p>
          <a:p>
            <a:pPr lvl="1">
              <a:spcBef>
                <a:spcPts val="600"/>
              </a:spcBef>
              <a:buFont typeface="Arial" pitchFamily="34" charset="0"/>
              <a:buChar char="•"/>
            </a:pPr>
            <a:r>
              <a:rPr lang="el-GR" sz="1600" dirty="0" smtClean="0"/>
              <a:t>Ελέγχουν την αξιοπιστία των σχετικών ιστοσελίδων.</a:t>
            </a:r>
          </a:p>
          <a:p>
            <a:pPr lvl="1">
              <a:spcBef>
                <a:spcPts val="600"/>
              </a:spcBef>
              <a:buFont typeface="Arial" pitchFamily="34" charset="0"/>
              <a:buChar char="•"/>
            </a:pPr>
            <a:r>
              <a:rPr lang="el-GR" sz="1600" dirty="0" smtClean="0"/>
              <a:t>Επιλέγουν εικόνες, τις «διαβάζουν» κριτικά και εξετάζουν τα συμφραζόμενα και τη σημειωτική τους.</a:t>
            </a:r>
          </a:p>
          <a:p>
            <a:pPr lvl="1">
              <a:spcBef>
                <a:spcPts val="600"/>
              </a:spcBef>
              <a:buFont typeface="Arial" pitchFamily="34" charset="0"/>
              <a:buChar char="•"/>
            </a:pPr>
            <a:r>
              <a:rPr lang="el-GR" sz="1600" dirty="0" smtClean="0"/>
              <a:t>Αξιοποιούν τον κινηματογράφο ως έναν ειδικό τύπο ιστοριογραφίας.</a:t>
            </a:r>
          </a:p>
          <a:p>
            <a:pPr lvl="1">
              <a:spcBef>
                <a:spcPts val="600"/>
              </a:spcBef>
              <a:buFont typeface="Arial" pitchFamily="34" charset="0"/>
              <a:buChar char="•"/>
            </a:pPr>
            <a:r>
              <a:rPr lang="el-GR" sz="1600" dirty="0" smtClean="0"/>
              <a:t>Αξιοποιούν ως ιστορικές πηγές τραγούδια και παραστάσεις του παραδοσιακού θεάτρου σκιών, που παρέχουν πληροφορίες για τη λαϊκή ιδεολογία και κουλτούρα, τη συγκρότηση της </a:t>
            </a:r>
            <a:r>
              <a:rPr lang="el-GR" sz="1600" dirty="0" err="1" smtClean="0"/>
              <a:t>αυτοεικόνας</a:t>
            </a:r>
            <a:r>
              <a:rPr lang="el-GR" sz="1600" dirty="0" smtClean="0"/>
              <a:t> του λαού μας και την έκφραση συναισθημάτων και κρίσεων για το πρόσωπο του Μεγάλου Αλεξάνδρου.</a:t>
            </a:r>
          </a:p>
          <a:p>
            <a:pPr lvl="1">
              <a:spcBef>
                <a:spcPts val="600"/>
              </a:spcBef>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28</a:t>
            </a:fld>
            <a:endParaRPr lang="en-US" dirty="0"/>
          </a:p>
        </p:txBody>
      </p:sp>
      <p:sp>
        <p:nvSpPr>
          <p:cNvPr id="5" name="Content Placeholder 4"/>
          <p:cNvSpPr>
            <a:spLocks noGrp="1"/>
          </p:cNvSpPr>
          <p:nvPr>
            <p:ph sz="half" idx="2"/>
          </p:nvPr>
        </p:nvSpPr>
        <p:spPr/>
        <p:txBody>
          <a:bodyPr>
            <a:normAutofit/>
          </a:bodyPr>
          <a:lstStyle/>
          <a:p>
            <a:pPr marL="0"/>
            <a:r>
              <a:rPr lang="el-GR" sz="1600" dirty="0" smtClean="0"/>
              <a:t>Με δεδομένο ότι με την προτεινόμενη διδακτική εφαρμογή οι μαθητές</a:t>
            </a:r>
          </a:p>
          <a:p>
            <a:pPr marL="0">
              <a:buFont typeface="Arial" pitchFamily="34" charset="0"/>
              <a:buChar char="•"/>
            </a:pPr>
            <a:r>
              <a:rPr lang="el-GR" sz="1600" dirty="0" err="1" smtClean="0"/>
              <a:t>ταυτοποιούν</a:t>
            </a:r>
            <a:r>
              <a:rPr lang="el-GR" sz="1600" dirty="0" smtClean="0"/>
              <a:t> έννοιες,</a:t>
            </a:r>
          </a:p>
          <a:p>
            <a:pPr marL="0">
              <a:buFont typeface="Arial" pitchFamily="34" charset="0"/>
              <a:buChar char="•"/>
            </a:pPr>
            <a:r>
              <a:rPr lang="el-GR" sz="1600" dirty="0" smtClean="0"/>
              <a:t>συγκροτούν συλλογισμούς και επιχειρήματα,</a:t>
            </a:r>
          </a:p>
          <a:p>
            <a:pPr marL="0">
              <a:buFont typeface="Arial" pitchFamily="34" charset="0"/>
              <a:buChar char="•"/>
            </a:pPr>
            <a:r>
              <a:rPr lang="el-GR" sz="1600" dirty="0" smtClean="0"/>
              <a:t>κατηγοριοποιούν, διαμορφώνουν </a:t>
            </a:r>
            <a:r>
              <a:rPr lang="el-GR" sz="1600" dirty="0" err="1" smtClean="0"/>
              <a:t>αιτιακές</a:t>
            </a:r>
            <a:r>
              <a:rPr lang="el-GR" sz="1600" dirty="0" smtClean="0"/>
              <a:t> συνδέσεις, μεταβαίνουν από τη μια αναπαράσταση στην άλλη και</a:t>
            </a:r>
          </a:p>
          <a:p>
            <a:pPr marL="0">
              <a:buFont typeface="Arial" pitchFamily="34" charset="0"/>
              <a:buChar char="•"/>
            </a:pPr>
            <a:r>
              <a:rPr lang="el-GR" sz="1600" dirty="0" smtClean="0"/>
              <a:t>μετατρέπουν τη γνώση από μια μορφή πληροφορίας σε άλλη,</a:t>
            </a:r>
          </a:p>
          <a:p>
            <a:pPr marL="0">
              <a:buFont typeface="Wingdings"/>
              <a:buChar char="è"/>
            </a:pPr>
            <a:r>
              <a:rPr lang="el-GR" sz="1600" dirty="0" smtClean="0"/>
              <a:t>είναι σαφές ότι καλλιεργείται και προωθείται η διαδικαστική ιστορική γνώση (</a:t>
            </a:r>
            <a:r>
              <a:rPr lang="el-GR" sz="1600" dirty="0" err="1" smtClean="0"/>
              <a:t>procedural</a:t>
            </a:r>
            <a:r>
              <a:rPr lang="el-GR" sz="1600" dirty="0" smtClean="0"/>
              <a:t> </a:t>
            </a:r>
            <a:r>
              <a:rPr lang="el-GR" sz="1600" dirty="0" err="1" smtClean="0"/>
              <a:t>knowledge</a:t>
            </a:r>
            <a:r>
              <a:rPr lang="el-GR" sz="1600" dirty="0" smtClean="0"/>
              <a:t>).</a:t>
            </a:r>
          </a:p>
          <a:p>
            <a:pPr marL="0">
              <a:buFont typeface="Arial" pitchFamily="34" charset="0"/>
              <a:buChar char="•"/>
            </a:pPr>
            <a:r>
              <a:rPr lang="el-GR" sz="1600" dirty="0" smtClean="0"/>
              <a:t>Οδηγούνται στην αναζήτηση πληροφοριών με τρόπο αντίστοιχο των γνώσεων και δυνατοτήτων τους, εξοικειώνονται με ιστορικές μεθόδους έρευνας, συνειδητοποιούν την ιστορικότητα των ποικίλων ερμηνειών και εντάσσουν κάθε ερμηνεία του παρελθόντος στο συγκεκριμένο χώρο και χρόνο.</a:t>
            </a:r>
          </a:p>
          <a:p>
            <a:pPr lvl="1">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595901" y="1232899"/>
            <a:ext cx="7972746" cy="145893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29</a:t>
            </a:fld>
            <a:endParaRPr lang="en-US" dirty="0"/>
          </a:p>
        </p:txBody>
      </p:sp>
      <p:sp>
        <p:nvSpPr>
          <p:cNvPr id="5" name="Content Placeholder 4"/>
          <p:cNvSpPr>
            <a:spLocks noGrp="1"/>
          </p:cNvSpPr>
          <p:nvPr>
            <p:ph sz="half" idx="2"/>
          </p:nvPr>
        </p:nvSpPr>
        <p:spPr/>
        <p:txBody>
          <a:bodyPr>
            <a:normAutofit/>
          </a:bodyPr>
          <a:lstStyle/>
          <a:p>
            <a:pPr lvl="1">
              <a:buNone/>
            </a:pPr>
            <a:r>
              <a:rPr lang="el-GR" sz="1600" dirty="0" smtClean="0"/>
              <a:t>Βασική καινοτομία, εν τέλει, της υποβαλλόμενης πρακτικής:</a:t>
            </a:r>
          </a:p>
          <a:p>
            <a:pPr lvl="1">
              <a:buNone/>
            </a:pPr>
            <a:endParaRPr lang="el-GR" dirty="0" smtClean="0"/>
          </a:p>
          <a:p>
            <a:pPr marL="0" lvl="1">
              <a:buNone/>
            </a:pPr>
            <a:r>
              <a:rPr lang="el-GR" sz="1600" dirty="0" smtClean="0"/>
              <a:t>με την προτεινόμενη διαδικασία το ενδιαφέρον και η προσπάθεια των μαθητών/-τριών δεν περιορίζονται στο περιεχόμενο, αλλά στρέφονται και στη διαδικασία της μάθησης</a:t>
            </a:r>
          </a:p>
          <a:p>
            <a:pPr marL="0" lvl="1">
              <a:buNone/>
            </a:pPr>
            <a:r>
              <a:rPr lang="el-GR" sz="1600" dirty="0" smtClean="0">
                <a:sym typeface="Wingdings"/>
              </a:rPr>
              <a:t> </a:t>
            </a:r>
            <a:r>
              <a:rPr lang="el-GR" sz="1600" dirty="0" smtClean="0"/>
              <a:t>κατακτούν τη </a:t>
            </a:r>
            <a:r>
              <a:rPr lang="el-GR" sz="1600" dirty="0" err="1" smtClean="0"/>
              <a:t>μεταγνώση</a:t>
            </a:r>
            <a:r>
              <a:rPr lang="el-GR" sz="1600" dirty="0" smtClean="0"/>
              <a:t> του να μαθαίνουν πώς να μαθαίνουν.</a:t>
            </a:r>
          </a:p>
          <a:p>
            <a:pPr lvl="1">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30</a:t>
            </a:fld>
            <a:endParaRPr lang="en-US" dirty="0"/>
          </a:p>
        </p:txBody>
      </p:sp>
      <p:sp>
        <p:nvSpPr>
          <p:cNvPr id="5" name="Content Placeholder 4"/>
          <p:cNvSpPr>
            <a:spLocks noGrp="1"/>
          </p:cNvSpPr>
          <p:nvPr>
            <p:ph sz="half" idx="2"/>
          </p:nvPr>
        </p:nvSpPr>
        <p:spPr/>
        <p:txBody>
          <a:bodyPr>
            <a:normAutofit/>
          </a:bodyPr>
          <a:lstStyle/>
          <a:p>
            <a:pPr lvl="1">
              <a:spcBef>
                <a:spcPts val="600"/>
              </a:spcBef>
              <a:buNone/>
            </a:pPr>
            <a:r>
              <a:rPr lang="el-GR" sz="1600" b="1" dirty="0" smtClean="0"/>
              <a:t>Αξιολόγηση:</a:t>
            </a:r>
          </a:p>
          <a:p>
            <a:pPr lvl="1">
              <a:spcBef>
                <a:spcPts val="600"/>
              </a:spcBef>
              <a:buFont typeface="Arial" pitchFamily="34" charset="0"/>
              <a:buChar char="•"/>
            </a:pPr>
            <a:r>
              <a:rPr lang="el-GR" sz="1600" dirty="0" smtClean="0"/>
              <a:t>Από τη στιγμή που η διδακτική εφαρμογή που περιγράφεται υλοποιείται στο πλαίσιο του μαθήματος των Εφαρμογών Πληροφορικής, η αξιολόγηση των μαθητών και μαθητριών αφορά το μάθημα αυτό και μόνον, και μάλιστα το πρακτικό μέρος του.</a:t>
            </a:r>
          </a:p>
          <a:p>
            <a:pPr lvl="1">
              <a:buFont typeface="Arial" pitchFamily="34" charset="0"/>
              <a:buChar char="•"/>
            </a:pPr>
            <a:r>
              <a:rPr lang="el-GR" sz="1600" dirty="0" smtClean="0"/>
              <a:t>Σε </a:t>
            </a:r>
            <a:r>
              <a:rPr lang="el-GR" sz="1600" dirty="0" err="1" smtClean="0"/>
              <a:t>ό,τι</a:t>
            </a:r>
            <a:r>
              <a:rPr lang="el-GR" sz="1600" dirty="0" smtClean="0"/>
              <a:t> αφορά τις ομάδες εργασίας, επικεντρώνεται στους τομείς της διαδικασίας της έρευνας, του περιεχομένου της και της ποιότητας παρουσίασής της.</a:t>
            </a:r>
          </a:p>
          <a:p>
            <a:pPr lvl="1">
              <a:buFont typeface="Arial" pitchFamily="34" charset="0"/>
              <a:buChar char="•"/>
            </a:pPr>
            <a:r>
              <a:rPr lang="el-GR" sz="1600" dirty="0" smtClean="0"/>
              <a:t>Ατομικά αξιολογούνται ο βαθμός και η ποιότητα της συμμετοχής καθενός/καθεμιάς, όπως αυτά αναδεικνύονται στην πορεία της έρευνάς τους και κατά τη σύνθεση και παρουσίαση των τελικών προϊόντων της δουλειάς τους.</a:t>
            </a:r>
          </a:p>
          <a:p>
            <a:pPr lvl="1">
              <a:buFont typeface="Arial" pitchFamily="34" charset="0"/>
              <a:buChar char="•"/>
            </a:pPr>
            <a:r>
              <a:rPr lang="el-GR" sz="1600" dirty="0" smtClean="0"/>
              <a:t>Ιδιαίτερα βοηθά η χρήση των </a:t>
            </a:r>
            <a:r>
              <a:rPr lang="el-GR" sz="1600" dirty="0" err="1" smtClean="0"/>
              <a:t>wikis</a:t>
            </a:r>
            <a:r>
              <a:rPr lang="el-GR" sz="1600" dirty="0" smtClean="0"/>
              <a:t>, καθώς σε αυτά είναι διακριτή η συμβολή κάθε μαθητή/-</a:t>
            </a:r>
            <a:r>
              <a:rPr lang="el-GR" sz="1600" dirty="0" err="1" smtClean="0"/>
              <a:t>τριας</a:t>
            </a:r>
            <a:r>
              <a:rPr lang="el-GR" sz="1600" dirty="0" smtClean="0"/>
              <a:t>.</a:t>
            </a:r>
          </a:p>
          <a:p>
            <a:pPr lvl="1">
              <a:buFont typeface="Arial" pitchFamily="34" charset="0"/>
              <a:buChar char="•"/>
            </a:pPr>
            <a:r>
              <a:rPr lang="el-GR" sz="1600" dirty="0" smtClean="0"/>
              <a:t>Ένα κατάλληλα διαμορφωμένο ερωτηματολόγιο μπορεί, τέλος, να δώσει τη δυνατότητα μιας </a:t>
            </a:r>
            <a:r>
              <a:rPr lang="el-GR" sz="1600" dirty="0" err="1" smtClean="0"/>
              <a:t>αυτο</a:t>
            </a:r>
            <a:r>
              <a:rPr lang="el-GR" sz="1600" dirty="0" smtClean="0"/>
              <a:t>- και </a:t>
            </a:r>
            <a:r>
              <a:rPr lang="el-GR" sz="1600" dirty="0" err="1" smtClean="0"/>
              <a:t>ετεροαξιολόγησης</a:t>
            </a:r>
            <a:r>
              <a:rPr lang="el-GR" sz="1600" dirty="0" smtClean="0"/>
              <a:t> των μαθητών, η οποία θα συνδράμει στη αποτίμηση της συμβολής κάθε μέλους.</a:t>
            </a:r>
          </a:p>
          <a:p>
            <a:pPr lvl="1">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Στρογγυλεμένο ορθογώνιο"/>
          <p:cNvSpPr/>
          <p:nvPr/>
        </p:nvSpPr>
        <p:spPr>
          <a:xfrm>
            <a:off x="482886" y="2979507"/>
            <a:ext cx="3852808" cy="117125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a:xfrm>
            <a:off x="441789" y="557214"/>
            <a:ext cx="3945276" cy="4055730"/>
          </a:xfrm>
        </p:spPr>
        <p:txBody>
          <a:bodyPr>
            <a:normAutofit fontScale="47500" lnSpcReduction="20000"/>
          </a:bodyPr>
          <a:lstStyle/>
          <a:p>
            <a:r>
              <a:rPr lang="el-GR" sz="2500" b="1" dirty="0" smtClean="0"/>
              <a:t>Σχέση με άλλες ανοιχτές εκπαιδευτικές πρακτικές</a:t>
            </a:r>
          </a:p>
          <a:p>
            <a:pPr lvl="1">
              <a:spcBef>
                <a:spcPts val="600"/>
              </a:spcBef>
              <a:buFont typeface="Arial" pitchFamily="34" charset="0"/>
              <a:buChar char="•"/>
            </a:pPr>
            <a:r>
              <a:rPr lang="el-GR" sz="2300" dirty="0" smtClean="0"/>
              <a:t>Η υποβαλλόμενη διδακτική πρόταση εφαρμόζει τις αρχές και πρακτικές των Ερευνητικών Εργασιών (</a:t>
            </a:r>
            <a:r>
              <a:rPr lang="el-GR" sz="2300" dirty="0" err="1" smtClean="0"/>
              <a:t>projects</a:t>
            </a:r>
            <a:r>
              <a:rPr lang="el-GR" sz="2300" dirty="0" smtClean="0"/>
              <a:t>), με τρόπο που να υπηρετούν αποτελεσματικότερα τις απαιτήσεις του Αναλυτικού Προγράμματος για συγκεκριμένα διδακτικά αντικείμενα. </a:t>
            </a:r>
          </a:p>
          <a:p>
            <a:pPr lvl="1">
              <a:spcBef>
                <a:spcPts val="600"/>
              </a:spcBef>
              <a:buFont typeface="Arial" pitchFamily="34" charset="0"/>
              <a:buChar char="•"/>
            </a:pPr>
            <a:r>
              <a:rPr lang="el-GR" sz="2300" dirty="0" smtClean="0"/>
              <a:t>Οι μαθητές και μαθήτριες διδάσκονται ενότητες του μαθήματος Εφαρμογές Υπολογιστών αλλά, κατόπιν, έχουν την ευκαιρία να μετασχηματίσουν τη θεωρητική γνώση σε πράξη, και μάλιστα με τρόπο ιδιαίτερα ελκυστικό για τους/τις ίδιους/-ες.</a:t>
            </a:r>
          </a:p>
          <a:p>
            <a:pPr lvl="1">
              <a:spcBef>
                <a:spcPts val="600"/>
              </a:spcBef>
              <a:buFont typeface="Arial" pitchFamily="34" charset="0"/>
              <a:buChar char="•"/>
            </a:pPr>
            <a:r>
              <a:rPr lang="el-GR" sz="2300" dirty="0" smtClean="0"/>
              <a:t>Το ίδιο ελκυστικός είναι ο τρόπος με τον οποίο αναλαμβάνουν την ευθύνη να μεταδώσουν αυτή τη γνώση στους/στις συμμαθητές/-</a:t>
            </a:r>
            <a:r>
              <a:rPr lang="el-GR" sz="2300" dirty="0" err="1" smtClean="0"/>
              <a:t>τριές</a:t>
            </a:r>
            <a:r>
              <a:rPr lang="el-GR" sz="2300" dirty="0" smtClean="0"/>
              <a:t> τους μέσω των παρουσιάσεων που ετοιμάζουν.</a:t>
            </a:r>
          </a:p>
          <a:p>
            <a:pPr lvl="1">
              <a:buNone/>
            </a:pPr>
            <a:endParaRPr lang="el-GR" dirty="0" smtClean="0"/>
          </a:p>
          <a:p>
            <a:pPr marL="0" lvl="1" indent="0" algn="just">
              <a:spcBef>
                <a:spcPts val="600"/>
              </a:spcBef>
              <a:buNone/>
            </a:pPr>
            <a:r>
              <a:rPr lang="el-GR" sz="2300" dirty="0" smtClean="0"/>
              <a:t>Οι μαθητές/-</a:t>
            </a:r>
            <a:r>
              <a:rPr lang="el-GR" sz="2300" dirty="0" err="1" smtClean="0"/>
              <a:t>τριες</a:t>
            </a:r>
            <a:r>
              <a:rPr lang="el-GR" sz="2300" dirty="0" smtClean="0"/>
              <a:t> συνειδητοποιούν βιωματικά:</a:t>
            </a:r>
          </a:p>
          <a:p>
            <a:pPr marL="0" lvl="1" indent="0" algn="just">
              <a:spcBef>
                <a:spcPts val="600"/>
              </a:spcBef>
            </a:pPr>
            <a:r>
              <a:rPr lang="el-GR" sz="2300" dirty="0" smtClean="0"/>
              <a:t> πώς διαφορετικές επιστήμες </a:t>
            </a:r>
            <a:r>
              <a:rPr lang="el-GR" sz="2300" dirty="0" err="1" smtClean="0"/>
              <a:t>αλληλοδιαπλέκονται</a:t>
            </a:r>
            <a:r>
              <a:rPr lang="el-GR" sz="2300" dirty="0" smtClean="0"/>
              <a:t> και υπηρετούν αποτελεσματικότερα την προσπάθεια πρόσκτησης ουσιαστικότερης γνώσης.</a:t>
            </a:r>
          </a:p>
          <a:p>
            <a:pPr marL="0" lvl="1" indent="0" algn="just">
              <a:spcBef>
                <a:spcPts val="600"/>
              </a:spcBef>
            </a:pPr>
            <a:r>
              <a:rPr lang="el-GR" sz="2300" dirty="0" smtClean="0"/>
              <a:t> πώς η θεωρητική γνώση που παρέχεται στο σχολείο αφορά, διευκολύνει και εμπλουτίζει την καθημερινή τους ζωή.</a:t>
            </a:r>
          </a:p>
          <a:p>
            <a:pPr lvl="1">
              <a:buNone/>
            </a:pPr>
            <a:endParaRPr lang="el-GR" dirty="0" smtClean="0"/>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31</a:t>
            </a:fld>
            <a:endParaRPr lang="en-US" dirty="0"/>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fontScale="70000" lnSpcReduction="20000"/>
          </a:bodyPr>
          <a:lstStyle/>
          <a:p>
            <a:r>
              <a:rPr lang="el-GR" sz="2000" b="1" dirty="0" smtClean="0"/>
              <a:t>Αξιοποίηση, Γενίκευση, Επεκτασιμότητα</a:t>
            </a:r>
          </a:p>
          <a:p>
            <a:pPr marL="173736" lvl="1" indent="-173736">
              <a:spcBef>
                <a:spcPts val="300"/>
              </a:spcBef>
              <a:buClr>
                <a:schemeClr val="accent2"/>
              </a:buClr>
              <a:buFont typeface="Arial" pitchFamily="34" charset="0"/>
              <a:buChar char="•"/>
            </a:pPr>
            <a:r>
              <a:rPr lang="el-GR" sz="1900" dirty="0" smtClean="0"/>
              <a:t>Η ανοιχτή εκπαιδευτική πρακτική μπορεί </a:t>
            </a:r>
          </a:p>
          <a:p>
            <a:pPr marL="177800" lvl="2" indent="-173038">
              <a:spcBef>
                <a:spcPts val="300"/>
              </a:spcBef>
              <a:buClr>
                <a:schemeClr val="accent2"/>
              </a:buClr>
              <a:buFont typeface="Arial" pitchFamily="34" charset="0"/>
              <a:buChar char="•"/>
            </a:pPr>
            <a:r>
              <a:rPr lang="el-GR" sz="1900" dirty="0" smtClean="0"/>
              <a:t>να υλοποιηθεί για ποικίλες ενότητες των διδακτικών αντικειμένων της Ιστορίας και της Πληροφορικής, και στις δύο εκπαιδευτικές βαθμίδες, αφού, προφανώς, οι προβλεπόμενες δραστηριότητες προσαρμοσθούν στην ηλικία και το γνωστικό υπόβαθρο των μαθητών/-τριών,</a:t>
            </a:r>
          </a:p>
          <a:p>
            <a:pPr marL="177800" lvl="2" indent="-173038">
              <a:spcBef>
                <a:spcPts val="300"/>
              </a:spcBef>
              <a:buClr>
                <a:schemeClr val="accent2"/>
              </a:buClr>
              <a:buFont typeface="Arial" pitchFamily="34" charset="0"/>
              <a:buChar char="•"/>
            </a:pPr>
            <a:r>
              <a:rPr lang="el-GR" sz="1900" dirty="0" smtClean="0"/>
              <a:t>να αναπτυχθεί στο πλαίσιο του μαθήματος της Ερευνητικής Εργασίας (</a:t>
            </a:r>
            <a:r>
              <a:rPr lang="el-GR" sz="1900" dirty="0" err="1" smtClean="0"/>
              <a:t>project</a:t>
            </a:r>
            <a:r>
              <a:rPr lang="el-GR" sz="1900" dirty="0" smtClean="0"/>
              <a:t>) με διάφορες θεματικές και με τη συνεργασία καθηγητή/-            </a:t>
            </a:r>
            <a:r>
              <a:rPr lang="el-GR" sz="1900" dirty="0" err="1" smtClean="0"/>
              <a:t>τριας</a:t>
            </a:r>
            <a:r>
              <a:rPr lang="el-GR" sz="1900" dirty="0" smtClean="0"/>
              <a:t> Πληροφορικής με διάφορες ειδικότητες εκπαιδευτικών. Έτσι, </a:t>
            </a:r>
          </a:p>
          <a:p>
            <a:pPr marL="177800" lvl="2" indent="-173038">
              <a:spcBef>
                <a:spcPts val="300"/>
              </a:spcBef>
              <a:buClr>
                <a:schemeClr val="accent2"/>
              </a:buClr>
              <a:buFont typeface="Arial" pitchFamily="34" charset="0"/>
              <a:buChar char="•"/>
            </a:pPr>
            <a:r>
              <a:rPr lang="el-GR" sz="1900" dirty="0" smtClean="0"/>
              <a:t>μπορούν να δημιουργηθούν ψηφιακά αποθετήρια πληροφοριακού υλικού και </a:t>
            </a:r>
            <a:r>
              <a:rPr lang="el-GR" sz="1900" dirty="0" err="1" smtClean="0"/>
              <a:t>διαδραστικών</a:t>
            </a:r>
            <a:r>
              <a:rPr lang="el-GR" sz="1900" dirty="0" smtClean="0"/>
              <a:t> παιχνιδιών που θα απευθύνονται σε ολόκληρη τη σχολική κοινότητα και, μετά από κάθε εφαρμογή, θα εμπλουτίζονται και θα </a:t>
            </a:r>
            <a:r>
              <a:rPr lang="el-GR" sz="1900" dirty="0" err="1" smtClean="0"/>
              <a:t>επικαιροποιούνται</a:t>
            </a:r>
            <a:r>
              <a:rPr lang="el-GR" sz="1900" dirty="0" smtClean="0"/>
              <a:t>.</a:t>
            </a:r>
            <a:endParaRPr lang="el-GR" sz="19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32</a:t>
            </a:fld>
            <a:endParaRPr lang="en-US" dirty="0"/>
          </a:p>
        </p:txBody>
      </p:sp>
      <p:sp>
        <p:nvSpPr>
          <p:cNvPr id="7" name="Content Placeholder 6"/>
          <p:cNvSpPr>
            <a:spLocks noGrp="1"/>
          </p:cNvSpPr>
          <p:nvPr>
            <p:ph sz="half" idx="2"/>
          </p:nvPr>
        </p:nvSpPr>
        <p:spPr>
          <a:xfrm>
            <a:off x="557213" y="557214"/>
            <a:ext cx="8027229" cy="4189447"/>
          </a:xfrm>
        </p:spPr>
        <p:txBody>
          <a:bodyPr>
            <a:normAutofit fontScale="55000" lnSpcReduction="20000"/>
          </a:bodyPr>
          <a:lstStyle/>
          <a:p>
            <a:pPr marL="0" lvl="1" indent="0">
              <a:buNone/>
            </a:pPr>
            <a:r>
              <a:rPr lang="el-GR" sz="2700" b="1" dirty="0" smtClean="0"/>
              <a:t>Πρόσθετο υλικό που αξιοποιήθηκε</a:t>
            </a:r>
          </a:p>
          <a:p>
            <a:pPr lvl="2">
              <a:spcBef>
                <a:spcPts val="600"/>
              </a:spcBef>
              <a:buNone/>
            </a:pPr>
            <a:r>
              <a:rPr lang="el-GR" sz="2700" b="1" dirty="0" smtClean="0"/>
              <a:t>Βιβλία</a:t>
            </a:r>
            <a:endParaRPr lang="en-US" sz="2700" b="1" dirty="0" smtClean="0"/>
          </a:p>
          <a:p>
            <a:pPr lvl="2">
              <a:buFont typeface="Arial" pitchFamily="34" charset="0"/>
              <a:buChar char="•"/>
            </a:pPr>
            <a:r>
              <a:rPr lang="el-GR" sz="2500" dirty="0" err="1" smtClean="0"/>
              <a:t>Βακαλούδη</a:t>
            </a:r>
            <a:r>
              <a:rPr lang="el-GR" sz="2500" dirty="0" smtClean="0"/>
              <a:t>, Α. (2010). Μέθοδοι Διδακτικής και Αξιολόγησης στο σύγχρονο σχολείο, Θεσσαλονίκη: Εκδόσεις Αντ. </a:t>
            </a:r>
            <a:r>
              <a:rPr lang="el-GR" sz="2500" dirty="0" err="1" smtClean="0"/>
              <a:t>Σταμούλη</a:t>
            </a:r>
            <a:r>
              <a:rPr lang="el-GR" sz="2500" dirty="0" smtClean="0"/>
              <a:t>.</a:t>
            </a:r>
            <a:endParaRPr lang="en-US" sz="2500" dirty="0" smtClean="0"/>
          </a:p>
          <a:p>
            <a:pPr lvl="2">
              <a:buFont typeface="Arial" pitchFamily="34" charset="0"/>
              <a:buChar char="•"/>
            </a:pPr>
            <a:r>
              <a:rPr lang="el-GR" sz="2500" dirty="0" err="1" smtClean="0"/>
              <a:t>Δρούγου</a:t>
            </a:r>
            <a:r>
              <a:rPr lang="el-GR" sz="2500" dirty="0" smtClean="0"/>
              <a:t> Σ., </a:t>
            </a:r>
            <a:r>
              <a:rPr lang="el-GR" sz="2500" dirty="0" err="1" smtClean="0"/>
              <a:t>Σαατσόγλου</a:t>
            </a:r>
            <a:r>
              <a:rPr lang="el-GR" sz="2500" dirty="0" smtClean="0"/>
              <a:t>-</a:t>
            </a:r>
            <a:r>
              <a:rPr lang="el-GR" sz="2500" dirty="0" err="1" smtClean="0"/>
              <a:t>Παλιαδέλη</a:t>
            </a:r>
            <a:r>
              <a:rPr lang="el-GR" sz="2500" dirty="0" smtClean="0"/>
              <a:t> Χ., </a:t>
            </a:r>
            <a:r>
              <a:rPr lang="el-GR" sz="2500" dirty="0" err="1" smtClean="0"/>
              <a:t>Φάκλαρης</a:t>
            </a:r>
            <a:r>
              <a:rPr lang="el-GR" sz="2500" dirty="0" smtClean="0"/>
              <a:t> Π., </a:t>
            </a:r>
            <a:r>
              <a:rPr lang="el-GR" sz="2500" dirty="0" err="1" smtClean="0"/>
              <a:t>Κοτταρίδου</a:t>
            </a:r>
            <a:r>
              <a:rPr lang="el-GR" sz="2500" dirty="0" smtClean="0"/>
              <a:t> Α. και </a:t>
            </a:r>
            <a:r>
              <a:rPr lang="el-GR" sz="2500" dirty="0" err="1" smtClean="0"/>
              <a:t>Τσιγαρίδα</a:t>
            </a:r>
            <a:r>
              <a:rPr lang="el-GR" sz="2500" dirty="0" smtClean="0"/>
              <a:t> Ε.-Μ., «Τα όπλα» στο Βεργίνα. Η Μεγάλη Τούμπα, Θεσσαλονίκη 1994, </a:t>
            </a:r>
            <a:r>
              <a:rPr lang="el-GR" sz="2500" dirty="0" err="1" smtClean="0"/>
              <a:t>σσ</a:t>
            </a:r>
            <a:r>
              <a:rPr lang="el-GR" sz="2500" dirty="0" smtClean="0"/>
              <a:t>. 104-113, </a:t>
            </a:r>
            <a:r>
              <a:rPr lang="el-GR" sz="2500" dirty="0" smtClean="0">
                <a:hlinkClick r:id="rId2"/>
              </a:rPr>
              <a:t>http://bit.ly/1NGwdnp</a:t>
            </a:r>
            <a:endParaRPr lang="en-US" sz="2500" dirty="0" smtClean="0"/>
          </a:p>
          <a:p>
            <a:pPr lvl="2">
              <a:buFont typeface="Arial" pitchFamily="34" charset="0"/>
              <a:buChar char="•"/>
            </a:pPr>
            <a:r>
              <a:rPr lang="el-GR" sz="2500" dirty="0" smtClean="0"/>
              <a:t>Ιστορία του Ελληνικού Έθνους, τ. Δ΄: Μέγας Αλέξανδρος, Εκδοτική Αθηνών, </a:t>
            </a:r>
            <a:r>
              <a:rPr lang="el-GR" sz="2500" dirty="0" err="1" smtClean="0"/>
              <a:t>σσ</a:t>
            </a:r>
            <a:r>
              <a:rPr lang="el-GR" sz="2500" dirty="0" smtClean="0"/>
              <a:t>. 8-235.</a:t>
            </a:r>
          </a:p>
          <a:p>
            <a:pPr lvl="2">
              <a:buFont typeface="Arial" pitchFamily="34" charset="0"/>
              <a:buChar char="•"/>
            </a:pPr>
            <a:r>
              <a:rPr lang="el-GR" sz="2500" dirty="0" err="1" smtClean="0"/>
              <a:t>Κάββουρα</a:t>
            </a:r>
            <a:r>
              <a:rPr lang="el-GR" sz="2500" dirty="0" smtClean="0"/>
              <a:t>, Θ. (2004). Ιστορικές πηγές και περιβάλλοντα μάθησης Ιστορίας με χρήση Τεχνολογιών Πληροφορίας και Επικοινωνίας. Στο </a:t>
            </a:r>
            <a:r>
              <a:rPr lang="el-GR" sz="2500" dirty="0" err="1" smtClean="0"/>
              <a:t>Αγγελάκος</a:t>
            </a:r>
            <a:r>
              <a:rPr lang="el-GR" sz="2500" dirty="0" smtClean="0"/>
              <a:t> Κ., Κόκκινος Γ. (Επιστ. </a:t>
            </a:r>
            <a:r>
              <a:rPr lang="el-GR" sz="2500" dirty="0" err="1" smtClean="0"/>
              <a:t>Επιμ</a:t>
            </a:r>
            <a:r>
              <a:rPr lang="el-GR" sz="2500" dirty="0" smtClean="0"/>
              <a:t>.) Η </a:t>
            </a:r>
            <a:r>
              <a:rPr lang="el-GR" sz="2500" dirty="0" err="1" smtClean="0"/>
              <a:t>διαθεματικότητα</a:t>
            </a:r>
            <a:r>
              <a:rPr lang="el-GR" sz="2500" dirty="0" smtClean="0"/>
              <a:t> στο σύγχρονο σχολείο &amp; Η διδασκαλία της Ιστορίας με τη χρήση πηγών, </a:t>
            </a:r>
            <a:r>
              <a:rPr lang="el-GR" sz="2500" dirty="0" err="1" smtClean="0"/>
              <a:t>σσ</a:t>
            </a:r>
            <a:r>
              <a:rPr lang="el-GR" sz="2500" dirty="0" smtClean="0"/>
              <a:t>. 193–211, Αθήνα: Εκδόσεις Μεταίχμιο.</a:t>
            </a:r>
            <a:endParaRPr lang="en-US" sz="2500" dirty="0" smtClean="0"/>
          </a:p>
          <a:p>
            <a:pPr lvl="2">
              <a:buFont typeface="Arial" pitchFamily="34" charset="0"/>
              <a:buChar char="•"/>
            </a:pPr>
            <a:r>
              <a:rPr lang="el-GR" sz="2500" dirty="0" smtClean="0"/>
              <a:t>Κόκκινος, Γ., </a:t>
            </a:r>
            <a:r>
              <a:rPr lang="el-GR" sz="2500" dirty="0" err="1" smtClean="0"/>
              <a:t>Νάκκου</a:t>
            </a:r>
            <a:r>
              <a:rPr lang="el-GR" sz="2500" dirty="0" smtClean="0"/>
              <a:t>, Ει. (2006). Εισαγωγή. Στο Γ. Κόκκινος, Ει. </a:t>
            </a:r>
            <a:r>
              <a:rPr lang="el-GR" sz="2500" dirty="0" err="1" smtClean="0"/>
              <a:t>Νάκκου</a:t>
            </a:r>
            <a:r>
              <a:rPr lang="el-GR" sz="2500" dirty="0" smtClean="0"/>
              <a:t> (Επιστ. </a:t>
            </a:r>
            <a:r>
              <a:rPr lang="el-GR" sz="2500" dirty="0" err="1" smtClean="0"/>
              <a:t>Επιμ</a:t>
            </a:r>
            <a:r>
              <a:rPr lang="el-GR" sz="2500" dirty="0" smtClean="0"/>
              <a:t>.) Προσεγγίζοντας την ιστορική εκπαίδευση στις αρχές του 21ου αιώνα, </a:t>
            </a:r>
            <a:r>
              <a:rPr lang="el-GR" sz="2500" dirty="0" err="1" smtClean="0"/>
              <a:t>σσ</a:t>
            </a:r>
            <a:r>
              <a:rPr lang="el-GR" sz="2500" dirty="0" smtClean="0"/>
              <a:t>. 11–25, Αθήνα: Εκδόσεις Μεταίχμιο.</a:t>
            </a:r>
            <a:endParaRPr lang="en-US" sz="2500" dirty="0" smtClean="0"/>
          </a:p>
          <a:p>
            <a:pPr lvl="2">
              <a:buFont typeface="Arial" pitchFamily="34" charset="0"/>
              <a:buChar char="•"/>
            </a:pPr>
            <a:r>
              <a:rPr lang="el-GR" sz="2500" dirty="0" smtClean="0"/>
              <a:t>Κόμης, Β., Ντίνας, Κ. (2011). Μελέτη για την αξιοποίηση των ΤΠΕ στη διδασκαλία της γλώσσας και της λογοτεχνίας στην Πρωτοβάθμια Εκπαίδευση: γενικό πλαίσιο και ιδιαιτερότητες. Στο πλαίσιο της Πράξης «Δημιουργία πρωτότυπης μεθοδολογίας εκπαιδευτικών σεναρίων βασισμένων στις ΤΠΕ και δημιουργία εκπαιδευτικών σεναρίων για τα μαθήματα της Ελληνικής Γλώσσας στην Α΄/</a:t>
            </a:r>
            <a:r>
              <a:rPr lang="el-GR" sz="2500" dirty="0" err="1" smtClean="0"/>
              <a:t>βάθμια</a:t>
            </a:r>
            <a:r>
              <a:rPr lang="el-GR" sz="2500" dirty="0" smtClean="0"/>
              <a:t> και Β΄/</a:t>
            </a:r>
            <a:r>
              <a:rPr lang="el-GR" sz="2500" dirty="0" err="1" smtClean="0"/>
              <a:t>βάθμια</a:t>
            </a:r>
            <a:r>
              <a:rPr lang="el-GR" sz="2500" dirty="0" smtClean="0"/>
              <a:t> εκπαίδευση» MIS 296579 (κωδ. 5.175), ΟΡΙΖΟΝΤΙΑ ΠΡΑΞΗ, στους άξονες προτεραιότητας 1-2-3 του Επιχειρησιακού Προγράμματος «Εκπαίδευση και Διά Βίου Μάθηση», </a:t>
            </a:r>
            <a:r>
              <a:rPr lang="el-GR" sz="2500" dirty="0" err="1" smtClean="0"/>
              <a:t>σσ</a:t>
            </a:r>
            <a:r>
              <a:rPr lang="el-GR" sz="2500" dirty="0" smtClean="0"/>
              <a:t>. 53–58, Θεσσαλονίκη: Υπουργείο Παιδείας, δια βίου Μάθησης και Θρησκευμάτων, Κέντρο Ελληνικής Γλώσσας.</a:t>
            </a:r>
            <a:endParaRPr lang="en-US" sz="2500" dirty="0" smtClean="0"/>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33</a:t>
            </a:fld>
            <a:endParaRPr lang="en-US" dirty="0"/>
          </a:p>
        </p:txBody>
      </p:sp>
      <p:sp>
        <p:nvSpPr>
          <p:cNvPr id="7" name="Content Placeholder 6"/>
          <p:cNvSpPr>
            <a:spLocks noGrp="1"/>
          </p:cNvSpPr>
          <p:nvPr>
            <p:ph sz="half" idx="2"/>
          </p:nvPr>
        </p:nvSpPr>
        <p:spPr/>
        <p:txBody>
          <a:bodyPr>
            <a:normAutofit/>
          </a:bodyPr>
          <a:lstStyle/>
          <a:p>
            <a:pPr lvl="2">
              <a:buFont typeface="Arial" pitchFamily="34" charset="0"/>
              <a:buChar char="•"/>
            </a:pPr>
            <a:r>
              <a:rPr lang="el-GR" sz="1600" dirty="0" err="1" smtClean="0"/>
              <a:t>Κουνέλη</a:t>
            </a:r>
            <a:r>
              <a:rPr lang="el-GR" sz="1600" dirty="0" smtClean="0"/>
              <a:t>, Ε. (2006). Οι νέες τεχνολογίες στη διδασκαλία της Ιστορίας ή αλλιώς το ψηφιακό μέλλον της Ιστορίας. Στο Γ. Κόκκινος, Ει. </a:t>
            </a:r>
            <a:r>
              <a:rPr lang="el-GR" sz="1600" dirty="0" err="1" smtClean="0"/>
              <a:t>Νάκκου</a:t>
            </a:r>
            <a:r>
              <a:rPr lang="el-GR" sz="1600" dirty="0" smtClean="0"/>
              <a:t> (Επιστ. </a:t>
            </a:r>
            <a:r>
              <a:rPr lang="el-GR" sz="1600" dirty="0" err="1" smtClean="0"/>
              <a:t>Επιμ</a:t>
            </a:r>
            <a:r>
              <a:rPr lang="el-GR" sz="1600" dirty="0" smtClean="0"/>
              <a:t>.) Προσεγγίζοντας την ιστορική εκπαίδευση στις αρχές του 21ου αιώνα, </a:t>
            </a:r>
            <a:r>
              <a:rPr lang="el-GR" sz="1600" dirty="0" err="1" smtClean="0"/>
              <a:t>σσ</a:t>
            </a:r>
            <a:r>
              <a:rPr lang="el-GR" sz="1600" dirty="0" smtClean="0"/>
              <a:t>. 498–525, Αθήνα: Εκδόσεις Μεταίχμιο.</a:t>
            </a:r>
          </a:p>
          <a:p>
            <a:pPr lvl="2">
              <a:buFont typeface="Arial" pitchFamily="34" charset="0"/>
              <a:buChar char="•"/>
            </a:pPr>
            <a:r>
              <a:rPr lang="el-GR" sz="1600" dirty="0" err="1" smtClean="0"/>
              <a:t>Ματσαγγούρας</a:t>
            </a:r>
            <a:r>
              <a:rPr lang="el-GR" sz="1600" dirty="0" smtClean="0"/>
              <a:t>, Η. (1999). Θεωρίες Μάθησης. Αθήνα: Εκδόσεις </a:t>
            </a:r>
            <a:r>
              <a:rPr lang="el-GR" sz="1600" dirty="0" err="1" smtClean="0"/>
              <a:t>Gutenberg</a:t>
            </a:r>
            <a:r>
              <a:rPr lang="el-GR" sz="1600" dirty="0" smtClean="0"/>
              <a:t>.</a:t>
            </a:r>
            <a:endParaRPr lang="en-US" sz="1600" dirty="0" smtClean="0"/>
          </a:p>
          <a:p>
            <a:pPr lvl="2">
              <a:buFont typeface="Arial" pitchFamily="34" charset="0"/>
              <a:buChar char="•"/>
            </a:pPr>
            <a:r>
              <a:rPr lang="el-GR" sz="1600" dirty="0" err="1" smtClean="0"/>
              <a:t>Ματσαγγούρας</a:t>
            </a:r>
            <a:r>
              <a:rPr lang="el-GR" sz="1600" dirty="0" smtClean="0"/>
              <a:t>, Η. (2012). Η Καινοτομία των Ερευνητικών Εργασιών στο Νέο Λύκειο. Βιβλίο Εκπαιδευτικού. Αθήνα: ΥΠΔΒΜΘ, Ινστιτούτο Τεχνολογίας Υπολογιστών και εκδόσεων «ΔΙΟΦΑΝΤΟΣ».</a:t>
            </a:r>
          </a:p>
          <a:p>
            <a:pPr lvl="2">
              <a:buFont typeface="Arial" pitchFamily="34" charset="0"/>
              <a:buChar char="•"/>
            </a:pPr>
            <a:r>
              <a:rPr lang="el-GR" sz="1600" dirty="0" err="1" smtClean="0"/>
              <a:t>Μαυροσκούφης</a:t>
            </a:r>
            <a:r>
              <a:rPr lang="el-GR" sz="1600" dirty="0" smtClean="0"/>
              <a:t>, Δ. (2005). Αναζητώντας τα ίχνη της ιστορίας. Ιστοριογραφία, διδακτική μεθοδολογία και ιστορικές πηγές, Θεσσαλονίκη: Εκδόσεις Αδελφών Κυριακίδη </a:t>
            </a:r>
            <a:r>
              <a:rPr lang="el-GR" sz="1600" dirty="0" err="1" smtClean="0"/>
              <a:t>α.ε</a:t>
            </a:r>
            <a:r>
              <a:rPr lang="el-GR" sz="1600" dirty="0" smtClean="0"/>
              <a:t>.</a:t>
            </a:r>
            <a:endParaRPr lang="en-US" sz="1600" dirty="0" smtClean="0"/>
          </a:p>
          <a:p>
            <a:pPr lvl="2">
              <a:buFont typeface="Arial" pitchFamily="34" charset="0"/>
              <a:buChar char="•"/>
            </a:pPr>
            <a:r>
              <a:rPr lang="el-GR" sz="1600" dirty="0" err="1" smtClean="0"/>
              <a:t>Μαυροσκούφης</a:t>
            </a:r>
            <a:r>
              <a:rPr lang="el-GR" sz="1600" dirty="0" smtClean="0"/>
              <a:t>, Δ. (2010). Διδασκαλία του μαθήματος της ιστορίας με σκοπό την ανάπτυξη της κριτικής σκέψης. Επιμορφωτικό υλικό για την επιμόρφωση εκπαιδευτικών στα Κέντρα Στήριξης Επιμόρφωσης, Τεύχος 3: Κλάδος ΠΕ02, </a:t>
            </a:r>
            <a:r>
              <a:rPr lang="el-GR" sz="1600" dirty="0" err="1" smtClean="0"/>
              <a:t>σσ</a:t>
            </a:r>
            <a:r>
              <a:rPr lang="el-GR" sz="1600" dirty="0" smtClean="0"/>
              <a:t>. 109–143, Πάτρα.</a:t>
            </a:r>
          </a:p>
          <a:p>
            <a:pPr lvl="2">
              <a:buFont typeface="Arial" pitchFamily="34" charset="0"/>
              <a:buChar char="•"/>
            </a:pPr>
            <a:endParaRPr lang="el-GR" dirty="0" smtClean="0"/>
          </a:p>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34</a:t>
            </a:fld>
            <a:endParaRPr lang="en-US" dirty="0"/>
          </a:p>
        </p:txBody>
      </p:sp>
      <p:sp>
        <p:nvSpPr>
          <p:cNvPr id="7" name="Content Placeholder 6"/>
          <p:cNvSpPr>
            <a:spLocks noGrp="1"/>
          </p:cNvSpPr>
          <p:nvPr>
            <p:ph sz="half" idx="2"/>
          </p:nvPr>
        </p:nvSpPr>
        <p:spPr/>
        <p:txBody>
          <a:bodyPr>
            <a:normAutofit fontScale="85000" lnSpcReduction="20000"/>
          </a:bodyPr>
          <a:lstStyle/>
          <a:p>
            <a:pPr lvl="2">
              <a:buFont typeface="Arial" pitchFamily="34" charset="0"/>
              <a:buChar char="•"/>
            </a:pPr>
            <a:r>
              <a:rPr lang="el-GR" dirty="0" err="1" smtClean="0"/>
              <a:t>Μικρόπουλος</a:t>
            </a:r>
            <a:r>
              <a:rPr lang="el-GR" dirty="0" smtClean="0"/>
              <a:t>, Α. (2006). Ο υπολογιστής ως γνωστικό εργαλείο, Αθήνα: Ελληνικά Γράμματα.</a:t>
            </a:r>
            <a:endParaRPr lang="en-US" dirty="0" smtClean="0"/>
          </a:p>
          <a:p>
            <a:pPr lvl="2">
              <a:buFont typeface="Arial" pitchFamily="34" charset="0"/>
              <a:buChar char="•"/>
            </a:pPr>
            <a:r>
              <a:rPr lang="el-GR" dirty="0" smtClean="0"/>
              <a:t>Παιδαγωγικό Ινστιτούτο (2011). Μείζον Πρόγραμμα Επιμόρφωσης Εκπαιδευτικών στις 8 Π.Σ., 3 </a:t>
            </a:r>
            <a:r>
              <a:rPr lang="el-GR" dirty="0" err="1" smtClean="0"/>
              <a:t>Π.Σ.Εξ</a:t>
            </a:r>
            <a:r>
              <a:rPr lang="el-GR" dirty="0" smtClean="0"/>
              <a:t>., 2 </a:t>
            </a:r>
            <a:r>
              <a:rPr lang="el-GR" dirty="0" err="1" smtClean="0"/>
              <a:t>Π.Σ.Εισ</a:t>
            </a:r>
            <a:r>
              <a:rPr lang="el-GR" dirty="0" smtClean="0"/>
              <a:t>. Βασικό Επιμορφωτικό Υλικό: Τόμος Α: Γενικό Μέρος, Παιδαγωγικό Ινστιτούτο, Αρχική Έκδοση Μάιος, </a:t>
            </a:r>
            <a:r>
              <a:rPr lang="el-GR" dirty="0" err="1" smtClean="0"/>
              <a:t>σσ</a:t>
            </a:r>
            <a:r>
              <a:rPr lang="el-GR" dirty="0" smtClean="0"/>
              <a:t>. 79, 109–129.</a:t>
            </a:r>
            <a:endParaRPr lang="en-US" dirty="0" smtClean="0"/>
          </a:p>
          <a:p>
            <a:pPr lvl="2">
              <a:buFont typeface="Arial" pitchFamily="34" charset="0"/>
              <a:buChar char="•"/>
            </a:pPr>
            <a:r>
              <a:rPr lang="el-GR" dirty="0" smtClean="0"/>
              <a:t>ΠΡΑΚΤΙΚΑ 3ου Πανελλήνιου Εκπαιδευτικού Συνεδρίου Ημαθίας: “Αξιοποίηση των ΤΠΕ στη διδακτική πράξη”.</a:t>
            </a:r>
          </a:p>
          <a:p>
            <a:pPr lvl="2">
              <a:buFont typeface="Arial" pitchFamily="34" charset="0"/>
              <a:buChar char="•"/>
            </a:pPr>
            <a:r>
              <a:rPr lang="el-GR" dirty="0" smtClean="0"/>
              <a:t>Ράπτης, Α. &amp; Ράπτη, Α. (2004). Μάθηση και διδασκαλία στην εποχή της πληροφορικής. Ολική προσέγγιση, τόμος Α΄, Αθήνα: Εκδόσεις Αριστοτέλης Ράπτης.</a:t>
            </a:r>
            <a:endParaRPr lang="en-US" dirty="0" smtClean="0"/>
          </a:p>
          <a:p>
            <a:pPr lvl="2">
              <a:buFont typeface="Arial" pitchFamily="34" charset="0"/>
              <a:buChar char="•"/>
            </a:pPr>
            <a:r>
              <a:rPr lang="el-GR" dirty="0" smtClean="0"/>
              <a:t>Τσίγκου, Α. (2012). Οπτικός </a:t>
            </a:r>
            <a:r>
              <a:rPr lang="el-GR" dirty="0" err="1" smtClean="0"/>
              <a:t>εγγραμματισμός</a:t>
            </a:r>
            <a:r>
              <a:rPr lang="el-GR" dirty="0" smtClean="0"/>
              <a:t> μαθητών δημοτικού με τη χρήση συνεργατικού περιβάλλοντος μάθησης (</a:t>
            </a:r>
            <a:r>
              <a:rPr lang="el-GR" dirty="0" err="1" smtClean="0"/>
              <a:t>wiki</a:t>
            </a:r>
            <a:r>
              <a:rPr lang="el-GR" dirty="0" smtClean="0"/>
              <a:t>), 6ο Πανελλήνιο Συνέδριο «Διδακτική της Πληροφορικής», Φλώρινα, 20‐22 Απριλίου, </a:t>
            </a:r>
            <a:r>
              <a:rPr lang="el-GR" dirty="0" err="1" smtClean="0"/>
              <a:t>σσ</a:t>
            </a:r>
            <a:r>
              <a:rPr lang="el-GR" dirty="0" smtClean="0"/>
              <a:t>. 367–372.</a:t>
            </a:r>
            <a:endParaRPr lang="en-US" dirty="0" smtClean="0"/>
          </a:p>
          <a:p>
            <a:pPr lvl="2">
              <a:buFont typeface="Arial" pitchFamily="34" charset="0"/>
              <a:buChar char="•"/>
            </a:pPr>
            <a:r>
              <a:rPr lang="el-GR" dirty="0" smtClean="0"/>
              <a:t>ΥΠΑΙΘ (2013). Οδηγίες για τη διδασκαλία μαθημάτων του Γενικού και του Εσπερινού Γενικού Λυκείου, αρ. </a:t>
            </a:r>
            <a:r>
              <a:rPr lang="el-GR" dirty="0" err="1" smtClean="0"/>
              <a:t>πρωτ</a:t>
            </a:r>
            <a:r>
              <a:rPr lang="el-GR" dirty="0" smtClean="0"/>
              <a:t>. 139610/Γ2, 1/10/2013, 69–72.</a:t>
            </a:r>
            <a:endParaRPr lang="en-US" dirty="0" smtClean="0"/>
          </a:p>
          <a:p>
            <a:pPr lvl="2">
              <a:buFont typeface="Arial" pitchFamily="34" charset="0"/>
              <a:buChar char="•"/>
            </a:pPr>
            <a:r>
              <a:rPr lang="el-GR" dirty="0" smtClean="0"/>
              <a:t>ΥΠΕΠΘ (2006-2007). Οδηγίες για τη διδασκαλία των φιλολογικών στο Ενιαίο Λύκειο, </a:t>
            </a:r>
            <a:r>
              <a:rPr lang="el-GR" dirty="0" err="1" smtClean="0"/>
              <a:t>σσ</a:t>
            </a:r>
            <a:r>
              <a:rPr lang="el-GR" dirty="0" smtClean="0"/>
              <a:t>. 259–262, Αθήνα: Εκδόσεις ΟΕΔΒ.</a:t>
            </a:r>
            <a:endParaRPr lang="en-US" dirty="0" smtClean="0"/>
          </a:p>
          <a:p>
            <a:pPr lvl="2">
              <a:buFont typeface="Arial" pitchFamily="34" charset="0"/>
              <a:buChar char="•"/>
            </a:pPr>
            <a:r>
              <a:rPr lang="el-GR" dirty="0" err="1" smtClean="0"/>
              <a:t>Φάκλαρης</a:t>
            </a:r>
            <a:r>
              <a:rPr lang="el-GR" dirty="0" smtClean="0"/>
              <a:t> Π., Τα όπλα των Μακεδόνων [</a:t>
            </a:r>
            <a:r>
              <a:rPr lang="el-GR" dirty="0" err="1" smtClean="0"/>
              <a:t>Weapons</a:t>
            </a:r>
            <a:r>
              <a:rPr lang="el-GR" dirty="0" smtClean="0"/>
              <a:t> </a:t>
            </a:r>
            <a:r>
              <a:rPr lang="el-GR" dirty="0" err="1" smtClean="0"/>
              <a:t>and</a:t>
            </a:r>
            <a:r>
              <a:rPr lang="el-GR" dirty="0" smtClean="0"/>
              <a:t> </a:t>
            </a:r>
            <a:r>
              <a:rPr lang="el-GR" dirty="0" err="1" smtClean="0"/>
              <a:t>Armour</a:t>
            </a:r>
            <a:r>
              <a:rPr lang="el-GR" dirty="0" smtClean="0"/>
              <a:t> </a:t>
            </a:r>
            <a:r>
              <a:rPr lang="el-GR" dirty="0" err="1" smtClean="0"/>
              <a:t>of</a:t>
            </a:r>
            <a:r>
              <a:rPr lang="el-GR" dirty="0" smtClean="0"/>
              <a:t> </a:t>
            </a:r>
            <a:r>
              <a:rPr lang="el-GR" dirty="0" err="1" smtClean="0"/>
              <a:t>the</a:t>
            </a:r>
            <a:r>
              <a:rPr lang="el-GR" dirty="0" smtClean="0"/>
              <a:t> </a:t>
            </a:r>
            <a:r>
              <a:rPr lang="el-GR" dirty="0" err="1" smtClean="0"/>
              <a:t>Macedonians</a:t>
            </a:r>
            <a:r>
              <a:rPr lang="el-GR" dirty="0" smtClean="0"/>
              <a:t>] στο Δ. Γραμμένος (</a:t>
            </a:r>
            <a:r>
              <a:rPr lang="el-GR" dirty="0" err="1" smtClean="0"/>
              <a:t>ed</a:t>
            </a:r>
            <a:r>
              <a:rPr lang="el-GR" dirty="0" smtClean="0"/>
              <a:t>.), Στη Μακεδονία από τον 7ο αι. </a:t>
            </a:r>
            <a:r>
              <a:rPr lang="el-GR" dirty="0" err="1" smtClean="0"/>
              <a:t>π.Χ.</a:t>
            </a:r>
            <a:r>
              <a:rPr lang="el-GR" dirty="0" smtClean="0"/>
              <a:t> ως την ύστερη αρχαιότητα (</a:t>
            </a:r>
            <a:r>
              <a:rPr lang="el-GR" dirty="0" err="1" smtClean="0"/>
              <a:t>Thessaloniki</a:t>
            </a:r>
            <a:r>
              <a:rPr lang="el-GR" dirty="0" smtClean="0"/>
              <a:t> 2011) 357-372, </a:t>
            </a:r>
            <a:r>
              <a:rPr lang="el-GR" dirty="0" err="1" smtClean="0"/>
              <a:t>figs</a:t>
            </a:r>
            <a:r>
              <a:rPr lang="el-GR" dirty="0" smtClean="0"/>
              <a:t>. 1-6,  </a:t>
            </a:r>
            <a:r>
              <a:rPr lang="el-GR" u="sng" dirty="0" smtClean="0">
                <a:hlinkClick r:id="rId2"/>
              </a:rPr>
              <a:t>http://bit.ly/1PnCTqP</a:t>
            </a:r>
            <a:endParaRPr lang="el-GR" dirty="0" smtClean="0"/>
          </a:p>
          <a:p>
            <a:pPr lvl="2">
              <a:buFont typeface="Arial" pitchFamily="34" charset="0"/>
              <a:buChar char="•"/>
            </a:pPr>
            <a:endParaRPr lang="el-GR" dirty="0" smtClean="0"/>
          </a:p>
          <a:p>
            <a:pPr lvl="2">
              <a:buFont typeface="Arial" pitchFamily="34" charset="0"/>
              <a:buChar char="•"/>
            </a:pPr>
            <a:endParaRPr lang="el-GR" dirty="0" smtClean="0"/>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35</a:t>
            </a:fld>
            <a:endParaRPr lang="en-US" dirty="0"/>
          </a:p>
        </p:txBody>
      </p:sp>
      <p:sp>
        <p:nvSpPr>
          <p:cNvPr id="7" name="Content Placeholder 6"/>
          <p:cNvSpPr>
            <a:spLocks noGrp="1"/>
          </p:cNvSpPr>
          <p:nvPr>
            <p:ph sz="half" idx="2"/>
          </p:nvPr>
        </p:nvSpPr>
        <p:spPr/>
        <p:txBody>
          <a:bodyPr>
            <a:normAutofit lnSpcReduction="10000"/>
          </a:bodyPr>
          <a:lstStyle/>
          <a:p>
            <a:pPr lvl="2">
              <a:buFont typeface="Arial" pitchFamily="34" charset="0"/>
              <a:buChar char="•"/>
            </a:pPr>
            <a:r>
              <a:rPr lang="en-US" sz="1500" dirty="0" smtClean="0">
                <a:latin typeface="Cambria" pitchFamily="18" charset="0"/>
              </a:rPr>
              <a:t>Alexander, B. (2006). Web 2.0: A New Wave of Innovation for Teaching and Learning? EDUCAUSE Review, vol. 41, no. 2 (March/April 2006), pp. 32–44.</a:t>
            </a:r>
          </a:p>
          <a:p>
            <a:pPr lvl="2">
              <a:buFont typeface="Arial" pitchFamily="34" charset="0"/>
              <a:buChar char="•"/>
            </a:pPr>
            <a:r>
              <a:rPr lang="en-US" sz="1500" dirty="0" err="1" smtClean="0">
                <a:latin typeface="Cambria" pitchFamily="18" charset="0"/>
              </a:rPr>
              <a:t>Baltzersen</a:t>
            </a:r>
            <a:r>
              <a:rPr lang="en-US" sz="1500" dirty="0" smtClean="0">
                <a:latin typeface="Cambria" pitchFamily="18" charset="0"/>
              </a:rPr>
              <a:t>, R. K. (2010). Radical transparency: Open access as a key concept in wiki pedagogy. Australasian Journal of Educational Technology, 26(6), pp. 791–809.</a:t>
            </a:r>
            <a:endParaRPr lang="el-GR" sz="1500" dirty="0" smtClean="0">
              <a:latin typeface="Cambria" pitchFamily="18" charset="0"/>
            </a:endParaRPr>
          </a:p>
          <a:p>
            <a:pPr lvl="2">
              <a:buFont typeface="Arial" pitchFamily="34" charset="0"/>
              <a:buChar char="•"/>
            </a:pPr>
            <a:r>
              <a:rPr lang="en-US" sz="1500" dirty="0" smtClean="0">
                <a:latin typeface="Cambria" pitchFamily="18" charset="0"/>
              </a:rPr>
              <a:t>Choy, S. O. &amp; Kwok, C. Ng. (2007). Implementing wiki software for supplementing online learning. Australasian Journal of Educational Technology, 23 (2), pp. 209–226. </a:t>
            </a:r>
            <a:r>
              <a:rPr lang="el-GR" sz="1500" dirty="0" smtClean="0">
                <a:latin typeface="Cambria" pitchFamily="18" charset="0"/>
              </a:rPr>
              <a:t>Ανακτήθηκε στις 27/08/2015 από τη διεύθυνση </a:t>
            </a:r>
            <a:r>
              <a:rPr lang="en-US" sz="1500" u="sng" dirty="0" smtClean="0">
                <a:latin typeface="Cambria" pitchFamily="18" charset="0"/>
                <a:hlinkClick r:id="rId2"/>
              </a:rPr>
              <a:t>http://ajet.org.au/index.php/AJET/article/view/1265 </a:t>
            </a:r>
            <a:endParaRPr lang="el-GR" sz="1500" u="sng" dirty="0" smtClean="0">
              <a:latin typeface="Cambria" pitchFamily="18" charset="0"/>
            </a:endParaRPr>
          </a:p>
          <a:p>
            <a:pPr lvl="2">
              <a:buFont typeface="Arial" pitchFamily="34" charset="0"/>
              <a:buChar char="•"/>
            </a:pPr>
            <a:r>
              <a:rPr lang="en-US" sz="1500" dirty="0" smtClean="0">
                <a:latin typeface="Cambria" pitchFamily="18" charset="0"/>
              </a:rPr>
              <a:t>Godwin–Jones, B. (2003). Blogs and wikis: environment for on‐line collaboration. Language, Learning and Technology, 7(2), pp. 12–16. </a:t>
            </a:r>
            <a:endParaRPr lang="el-GR" sz="1500" dirty="0" smtClean="0">
              <a:latin typeface="Cambria" pitchFamily="18" charset="0"/>
            </a:endParaRPr>
          </a:p>
          <a:p>
            <a:pPr lvl="2">
              <a:buFont typeface="Arial" pitchFamily="34" charset="0"/>
              <a:buChar char="•"/>
            </a:pPr>
            <a:r>
              <a:rPr lang="en-US" sz="1500" dirty="0" smtClean="0">
                <a:latin typeface="Cambria" pitchFamily="18" charset="0"/>
              </a:rPr>
              <a:t>Cole, M. (2009). Using Wiki technology to support student engagement: Lessons from the trenches. Computers &amp; Education, 52, pp. 141–146.</a:t>
            </a:r>
            <a:endParaRPr lang="el-GR" sz="1500" dirty="0" smtClean="0">
              <a:latin typeface="Cambria" pitchFamily="18" charset="0"/>
            </a:endParaRPr>
          </a:p>
          <a:p>
            <a:pPr lvl="2">
              <a:buFont typeface="Arial" pitchFamily="34" charset="0"/>
              <a:buChar char="•"/>
            </a:pPr>
            <a:r>
              <a:rPr lang="en-US" sz="1500" dirty="0" smtClean="0">
                <a:latin typeface="Cambria" pitchFamily="18" charset="0"/>
              </a:rPr>
              <a:t>Cunningham, W. &amp; </a:t>
            </a:r>
            <a:r>
              <a:rPr lang="en-US" sz="1500" dirty="0" err="1" smtClean="0">
                <a:latin typeface="Cambria" pitchFamily="18" charset="0"/>
              </a:rPr>
              <a:t>Leuf</a:t>
            </a:r>
            <a:r>
              <a:rPr lang="en-US" sz="1500" dirty="0" smtClean="0">
                <a:latin typeface="Cambria" pitchFamily="18" charset="0"/>
              </a:rPr>
              <a:t>, B. (2001). The Wiki Way: Quick Collaboration on the Web. London: Addison‐Wesley.</a:t>
            </a:r>
            <a:endParaRPr lang="el-GR" sz="1500" dirty="0" smtClean="0">
              <a:latin typeface="Cambria" pitchFamily="18" charset="0"/>
            </a:endParaRPr>
          </a:p>
          <a:p>
            <a:pPr lvl="2">
              <a:buFont typeface="Arial" pitchFamily="34" charset="0"/>
              <a:buChar char="•"/>
            </a:pPr>
            <a:r>
              <a:rPr lang="en-US" sz="1500" dirty="0" err="1" smtClean="0">
                <a:latin typeface="Cambria" pitchFamily="18" charset="0"/>
              </a:rPr>
              <a:t>Elkner</a:t>
            </a:r>
            <a:r>
              <a:rPr lang="en-US" sz="1500" dirty="0" smtClean="0">
                <a:latin typeface="Cambria" pitchFamily="18" charset="0"/>
              </a:rPr>
              <a:t>, J. (1999). Using Python in a High School Computer Science Program, Yorktown High School, Arlington, Virginia, December 6. </a:t>
            </a:r>
            <a:r>
              <a:rPr lang="el-GR" sz="1500" dirty="0" smtClean="0">
                <a:latin typeface="Cambria" pitchFamily="18" charset="0"/>
              </a:rPr>
              <a:t>Ανακτήθηκε στις 25/08/2015 από τη διεύθυνση </a:t>
            </a:r>
            <a:r>
              <a:rPr lang="en-US" sz="1500" dirty="0" smtClean="0">
                <a:latin typeface="Cambria" pitchFamily="18" charset="0"/>
              </a:rPr>
              <a:t>ftp://</a:t>
            </a:r>
            <a:r>
              <a:rPr lang="en-US" sz="1500" u="sng" dirty="0" smtClean="0">
                <a:latin typeface="Cambria" pitchFamily="18" charset="0"/>
                <a:hlinkClick r:id="rId3"/>
              </a:rPr>
              <a:t>ftp.ntua.gr/mirror/python/workshops/2000-01/proceedings/papers/elkner/elkner.pdf</a:t>
            </a:r>
            <a:endParaRPr lang="el-GR" dirty="0" smtClean="0"/>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36</a:t>
            </a:fld>
            <a:endParaRPr lang="en-US" dirty="0"/>
          </a:p>
        </p:txBody>
      </p:sp>
      <p:sp>
        <p:nvSpPr>
          <p:cNvPr id="7" name="Content Placeholder 6"/>
          <p:cNvSpPr>
            <a:spLocks noGrp="1"/>
          </p:cNvSpPr>
          <p:nvPr>
            <p:ph sz="half" idx="2"/>
          </p:nvPr>
        </p:nvSpPr>
        <p:spPr/>
        <p:txBody>
          <a:bodyPr>
            <a:normAutofit/>
          </a:bodyPr>
          <a:lstStyle/>
          <a:p>
            <a:pPr lvl="2">
              <a:buFont typeface="Arial" pitchFamily="34" charset="0"/>
              <a:buChar char="•"/>
            </a:pPr>
            <a:r>
              <a:rPr lang="en-US" sz="1600" dirty="0" err="1" smtClean="0">
                <a:latin typeface="Cambria" pitchFamily="18" charset="0"/>
              </a:rPr>
              <a:t>Elkner</a:t>
            </a:r>
            <a:r>
              <a:rPr lang="en-US" sz="1600" dirty="0" smtClean="0">
                <a:latin typeface="Cambria" pitchFamily="18" charset="0"/>
              </a:rPr>
              <a:t>, J., </a:t>
            </a:r>
            <a:r>
              <a:rPr lang="en-US" sz="1600" dirty="0" err="1" smtClean="0">
                <a:latin typeface="Cambria" pitchFamily="18" charset="0"/>
              </a:rPr>
              <a:t>Berezhny</a:t>
            </a:r>
            <a:r>
              <a:rPr lang="en-US" sz="1600" dirty="0" smtClean="0">
                <a:latin typeface="Cambria" pitchFamily="18" charset="0"/>
              </a:rPr>
              <a:t>, L., Straw, J. (2002). Using Python in a High School Computer Science Program - Year 2, Tenth </a:t>
            </a:r>
            <a:r>
              <a:rPr lang="en-US" sz="1600" dirty="0" err="1" smtClean="0">
                <a:latin typeface="Cambria" pitchFamily="18" charset="0"/>
              </a:rPr>
              <a:t>Internationl</a:t>
            </a:r>
            <a:r>
              <a:rPr lang="en-US" sz="1600" dirty="0" smtClean="0">
                <a:latin typeface="Cambria" pitchFamily="18" charset="0"/>
              </a:rPr>
              <a:t> Python Conference, February. </a:t>
            </a:r>
            <a:r>
              <a:rPr lang="el-GR" sz="1600" dirty="0" smtClean="0">
                <a:latin typeface="Cambria" pitchFamily="18" charset="0"/>
              </a:rPr>
              <a:t>Ανακτήθηκε στις 25/08/2015 από τη διεύθυνση </a:t>
            </a:r>
            <a:r>
              <a:rPr lang="en-US" sz="1600" u="sng" dirty="0" smtClean="0">
                <a:latin typeface="Cambria" pitchFamily="18" charset="0"/>
                <a:hlinkClick r:id="rId2"/>
              </a:rPr>
              <a:t>http://www.elkner.net/static/pyYHS/year02/pyYHS2.html</a:t>
            </a:r>
            <a:endParaRPr lang="el-GR" sz="1600" dirty="0" smtClean="0">
              <a:latin typeface="Cambria" pitchFamily="18" charset="0"/>
            </a:endParaRPr>
          </a:p>
          <a:p>
            <a:pPr lvl="2">
              <a:buFont typeface="Arial" pitchFamily="34" charset="0"/>
              <a:buChar char="•"/>
            </a:pPr>
            <a:r>
              <a:rPr lang="en-US" sz="1600" dirty="0" smtClean="0">
                <a:latin typeface="Cambria" pitchFamily="18" charset="0"/>
              </a:rPr>
              <a:t>Raman, M. (2006). Wiki technology as a “free’ collaborative tool within an organizational setting. Information Systems Management, Fall 2006, pp. 59–66. </a:t>
            </a:r>
            <a:r>
              <a:rPr lang="el-GR" sz="1600" dirty="0" smtClean="0">
                <a:latin typeface="Cambria" pitchFamily="18" charset="0"/>
              </a:rPr>
              <a:t>Ανακτήθηκε στις 25/08/2015 από τη διεύθυνση </a:t>
            </a:r>
            <a:r>
              <a:rPr lang="en-US" sz="1600" dirty="0" smtClean="0">
                <a:latin typeface="Cambria" pitchFamily="18" charset="0"/>
                <a:hlinkClick r:id="rId3"/>
              </a:rPr>
              <a:t>http://kiwiwiki.org.nz/pmwiki/uploads/Technology/Software/Wiki%20technology%20as%20a%20collaborative%20tool.pdf</a:t>
            </a:r>
            <a:endParaRPr lang="en-US" sz="1600" dirty="0" smtClean="0">
              <a:latin typeface="Cambria" pitchFamily="18" charset="0"/>
            </a:endParaRPr>
          </a:p>
          <a:p>
            <a:pPr lvl="2">
              <a:buFont typeface="Arial" pitchFamily="34" charset="0"/>
              <a:buChar char="•"/>
            </a:pPr>
            <a:r>
              <a:rPr lang="en-US" sz="1600" dirty="0" smtClean="0">
                <a:latin typeface="Cambria" pitchFamily="18" charset="0"/>
              </a:rPr>
              <a:t>Ruth, A. &amp; Houghton, L. (2009). The wiki way of learning. Australasian Journal of Educational Technology 25 (2), pp. 135–152. </a:t>
            </a:r>
            <a:r>
              <a:rPr lang="el-GR" sz="1600" dirty="0" smtClean="0">
                <a:latin typeface="Cambria" pitchFamily="18" charset="0"/>
              </a:rPr>
              <a:t>Ανακτήθηκε στις 27/08/2015 από τη διεύθυνση </a:t>
            </a:r>
            <a:r>
              <a:rPr lang="en-US" sz="1600" u="sng" dirty="0" smtClean="0">
                <a:latin typeface="Cambria" pitchFamily="18" charset="0"/>
                <a:hlinkClick r:id="rId4"/>
              </a:rPr>
              <a:t>http://ajet.org.au/index.php/AJET/article/view/1147</a:t>
            </a:r>
            <a:endParaRPr lang="el-GR" sz="1600" u="sng" dirty="0" smtClean="0">
              <a:latin typeface="Cambria" pitchFamily="18" charset="0"/>
            </a:endParaRPr>
          </a:p>
          <a:p>
            <a:pPr lvl="2">
              <a:buFont typeface="Arial" pitchFamily="34" charset="0"/>
              <a:buChar char="•"/>
            </a:pPr>
            <a:r>
              <a:rPr lang="en-US" sz="1600" dirty="0" smtClean="0">
                <a:latin typeface="Cambria" pitchFamily="18" charset="0"/>
              </a:rPr>
              <a:t>Yukawa, J. (2006). Co-reflection in online learning: Collaborative critical thinking as narrative. International Journal of Computer-Supported Collaborative Learning, 1, pp. 203–228.</a:t>
            </a:r>
            <a:endParaRPr lang="el-GR" sz="1600" dirty="0" smtClean="0">
              <a:latin typeface="Cambria" pitchFamily="18" charset="0"/>
            </a:endParaRPr>
          </a:p>
          <a:p>
            <a:pPr lvl="2">
              <a:buFont typeface="Arial" pitchFamily="34" charset="0"/>
              <a:buChar char="•"/>
            </a:pPr>
            <a:endParaRPr lang="el-GR" dirty="0" smtClean="0"/>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37</a:t>
            </a:fld>
            <a:endParaRPr lang="en-US" dirty="0"/>
          </a:p>
        </p:txBody>
      </p:sp>
      <p:sp>
        <p:nvSpPr>
          <p:cNvPr id="7" name="Content Placeholder 6"/>
          <p:cNvSpPr>
            <a:spLocks noGrp="1"/>
          </p:cNvSpPr>
          <p:nvPr>
            <p:ph sz="half" idx="2"/>
          </p:nvPr>
        </p:nvSpPr>
        <p:spPr>
          <a:xfrm>
            <a:off x="557213" y="461394"/>
            <a:ext cx="8027229" cy="4244829"/>
          </a:xfrm>
        </p:spPr>
        <p:txBody>
          <a:bodyPr>
            <a:normAutofit/>
          </a:bodyPr>
          <a:lstStyle/>
          <a:p>
            <a:pPr lvl="2">
              <a:buFont typeface="Arial" pitchFamily="34" charset="0"/>
              <a:buChar char="•"/>
            </a:pPr>
            <a:r>
              <a:rPr lang="el-GR" b="1" dirty="0" err="1" smtClean="0"/>
              <a:t>Websites</a:t>
            </a:r>
            <a:endParaRPr lang="el-GR" b="1" dirty="0" smtClean="0"/>
          </a:p>
          <a:p>
            <a:pPr lvl="3">
              <a:buNone/>
            </a:pPr>
            <a:endParaRPr lang="el-GR" sz="1400" u="sng" dirty="0" smtClean="0"/>
          </a:p>
          <a:p>
            <a:pPr lvl="3">
              <a:buFont typeface="Arial" pitchFamily="34" charset="0"/>
              <a:buChar char="•"/>
            </a:pPr>
            <a:r>
              <a:rPr lang="el-GR" sz="1400" dirty="0" smtClean="0"/>
              <a:t>ΩΡΙΩΝ.  Πρόγραμμα πληροφοριακού </a:t>
            </a:r>
            <a:r>
              <a:rPr lang="el-GR" sz="1400" dirty="0" err="1" smtClean="0"/>
              <a:t>γραμματισμού</a:t>
            </a:r>
            <a:r>
              <a:rPr lang="el-GR" sz="1400" dirty="0" smtClean="0"/>
              <a:t> ΤΕΙ Θεσσαλονίκης,</a:t>
            </a:r>
            <a:r>
              <a:rPr lang="el-GR" sz="1400" dirty="0" smtClean="0">
                <a:hlinkClick r:id="rId2"/>
              </a:rPr>
              <a:t> </a:t>
            </a:r>
            <a:r>
              <a:rPr lang="el-GR" sz="1400" u="sng" dirty="0" smtClean="0">
                <a:hlinkClick r:id="rId2"/>
              </a:rPr>
              <a:t>http://orion.lib.teithe.gr/</a:t>
            </a:r>
            <a:endParaRPr lang="el-GR" sz="1400" u="sng" dirty="0" smtClean="0"/>
          </a:p>
          <a:p>
            <a:pPr lvl="3">
              <a:buFont typeface="Arial" pitchFamily="34" charset="0"/>
              <a:buChar char="•"/>
            </a:pPr>
            <a:r>
              <a:rPr lang="el-GR" sz="1400" dirty="0" smtClean="0"/>
              <a:t>Κριτήρια αξιολόγησης ιστοσελίδων, </a:t>
            </a:r>
            <a:r>
              <a:rPr lang="el-GR" sz="1400" u="sng" dirty="0" smtClean="0">
                <a:hlinkClick r:id="rId3"/>
              </a:rPr>
              <a:t>http://www.netschoolbook.gr/webevstart.htm</a:t>
            </a:r>
            <a:endParaRPr lang="el-GR" sz="1400" dirty="0" smtClean="0"/>
          </a:p>
          <a:p>
            <a:pPr lvl="3">
              <a:buFont typeface="Arial" pitchFamily="34" charset="0"/>
              <a:buChar char="•"/>
            </a:pPr>
            <a:r>
              <a:rPr lang="el-GR" sz="1400" dirty="0" smtClean="0"/>
              <a:t>Συμβουλές για μαθητές ιστορίας που ψάχνουν στο διαδίκτυο, </a:t>
            </a:r>
            <a:r>
              <a:rPr lang="el-GR" sz="1400" u="sng" dirty="0" smtClean="0">
                <a:hlinkClick r:id="rId4"/>
              </a:rPr>
              <a:t>http://www.netschoolbook.gr/piges-searching.html</a:t>
            </a:r>
            <a:endParaRPr lang="el-GR" sz="1400" dirty="0" smtClean="0"/>
          </a:p>
          <a:p>
            <a:pPr lvl="3">
              <a:buFont typeface="Arial" pitchFamily="34" charset="0"/>
              <a:buChar char="•"/>
            </a:pPr>
            <a:r>
              <a:rPr lang="el-GR" sz="1400" dirty="0" smtClean="0"/>
              <a:t>Για ένα ασφαλέστερο διαδίκτυο,</a:t>
            </a:r>
            <a:r>
              <a:rPr lang="el-GR" sz="1400" dirty="0" smtClean="0">
                <a:hlinkClick r:id="rId5"/>
              </a:rPr>
              <a:t> </a:t>
            </a:r>
            <a:r>
              <a:rPr lang="el-GR" sz="1400" u="sng" dirty="0" smtClean="0">
                <a:hlinkClick r:id="rId5"/>
              </a:rPr>
              <a:t>http://www.saferinternet.gr/</a:t>
            </a:r>
            <a:endParaRPr lang="el-GR" sz="1400" dirty="0" smtClean="0"/>
          </a:p>
          <a:p>
            <a:pPr lvl="3">
              <a:buFont typeface="Arial" pitchFamily="34" charset="0"/>
              <a:buChar char="•"/>
            </a:pPr>
            <a:r>
              <a:rPr lang="el-GR" sz="1400" dirty="0" smtClean="0"/>
              <a:t>Μαθαίνοντας προγραμματισμό σε </a:t>
            </a:r>
            <a:r>
              <a:rPr lang="el-GR" sz="1400" dirty="0" err="1" smtClean="0"/>
              <a:t>Python</a:t>
            </a:r>
            <a:r>
              <a:rPr lang="el-GR" sz="1400" dirty="0" smtClean="0"/>
              <a:t>, </a:t>
            </a:r>
            <a:r>
              <a:rPr lang="el-GR" sz="1400" u="sng" dirty="0" smtClean="0">
                <a:hlinkClick r:id="rId6"/>
              </a:rPr>
              <a:t>https://sites.google.com/site/pythonlessons/</a:t>
            </a:r>
            <a:endParaRPr lang="el-GR" sz="1400" dirty="0" smtClean="0"/>
          </a:p>
          <a:p>
            <a:pPr lvl="3">
              <a:buFont typeface="Arial" pitchFamily="34" charset="0"/>
              <a:buChar char="•"/>
            </a:pPr>
            <a:r>
              <a:rPr lang="el-GR" sz="1400" dirty="0" smtClean="0"/>
              <a:t>Ασκήσεις σε </a:t>
            </a:r>
            <a:r>
              <a:rPr lang="el-GR" sz="1400" dirty="0" err="1" smtClean="0"/>
              <a:t>Python</a:t>
            </a:r>
            <a:r>
              <a:rPr lang="el-GR" sz="1400" dirty="0" smtClean="0"/>
              <a:t>, Πανεπιστήμιο Πατρών,  Τμήμα Ηλεκτρολόγων Μηχανικών και Τεχνολογίας Υπολογιστών</a:t>
            </a:r>
          </a:p>
          <a:p>
            <a:pPr lvl="3">
              <a:buFont typeface="Arial" pitchFamily="34" charset="0"/>
              <a:buChar char="•"/>
            </a:pPr>
            <a:r>
              <a:rPr lang="el-GR" sz="1400" dirty="0" smtClean="0"/>
              <a:t>Ελληνική Κοινότητα Προγραμματιστών </a:t>
            </a:r>
            <a:r>
              <a:rPr lang="el-GR" sz="1400" dirty="0" err="1" smtClean="0"/>
              <a:t>Python</a:t>
            </a:r>
            <a:r>
              <a:rPr lang="el-GR" sz="1400" dirty="0" smtClean="0"/>
              <a:t>, </a:t>
            </a:r>
            <a:r>
              <a:rPr lang="el-GR" sz="1400" u="sng" dirty="0" smtClean="0">
                <a:hlinkClick r:id="rId7"/>
              </a:rPr>
              <a:t>http://python.org.gr/</a:t>
            </a:r>
            <a:endParaRPr lang="el-GR" sz="1400" dirty="0" smtClean="0"/>
          </a:p>
          <a:p>
            <a:pPr lvl="3">
              <a:buFont typeface="Arial" pitchFamily="34" charset="0"/>
              <a:buChar char="•"/>
            </a:pPr>
            <a:r>
              <a:rPr lang="el-GR" sz="1400" dirty="0" smtClean="0"/>
              <a:t>Επίσημη Ιστοσελίδα για την γλώσσα </a:t>
            </a:r>
            <a:r>
              <a:rPr lang="el-GR" sz="1400" dirty="0" err="1" smtClean="0"/>
              <a:t>Python</a:t>
            </a:r>
            <a:r>
              <a:rPr lang="el-GR" sz="1400" dirty="0" smtClean="0"/>
              <a:t>,  </a:t>
            </a:r>
            <a:r>
              <a:rPr lang="el-GR" sz="1400" u="sng" dirty="0" smtClean="0">
                <a:hlinkClick r:id="rId8"/>
              </a:rPr>
              <a:t>https://www.python.org/</a:t>
            </a:r>
            <a:r>
              <a:rPr lang="el-GR" sz="1400" dirty="0" smtClean="0"/>
              <a:t>   </a:t>
            </a:r>
          </a:p>
          <a:p>
            <a:pPr lvl="3">
              <a:buFont typeface="Arial" pitchFamily="34" charset="0"/>
              <a:buChar char="•"/>
            </a:pPr>
            <a:endParaRPr lang="el-GR" sz="1400" dirty="0" smtClean="0"/>
          </a:p>
          <a:p>
            <a:pPr lvl="3">
              <a:buFont typeface="Arial" pitchFamily="34" charset="0"/>
              <a:buChar char="•"/>
            </a:pPr>
            <a:endParaRPr lang="el-GR" sz="1500" dirty="0" smtClean="0"/>
          </a:p>
          <a:p>
            <a:pPr lvl="3">
              <a:buFont typeface="Arial" pitchFamily="34" charset="0"/>
              <a:buChar char="•"/>
            </a:pPr>
            <a:endParaRPr lang="el-GR" dirty="0" smtClean="0"/>
          </a:p>
          <a:p>
            <a:pPr lvl="3">
              <a:buFont typeface="Arial" pitchFamily="34" charset="0"/>
              <a:buChar char="•"/>
            </a:pPr>
            <a:endParaRPr lang="el-GR" dirty="0" smtClean="0"/>
          </a:p>
          <a:p>
            <a:pPr lvl="3">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38</a:t>
            </a:fld>
            <a:endParaRPr lang="en-US" dirty="0"/>
          </a:p>
        </p:txBody>
      </p:sp>
      <p:sp>
        <p:nvSpPr>
          <p:cNvPr id="7" name="Content Placeholder 6"/>
          <p:cNvSpPr>
            <a:spLocks noGrp="1"/>
          </p:cNvSpPr>
          <p:nvPr>
            <p:ph sz="half" idx="2"/>
          </p:nvPr>
        </p:nvSpPr>
        <p:spPr>
          <a:xfrm>
            <a:off x="557213" y="565079"/>
            <a:ext cx="8027229" cy="4141144"/>
          </a:xfrm>
        </p:spPr>
        <p:txBody>
          <a:bodyPr>
            <a:normAutofit/>
          </a:bodyPr>
          <a:lstStyle/>
          <a:p>
            <a:pPr lvl="3">
              <a:buFont typeface="Arial" pitchFamily="34" charset="0"/>
              <a:buChar char="•"/>
            </a:pPr>
            <a:r>
              <a:rPr lang="el-GR" dirty="0" smtClean="0"/>
              <a:t>Εγχειρίδιο Χρήσης της </a:t>
            </a:r>
            <a:r>
              <a:rPr lang="el-GR" dirty="0" err="1" smtClean="0"/>
              <a:t>Interactive</a:t>
            </a:r>
            <a:r>
              <a:rPr lang="el-GR" dirty="0" smtClean="0"/>
              <a:t> </a:t>
            </a:r>
            <a:r>
              <a:rPr lang="el-GR" dirty="0" err="1" smtClean="0"/>
              <a:t>Python</a:t>
            </a:r>
            <a:r>
              <a:rPr lang="el-GR" dirty="0" smtClean="0"/>
              <a:t>, </a:t>
            </a:r>
            <a:r>
              <a:rPr lang="el-GR" u="sng" dirty="0" err="1" smtClean="0">
                <a:hlinkClick r:id="rId2"/>
              </a:rPr>
              <a:t>http</a:t>
            </a:r>
            <a:r>
              <a:rPr lang="el-GR" u="sng" dirty="0" smtClean="0">
                <a:hlinkClick r:id="rId2"/>
              </a:rPr>
              <a:t>://www.codeskulptor.org/docs.html#tabs-Python</a:t>
            </a:r>
            <a:endParaRPr lang="el-GR" dirty="0" smtClean="0"/>
          </a:p>
          <a:p>
            <a:pPr lvl="3">
              <a:buFont typeface="Arial" pitchFamily="34" charset="0"/>
              <a:buChar char="•"/>
            </a:pPr>
            <a:r>
              <a:rPr lang="el-GR" dirty="0" smtClean="0"/>
              <a:t>Εκμάθηση της </a:t>
            </a:r>
            <a:r>
              <a:rPr lang="el-GR" dirty="0" err="1" smtClean="0"/>
              <a:t>Διαδραστικής</a:t>
            </a:r>
            <a:r>
              <a:rPr lang="el-GR" dirty="0" smtClean="0"/>
              <a:t> </a:t>
            </a:r>
            <a:r>
              <a:rPr lang="el-GR" dirty="0" err="1" smtClean="0"/>
              <a:t>Python</a:t>
            </a:r>
            <a:r>
              <a:rPr lang="el-GR" dirty="0" smtClean="0"/>
              <a:t>, με </a:t>
            </a:r>
            <a:r>
              <a:rPr lang="el-GR" dirty="0" err="1" smtClean="0"/>
              <a:t>βιντεομαθήματα</a:t>
            </a:r>
            <a:r>
              <a:rPr lang="el-GR" dirty="0" smtClean="0"/>
              <a:t>. από το επίσημο </a:t>
            </a:r>
            <a:r>
              <a:rPr lang="el-GR" dirty="0" err="1" smtClean="0"/>
              <a:t>portal</a:t>
            </a:r>
            <a:r>
              <a:rPr lang="el-GR" dirty="0" smtClean="0"/>
              <a:t>, </a:t>
            </a:r>
            <a:r>
              <a:rPr lang="el-GR" u="sng" dirty="0" smtClean="0">
                <a:hlinkClick r:id="rId3"/>
              </a:rPr>
              <a:t>http://www.learnpython.org/</a:t>
            </a:r>
            <a:endParaRPr lang="el-GR" dirty="0" smtClean="0"/>
          </a:p>
          <a:p>
            <a:pPr lvl="3">
              <a:buFont typeface="Arial" pitchFamily="34" charset="0"/>
              <a:buChar char="•"/>
            </a:pPr>
            <a:r>
              <a:rPr lang="el-GR" dirty="0" smtClean="0"/>
              <a:t>Αρχαία Ελληνική Τεχνολογία, ο οπλισμός των Αρχαίων Ελλήνων, Κέντρο Διάδοσης Επιστημών &amp; Μουσείο Τεχνολογίας, </a:t>
            </a:r>
            <a:r>
              <a:rPr lang="el-GR" u="sng" dirty="0" smtClean="0">
                <a:hlinkClick r:id="rId4"/>
              </a:rPr>
              <a:t>http://www.tmth.edu.gr/aet/thematic_areas/p448.html</a:t>
            </a:r>
            <a:endParaRPr lang="el-GR" dirty="0" smtClean="0"/>
          </a:p>
          <a:p>
            <a:pPr lvl="3">
              <a:buFont typeface="Arial" pitchFamily="34" charset="0"/>
              <a:buChar char="•"/>
            </a:pPr>
            <a:r>
              <a:rPr lang="el-GR" dirty="0" smtClean="0"/>
              <a:t>Μακεδονική Φάλαγγα. </a:t>
            </a:r>
            <a:r>
              <a:rPr lang="el-GR" dirty="0" err="1" smtClean="0"/>
              <a:t>Βικιπαίδεια</a:t>
            </a:r>
            <a:r>
              <a:rPr lang="el-GR" dirty="0" smtClean="0"/>
              <a:t>, </a:t>
            </a:r>
            <a:r>
              <a:rPr lang="el-GR" u="sng" dirty="0" smtClean="0">
                <a:hlinkClick r:id="rId5"/>
              </a:rPr>
              <a:t>http://</a:t>
            </a:r>
            <a:r>
              <a:rPr lang="el-GR" u="sng" dirty="0" err="1" smtClean="0">
                <a:hlinkClick r:id="rId5"/>
              </a:rPr>
              <a:t>bit.ly</a:t>
            </a:r>
            <a:r>
              <a:rPr lang="el-GR" u="sng" dirty="0" smtClean="0">
                <a:hlinkClick r:id="rId5"/>
              </a:rPr>
              <a:t>/</a:t>
            </a:r>
            <a:r>
              <a:rPr lang="el-GR" u="sng" dirty="0" err="1" smtClean="0">
                <a:hlinkClick r:id="rId5"/>
              </a:rPr>
              <a:t>1PTB4D6</a:t>
            </a:r>
            <a:endParaRPr lang="en-US" u="sng" dirty="0" smtClean="0"/>
          </a:p>
          <a:p>
            <a:pPr lvl="3">
              <a:buFont typeface="Arial" pitchFamily="34" charset="0"/>
              <a:buChar char="•"/>
            </a:pPr>
            <a:r>
              <a:rPr lang="el-GR" dirty="0" smtClean="0"/>
              <a:t>Αρχαίος Μακεδονικός Στρατός. </a:t>
            </a:r>
            <a:r>
              <a:rPr lang="el-GR" dirty="0" err="1" smtClean="0"/>
              <a:t>Wikipedia</a:t>
            </a:r>
            <a:r>
              <a:rPr lang="el-GR" dirty="0" smtClean="0"/>
              <a:t> </a:t>
            </a:r>
            <a:r>
              <a:rPr lang="el-GR" u="sng" dirty="0" err="1" smtClean="0">
                <a:hlinkClick r:id="rId6"/>
              </a:rPr>
              <a:t>https</a:t>
            </a:r>
            <a:r>
              <a:rPr lang="el-GR" u="sng" dirty="0" smtClean="0">
                <a:hlinkClick r:id="rId6"/>
              </a:rPr>
              <a:t>://</a:t>
            </a:r>
            <a:r>
              <a:rPr lang="el-GR" u="sng" dirty="0" err="1" smtClean="0">
                <a:hlinkClick r:id="rId6"/>
              </a:rPr>
              <a:t>en.wikipedia.org</a:t>
            </a:r>
            <a:r>
              <a:rPr lang="el-GR" u="sng" dirty="0" smtClean="0">
                <a:hlinkClick r:id="rId6"/>
              </a:rPr>
              <a:t>/</a:t>
            </a:r>
            <a:r>
              <a:rPr lang="el-GR" u="sng" dirty="0" err="1" smtClean="0">
                <a:hlinkClick r:id="rId6"/>
              </a:rPr>
              <a:t>wiki</a:t>
            </a:r>
            <a:r>
              <a:rPr lang="el-GR" u="sng" dirty="0" smtClean="0">
                <a:hlinkClick r:id="rId6"/>
              </a:rPr>
              <a:t>/</a:t>
            </a:r>
            <a:r>
              <a:rPr lang="el-GR" u="sng" dirty="0" err="1" smtClean="0">
                <a:hlinkClick r:id="rId6"/>
              </a:rPr>
              <a:t>Ancient_Macedonian_army</a:t>
            </a:r>
            <a:endParaRPr lang="el-GR" dirty="0" smtClean="0"/>
          </a:p>
          <a:p>
            <a:pPr lvl="3">
              <a:buFont typeface="Arial" pitchFamily="34" charset="0"/>
              <a:buChar char="•"/>
            </a:pPr>
            <a:r>
              <a:rPr lang="el-GR" dirty="0" smtClean="0"/>
              <a:t>Επιμόρφωση Εκπαιδευτικών στην Χρήση και Αξιοποίηση των ΤΠΕ στην Εκπαιδευτική Διδακτική Διαδικασία, </a:t>
            </a:r>
            <a:r>
              <a:rPr lang="el-GR" u="sng" dirty="0" err="1" smtClean="0">
                <a:hlinkClick r:id="rId7"/>
              </a:rPr>
              <a:t>http</a:t>
            </a:r>
            <a:r>
              <a:rPr lang="el-GR" u="sng" dirty="0" smtClean="0">
                <a:hlinkClick r:id="rId7"/>
              </a:rPr>
              <a:t>://</a:t>
            </a:r>
            <a:r>
              <a:rPr lang="el-GR" u="sng" dirty="0" err="1" smtClean="0">
                <a:hlinkClick r:id="rId7"/>
              </a:rPr>
              <a:t>www.netschoolbook.gr</a:t>
            </a:r>
            <a:r>
              <a:rPr lang="el-GR" u="sng" dirty="0" smtClean="0">
                <a:hlinkClick r:id="rId7"/>
              </a:rPr>
              <a:t>/</a:t>
            </a:r>
            <a:r>
              <a:rPr lang="el-GR" u="sng" dirty="0" err="1" smtClean="0">
                <a:hlinkClick r:id="rId7"/>
              </a:rPr>
              <a:t>epimorfosi</a:t>
            </a:r>
            <a:r>
              <a:rPr lang="el-GR" u="sng" dirty="0" smtClean="0">
                <a:hlinkClick r:id="rId7"/>
              </a:rPr>
              <a:t>/</a:t>
            </a:r>
            <a:r>
              <a:rPr lang="el-GR" u="sng" dirty="0" err="1" smtClean="0">
                <a:hlinkClick r:id="rId7"/>
              </a:rPr>
              <a:t>menu.html</a:t>
            </a:r>
            <a:endParaRPr lang="el-GR" dirty="0" smtClean="0"/>
          </a:p>
          <a:p>
            <a:pPr lvl="3">
              <a:buNone/>
            </a:pPr>
            <a:endParaRPr lang="el-G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39</a:t>
            </a:fld>
            <a:endParaRPr lang="en-US" dirty="0"/>
          </a:p>
        </p:txBody>
      </p:sp>
      <p:sp>
        <p:nvSpPr>
          <p:cNvPr id="7" name="Content Placeholder 6"/>
          <p:cNvSpPr>
            <a:spLocks noGrp="1"/>
          </p:cNvSpPr>
          <p:nvPr>
            <p:ph sz="half" idx="2"/>
          </p:nvPr>
        </p:nvSpPr>
        <p:spPr>
          <a:xfrm>
            <a:off x="557213" y="729465"/>
            <a:ext cx="8027229" cy="3976758"/>
          </a:xfrm>
        </p:spPr>
        <p:txBody>
          <a:bodyPr>
            <a:normAutofit/>
          </a:bodyPr>
          <a:lstStyle/>
          <a:p>
            <a:pPr lvl="3">
              <a:buFont typeface="Arial" pitchFamily="34" charset="0"/>
              <a:buChar char="•"/>
            </a:pPr>
            <a:r>
              <a:rPr lang="el-GR" dirty="0" smtClean="0"/>
              <a:t>Αραμπατζής, Γ. "</a:t>
            </a:r>
            <a:r>
              <a:rPr lang="el-GR" dirty="0" err="1" smtClean="0"/>
              <a:t>Ενα</a:t>
            </a:r>
            <a:r>
              <a:rPr lang="el-GR" dirty="0" smtClean="0"/>
              <a:t> </a:t>
            </a:r>
            <a:r>
              <a:rPr lang="el-GR" dirty="0" err="1" smtClean="0"/>
              <a:t>Wiki</a:t>
            </a:r>
            <a:r>
              <a:rPr lang="el-GR" dirty="0" smtClean="0"/>
              <a:t> για τα </a:t>
            </a:r>
            <a:r>
              <a:rPr lang="el-GR" dirty="0" err="1" smtClean="0"/>
              <a:t>Wikis</a:t>
            </a:r>
            <a:r>
              <a:rPr lang="el-GR" dirty="0" smtClean="0"/>
              <a:t>", </a:t>
            </a:r>
            <a:r>
              <a:rPr lang="el-GR" u="sng" dirty="0" smtClean="0">
                <a:hlinkClick r:id="rId2"/>
              </a:rPr>
              <a:t>http://best52.wikispaces.com/</a:t>
            </a:r>
            <a:endParaRPr lang="el-GR" dirty="0" smtClean="0"/>
          </a:p>
          <a:p>
            <a:pPr lvl="3">
              <a:buFont typeface="Arial" pitchFamily="34" charset="0"/>
              <a:buChar char="•"/>
            </a:pPr>
            <a:r>
              <a:rPr lang="el-GR" dirty="0" err="1" smtClean="0"/>
              <a:t>CodeSkulptor</a:t>
            </a:r>
            <a:r>
              <a:rPr lang="el-GR" dirty="0" smtClean="0"/>
              <a:t>,  προγραμματιστικό περιβάλλον ανάπτυξης προγραμμάτων σε </a:t>
            </a:r>
            <a:r>
              <a:rPr lang="el-GR" dirty="0" err="1" smtClean="0"/>
              <a:t>Διαδραστική</a:t>
            </a:r>
            <a:r>
              <a:rPr lang="el-GR" dirty="0" smtClean="0"/>
              <a:t> </a:t>
            </a:r>
            <a:r>
              <a:rPr lang="el-GR" dirty="0" err="1" smtClean="0"/>
              <a:t>Python</a:t>
            </a:r>
            <a:r>
              <a:rPr lang="el-GR" dirty="0" smtClean="0"/>
              <a:t> μέσω του </a:t>
            </a:r>
            <a:r>
              <a:rPr lang="el-GR" dirty="0" err="1" smtClean="0"/>
              <a:t>φυλλομετρητή</a:t>
            </a:r>
            <a:r>
              <a:rPr lang="el-GR" dirty="0" smtClean="0"/>
              <a:t>,  το οποίο αναπτύχθηκε από τον </a:t>
            </a:r>
            <a:r>
              <a:rPr lang="el-GR" dirty="0" err="1" smtClean="0"/>
              <a:t>Scott</a:t>
            </a:r>
            <a:r>
              <a:rPr lang="el-GR" dirty="0" smtClean="0"/>
              <a:t> </a:t>
            </a:r>
            <a:r>
              <a:rPr lang="el-GR" dirty="0" err="1" smtClean="0"/>
              <a:t>R</a:t>
            </a:r>
            <a:r>
              <a:rPr lang="el-GR" dirty="0" err="1" smtClean="0">
                <a:hlinkClick r:id="rId3"/>
              </a:rPr>
              <a:t>i</a:t>
            </a:r>
            <a:r>
              <a:rPr lang="el-GR" dirty="0" err="1" smtClean="0"/>
              <a:t>xner</a:t>
            </a:r>
            <a:r>
              <a:rPr lang="el-GR" dirty="0" smtClean="0"/>
              <a:t>, καθηγητή Πληροφορικής στο  </a:t>
            </a:r>
            <a:r>
              <a:rPr lang="el-GR" dirty="0" err="1" smtClean="0">
                <a:hlinkClick r:id="rId4"/>
              </a:rPr>
              <a:t>Rice</a:t>
            </a:r>
            <a:r>
              <a:rPr lang="el-GR" dirty="0" smtClean="0">
                <a:hlinkClick r:id="rId4"/>
              </a:rPr>
              <a:t> </a:t>
            </a:r>
            <a:r>
              <a:rPr lang="el-GR" dirty="0" err="1" smtClean="0">
                <a:hlinkClick r:id="rId4"/>
              </a:rPr>
              <a:t>University</a:t>
            </a:r>
            <a:r>
              <a:rPr lang="el-GR" dirty="0" smtClean="0"/>
              <a:t>, ΗΠΑ,  </a:t>
            </a:r>
            <a:r>
              <a:rPr lang="el-GR" u="sng" dirty="0" smtClean="0">
                <a:hlinkClick r:id="rId5"/>
              </a:rPr>
              <a:t>http://www.codeskulptor.org/</a:t>
            </a:r>
            <a:endParaRPr lang="el-GR" dirty="0" smtClean="0"/>
          </a:p>
          <a:p>
            <a:pPr lvl="3">
              <a:buFont typeface="Arial" pitchFamily="34" charset="0"/>
              <a:buChar char="•"/>
            </a:pPr>
            <a:r>
              <a:rPr lang="el-GR" dirty="0" err="1" smtClean="0"/>
              <a:t>Wikispaces</a:t>
            </a:r>
            <a:r>
              <a:rPr lang="el-GR" dirty="0" smtClean="0"/>
              <a:t>, πλατφόρμα δημιουργίας και διαχείρισης </a:t>
            </a:r>
            <a:r>
              <a:rPr lang="el-GR" dirty="0" err="1" smtClean="0"/>
              <a:t>Wikis</a:t>
            </a:r>
            <a:r>
              <a:rPr lang="el-GR" dirty="0" smtClean="0"/>
              <a:t>, </a:t>
            </a:r>
            <a:r>
              <a:rPr lang="el-GR" u="sng" dirty="0" smtClean="0">
                <a:hlinkClick r:id="rId6"/>
              </a:rPr>
              <a:t>http://www.wikispaces.com/</a:t>
            </a:r>
            <a:endParaRPr lang="el-GR" dirty="0" smtClean="0"/>
          </a:p>
          <a:p>
            <a:pPr lvl="3">
              <a:buFont typeface="Arial" pitchFamily="34" charset="0"/>
              <a:buChar char="•"/>
            </a:pPr>
            <a:endParaRPr lang="el-GR" sz="1500" dirty="0" smtClean="0"/>
          </a:p>
          <a:p>
            <a:pPr lvl="3">
              <a:buFont typeface="Arial" pitchFamily="34" charset="0"/>
              <a:buChar char="•"/>
            </a:pPr>
            <a:endParaRPr lang="el-GR" dirty="0" smtClean="0"/>
          </a:p>
          <a:p>
            <a:pPr lvl="3">
              <a:buFont typeface="Arial" pitchFamily="34" charset="0"/>
              <a:buChar char="•"/>
            </a:pPr>
            <a:endParaRPr lang="el-GR" dirty="0" smtClean="0"/>
          </a:p>
          <a:p>
            <a:pPr lvl="3">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a:xfrm>
            <a:off x="529917" y="557214"/>
            <a:ext cx="3782775" cy="4158624"/>
          </a:xfrm>
        </p:spPr>
        <p:txBody>
          <a:bodyPr>
            <a:normAutofit fontScale="55000" lnSpcReduction="20000"/>
          </a:bodyPr>
          <a:lstStyle/>
          <a:p>
            <a:r>
              <a:rPr lang="el-GR" sz="2900" b="1" dirty="0" smtClean="0"/>
              <a:t>Σχεδιασμός</a:t>
            </a:r>
          </a:p>
          <a:p>
            <a:r>
              <a:rPr lang="el-GR" sz="2500" dirty="0" smtClean="0"/>
              <a:t>Για την υλοποίηση της πρακτικής απαιτήθηκαν:</a:t>
            </a:r>
          </a:p>
          <a:p>
            <a:pPr lvl="1">
              <a:buFont typeface="Arial" pitchFamily="34" charset="0"/>
              <a:buChar char="•"/>
            </a:pPr>
            <a:r>
              <a:rPr lang="el-GR" sz="2500" dirty="0" smtClean="0"/>
              <a:t>εξοικείωση των μαθητών/-τριών με τις αρχές της </a:t>
            </a:r>
            <a:r>
              <a:rPr lang="el-GR" sz="2500" dirty="0" err="1" smtClean="0"/>
              <a:t>ομαδοσυνεργατικής</a:t>
            </a:r>
            <a:r>
              <a:rPr lang="el-GR" sz="2500" dirty="0" smtClean="0"/>
              <a:t> δουλειάς και με τη χρήση Η/Υ.</a:t>
            </a:r>
          </a:p>
          <a:p>
            <a:pPr lvl="1">
              <a:buFont typeface="Arial" pitchFamily="34" charset="0"/>
              <a:buChar char="•"/>
            </a:pPr>
            <a:r>
              <a:rPr lang="el-GR" sz="2500" dirty="0" smtClean="0"/>
              <a:t>Εργαστήριο Υπολογιστών με επαρκή αριθμό Υπολογιστών εφοδιασμένων με τα αναγκαία λογισμικά και σύνδεση στο διαδίκτυο.</a:t>
            </a:r>
          </a:p>
          <a:p>
            <a:pPr lvl="1">
              <a:buFont typeface="Arial" pitchFamily="34" charset="0"/>
              <a:buChar char="•"/>
            </a:pPr>
            <a:r>
              <a:rPr lang="el-GR" sz="2500" dirty="0" smtClean="0"/>
              <a:t>Τεχνολογική υποδομή σε επίπεδο τοπικού δικτύου (σύστημα αναπαραγωγής πολυμέσων με ήχο, εικόνα και βίντεο).</a:t>
            </a:r>
          </a:p>
          <a:p>
            <a:pPr lvl="1">
              <a:buFont typeface="Arial" pitchFamily="34" charset="0"/>
              <a:buChar char="•"/>
            </a:pPr>
            <a:r>
              <a:rPr lang="el-GR" sz="2500" dirty="0" smtClean="0"/>
              <a:t>Σύντομη εξοικείωση με τα </a:t>
            </a:r>
            <a:r>
              <a:rPr lang="el-GR" sz="2500" dirty="0" err="1" smtClean="0"/>
              <a:t>Wikis</a:t>
            </a:r>
            <a:r>
              <a:rPr lang="el-GR" sz="2500" dirty="0" smtClean="0"/>
              <a:t>.</a:t>
            </a:r>
          </a:p>
          <a:p>
            <a:pPr lvl="1">
              <a:buFont typeface="Arial" pitchFamily="34" charset="0"/>
              <a:buChar char="•"/>
            </a:pPr>
            <a:r>
              <a:rPr lang="el-GR" sz="2500" dirty="0" smtClean="0"/>
              <a:t>Σύντομη εξοικείωση με τη γλώσσα </a:t>
            </a:r>
            <a:r>
              <a:rPr lang="el-GR" sz="2500" dirty="0" err="1" smtClean="0"/>
              <a:t>Python</a:t>
            </a:r>
            <a:r>
              <a:rPr lang="el-GR" sz="2500" dirty="0" smtClean="0"/>
              <a:t>.</a:t>
            </a:r>
          </a:p>
          <a:p>
            <a:pPr lvl="1">
              <a:buFont typeface="Arial" pitchFamily="34" charset="0"/>
              <a:buChar char="•"/>
            </a:pPr>
            <a:r>
              <a:rPr lang="el-GR" sz="2500" dirty="0" smtClean="0"/>
              <a:t>Ενημέρωση για τους κινδύνους του διαδικτύου.</a:t>
            </a:r>
          </a:p>
          <a:p>
            <a:pPr lvl="1">
              <a:buFont typeface="Arial" pitchFamily="34" charset="0"/>
              <a:buChar char="•"/>
            </a:pPr>
            <a:r>
              <a:rPr lang="el-GR" sz="2500" dirty="0" smtClean="0"/>
              <a:t>Προσεκτικός σχεδιασμός, με σαφείς στόχους και με σεβασμό στις ιδιαίτερες επιστημονικές απαιτήσεις και διδακτικές ανάγκες και των δύο εμπλεκόμενων διδακτικών αντικειμένων.</a:t>
            </a:r>
          </a:p>
        </p:txBody>
      </p:sp>
      <p:sp>
        <p:nvSpPr>
          <p:cNvPr id="13" name="Content Placeholder 12"/>
          <p:cNvSpPr>
            <a:spLocks noGrp="1"/>
          </p:cNvSpPr>
          <p:nvPr>
            <p:ph sz="quarter" idx="4"/>
          </p:nvPr>
        </p:nvSpPr>
        <p:spPr/>
        <p:txBody>
          <a:bodyPr>
            <a:normAutofit fontScale="55000" lnSpcReduction="20000"/>
          </a:bodyPr>
          <a:lstStyle/>
          <a:p>
            <a:r>
              <a:rPr lang="el-GR" sz="2500" b="1" dirty="0" smtClean="0"/>
              <a:t>Διδακτικοί στόχοι</a:t>
            </a:r>
          </a:p>
          <a:p>
            <a:pPr lvl="1">
              <a:buFont typeface="Arial" pitchFamily="34" charset="0"/>
              <a:buChar char="•"/>
            </a:pPr>
            <a:r>
              <a:rPr lang="el-GR" sz="2200" dirty="0" smtClean="0"/>
              <a:t>Να εμπεδώσουν οι μαθητές και μαθήτριες και να εφαρμόσουν στην πράξη βασικές έννοιες από τον χώρο των πολυμέσων, όπως χαρακτηριστικά εικόνας, ήχου, βίντεο, συνθετικής κίνησης, και λογισμικά ή εργαλεία ανοικτού λογισμικού στο διαδίκτυο για την επεξεργασία τους.</a:t>
            </a:r>
          </a:p>
          <a:p>
            <a:pPr lvl="1">
              <a:buFont typeface="Arial" pitchFamily="34" charset="0"/>
              <a:buChar char="•"/>
            </a:pPr>
            <a:r>
              <a:rPr lang="el-GR" sz="2200" dirty="0" smtClean="0"/>
              <a:t>Να εισαχθούν στις σύγχρονες έννοιες και εφαρμογές όπως το Web 2.0 και οι υπηρεσίες του.</a:t>
            </a:r>
          </a:p>
          <a:p>
            <a:pPr lvl="1">
              <a:buFont typeface="Arial" pitchFamily="34" charset="0"/>
              <a:buChar char="•"/>
            </a:pPr>
            <a:r>
              <a:rPr lang="el-GR" sz="2200" dirty="0" smtClean="0"/>
              <a:t>Να γνωρίσουν τα </a:t>
            </a:r>
            <a:r>
              <a:rPr lang="el-GR" sz="2200" dirty="0" err="1" smtClean="0"/>
              <a:t>wikis</a:t>
            </a:r>
            <a:r>
              <a:rPr lang="el-GR" sz="2200" dirty="0" smtClean="0"/>
              <a:t> ως αντιπροσωπευτικό </a:t>
            </a:r>
            <a:r>
              <a:rPr lang="el-GR" sz="2200" dirty="0" err="1" smtClean="0"/>
              <a:t>ομαδοσυνεργατικό</a:t>
            </a:r>
            <a:r>
              <a:rPr lang="el-GR" sz="2200" dirty="0" smtClean="0"/>
              <a:t> εργαλείο </a:t>
            </a:r>
            <a:r>
              <a:rPr lang="el-GR" sz="2200" dirty="0" err="1" smtClean="0"/>
              <a:t>web</a:t>
            </a:r>
            <a:r>
              <a:rPr lang="el-GR" sz="2200" dirty="0" smtClean="0"/>
              <a:t> 2.0, με τη βιωματική εφαρμογή του στη σχολική τάξη.</a:t>
            </a:r>
          </a:p>
          <a:p>
            <a:pPr lvl="1">
              <a:buFont typeface="Arial" pitchFamily="34" charset="0"/>
              <a:buChar char="•"/>
            </a:pPr>
            <a:r>
              <a:rPr lang="el-GR" sz="2200" dirty="0" smtClean="0"/>
              <a:t>Να γνωρίσουν τα γεγονότα που σχετίζονται με τη ζωή και το έργο του Μ. Αλεξάνδρου (μάχες, πολιορκίες, πόλεις που ιδρύθηκαν με το όνομά του), με τρόπο όσο γίνεται αντικειμενικότερο.</a:t>
            </a:r>
          </a:p>
          <a:p>
            <a:pPr lvl="1">
              <a:buFont typeface="Arial" pitchFamily="34" charset="0"/>
              <a:buChar char="•"/>
            </a:pPr>
            <a:r>
              <a:rPr lang="el-GR" sz="2200" dirty="0" smtClean="0"/>
              <a:t>Να ασκηθούν στο να επιλέγουν από ένα σύνολο πηγών και πληροφοριών εκείνες που τους ενδιαφέρουν ή τους χρειάζονται και να τις αξιολογούν. Να προβαίνουν στη συγκριτική μελέτη τους, σε συσχετισμό με το κείμενο του σχολικού βιβλίου.</a:t>
            </a:r>
          </a:p>
          <a:p>
            <a:pPr lvl="1">
              <a:buFont typeface="Arial" pitchFamily="34" charset="0"/>
              <a:buChar char="•"/>
            </a:pPr>
            <a:r>
              <a:rPr lang="el-GR" sz="2200" dirty="0" smtClean="0"/>
              <a:t>Να συνεργάζονται, να </a:t>
            </a:r>
            <a:r>
              <a:rPr lang="el-GR" sz="2200" dirty="0" err="1" smtClean="0"/>
              <a:t>αυτορρυθμίζονται</a:t>
            </a:r>
            <a:r>
              <a:rPr lang="el-GR" sz="2200" dirty="0" smtClean="0"/>
              <a:t>, να επιλύουν προβλήματα.</a:t>
            </a:r>
          </a:p>
          <a:p>
            <a:pPr lvl="1">
              <a:buNone/>
            </a:pP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40</a:t>
            </a:fld>
            <a:endParaRPr lang="en-US" dirty="0"/>
          </a:p>
        </p:txBody>
      </p:sp>
      <p:sp>
        <p:nvSpPr>
          <p:cNvPr id="7" name="Content Placeholder 6"/>
          <p:cNvSpPr>
            <a:spLocks noGrp="1"/>
          </p:cNvSpPr>
          <p:nvPr>
            <p:ph sz="half" idx="2"/>
          </p:nvPr>
        </p:nvSpPr>
        <p:spPr>
          <a:xfrm>
            <a:off x="557213" y="461394"/>
            <a:ext cx="8027229" cy="4244829"/>
          </a:xfrm>
        </p:spPr>
        <p:txBody>
          <a:bodyPr>
            <a:normAutofit/>
          </a:bodyPr>
          <a:lstStyle/>
          <a:p>
            <a:pPr lvl="2">
              <a:buFont typeface="Arial" pitchFamily="34" charset="0"/>
              <a:buChar char="•"/>
            </a:pPr>
            <a:r>
              <a:rPr lang="el-GR" sz="1700" b="1" dirty="0" smtClean="0"/>
              <a:t>Εργαλεία Web 2.0</a:t>
            </a:r>
            <a:endParaRPr lang="el-GR" sz="1700" dirty="0" smtClean="0"/>
          </a:p>
          <a:p>
            <a:pPr lvl="3">
              <a:buFont typeface="Arial" pitchFamily="34" charset="0"/>
              <a:buChar char="•"/>
            </a:pPr>
            <a:r>
              <a:rPr lang="el-GR" dirty="0" smtClean="0">
                <a:latin typeface="Cambria" pitchFamily="18" charset="0"/>
                <a:hlinkClick r:id="rId2"/>
              </a:rPr>
              <a:t>Εργαλεία Web 2.0 για την Σχολική Τάξη</a:t>
            </a:r>
            <a:r>
              <a:rPr lang="el-GR" dirty="0" smtClean="0">
                <a:latin typeface="Cambria" pitchFamily="18" charset="0"/>
              </a:rPr>
              <a:t>, Τμήμα Πληροφορικής ΑΠΘ, </a:t>
            </a:r>
            <a:r>
              <a:rPr lang="el-GR" u="sng" dirty="0" smtClean="0">
                <a:latin typeface="Cambria" pitchFamily="18" charset="0"/>
                <a:hlinkClick r:id="rId3"/>
              </a:rPr>
              <a:t>http://bit.ly/1EZwkFF</a:t>
            </a:r>
            <a:endParaRPr lang="el-GR" dirty="0" smtClean="0">
              <a:latin typeface="Cambria" pitchFamily="18" charset="0"/>
            </a:endParaRPr>
          </a:p>
          <a:p>
            <a:pPr lvl="3">
              <a:buFont typeface="Arial" pitchFamily="34" charset="0"/>
              <a:buChar char="•"/>
            </a:pPr>
            <a:r>
              <a:rPr lang="el-GR" dirty="0" err="1" smtClean="0">
                <a:latin typeface="Cambria" pitchFamily="18" charset="0"/>
                <a:hlinkClick r:id="rId4"/>
              </a:rPr>
              <a:t>ArtSteps</a:t>
            </a:r>
            <a:r>
              <a:rPr lang="el-GR" dirty="0" smtClean="0">
                <a:latin typeface="Cambria" pitchFamily="18" charset="0"/>
              </a:rPr>
              <a:t>, μια πλατφόρμα κατασκευής και δημιουργίας εικονικών πινακοθηκών, </a:t>
            </a:r>
            <a:r>
              <a:rPr lang="el-GR" u="sng" dirty="0" smtClean="0">
                <a:latin typeface="Cambria" pitchFamily="18" charset="0"/>
                <a:hlinkClick r:id="rId4"/>
              </a:rPr>
              <a:t>http://www.artsteps.com/</a:t>
            </a:r>
            <a:endParaRPr lang="el-GR" u="sng" dirty="0" smtClean="0">
              <a:latin typeface="Cambria" pitchFamily="18" charset="0"/>
            </a:endParaRPr>
          </a:p>
          <a:p>
            <a:pPr lvl="3">
              <a:buFont typeface="Arial" pitchFamily="34" charset="0"/>
              <a:buChar char="•"/>
            </a:pPr>
            <a:r>
              <a:rPr lang="el-GR" dirty="0" err="1" smtClean="0">
                <a:latin typeface="Cambria" pitchFamily="18" charset="0"/>
              </a:rPr>
              <a:t>Glogster</a:t>
            </a:r>
            <a:r>
              <a:rPr lang="el-GR" dirty="0" smtClean="0">
                <a:latin typeface="Cambria" pitchFamily="18" charset="0"/>
              </a:rPr>
              <a:t>, μια πλατφόρμα κατασκευής ψηφιακών </a:t>
            </a:r>
            <a:r>
              <a:rPr lang="el-GR" dirty="0" err="1" smtClean="0">
                <a:latin typeface="Cambria" pitchFamily="18" charset="0"/>
              </a:rPr>
              <a:t>πολυμεσικών</a:t>
            </a:r>
            <a:r>
              <a:rPr lang="el-GR" dirty="0" smtClean="0">
                <a:latin typeface="Cambria" pitchFamily="18" charset="0"/>
              </a:rPr>
              <a:t> αφισών στο Διαδίκτυο, </a:t>
            </a:r>
            <a:r>
              <a:rPr lang="el-GR" u="sng" dirty="0" smtClean="0">
                <a:latin typeface="Cambria" pitchFamily="18" charset="0"/>
                <a:hlinkClick r:id="rId5"/>
              </a:rPr>
              <a:t>http://edu.glogster.com/?ref=com</a:t>
            </a:r>
            <a:endParaRPr lang="el-GR" u="sng" dirty="0" smtClean="0">
              <a:latin typeface="Cambria" pitchFamily="18" charset="0"/>
            </a:endParaRPr>
          </a:p>
          <a:p>
            <a:pPr lvl="3">
              <a:buFont typeface="Arial" pitchFamily="34" charset="0"/>
              <a:buChar char="•"/>
            </a:pPr>
            <a:r>
              <a:rPr lang="el-GR" dirty="0" err="1" smtClean="0">
                <a:latin typeface="Cambria" pitchFamily="18" charset="0"/>
              </a:rPr>
              <a:t>Prezi</a:t>
            </a:r>
            <a:r>
              <a:rPr lang="el-GR" dirty="0" smtClean="0">
                <a:latin typeface="Cambria" pitchFamily="18" charset="0"/>
              </a:rPr>
              <a:t>, λογισμικό παρουσιάσεων βασισμένο στο υπολογιστικό σύννεφο (</a:t>
            </a:r>
            <a:r>
              <a:rPr lang="el-GR" dirty="0" err="1" smtClean="0">
                <a:latin typeface="Cambria" pitchFamily="18" charset="0"/>
              </a:rPr>
              <a:t>Cloud</a:t>
            </a:r>
            <a:r>
              <a:rPr lang="el-GR" dirty="0" smtClean="0">
                <a:latin typeface="Cambria" pitchFamily="18" charset="0"/>
              </a:rPr>
              <a:t> </a:t>
            </a:r>
            <a:r>
              <a:rPr lang="el-GR" dirty="0" err="1" smtClean="0">
                <a:latin typeface="Cambria" pitchFamily="18" charset="0"/>
              </a:rPr>
              <a:t>Based</a:t>
            </a:r>
            <a:r>
              <a:rPr lang="el-GR" dirty="0" smtClean="0">
                <a:latin typeface="Cambria" pitchFamily="18" charset="0"/>
              </a:rPr>
              <a:t>), με προβολή της παρουσίασης σε εικονικό καμβά, </a:t>
            </a:r>
            <a:r>
              <a:rPr lang="el-GR" u="sng" dirty="0" smtClean="0">
                <a:latin typeface="Cambria" pitchFamily="18" charset="0"/>
                <a:hlinkClick r:id="rId6"/>
              </a:rPr>
              <a:t>https://prezi.com/</a:t>
            </a:r>
            <a:endParaRPr lang="el-GR" u="sng" dirty="0" smtClean="0">
              <a:latin typeface="Cambria" pitchFamily="18" charset="0"/>
            </a:endParaRPr>
          </a:p>
          <a:p>
            <a:pPr lvl="3">
              <a:buFont typeface="Arial" pitchFamily="34" charset="0"/>
              <a:buChar char="•"/>
            </a:pPr>
            <a:endParaRPr lang="el-GR" dirty="0" smtClean="0"/>
          </a:p>
          <a:p>
            <a:pPr lvl="3">
              <a:buFont typeface="Arial" pitchFamily="34" charset="0"/>
              <a:buChar char="•"/>
            </a:pPr>
            <a:endParaRPr lang="el-GR" dirty="0" smtClean="0"/>
          </a:p>
          <a:p>
            <a:pPr lvl="3">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62500" lnSpcReduction="20000"/>
          </a:bodyPr>
          <a:lstStyle/>
          <a:p>
            <a:r>
              <a:rPr lang="el-GR" b="1" dirty="0" smtClean="0"/>
              <a:t>Περιβάλλον – Πλαίσιο</a:t>
            </a:r>
          </a:p>
          <a:p>
            <a:pPr lvl="1">
              <a:buFont typeface="Arial" pitchFamily="34" charset="0"/>
              <a:buChar char="•"/>
            </a:pPr>
            <a:r>
              <a:rPr lang="el-GR" dirty="0" smtClean="0"/>
              <a:t>Η εκπαιδευτική πρακτική απάντησε στο έντονο ενδιαφέρον των μαθητών/-τριών για την προσωπικότητα και τη ζωή του Μεγάλου Αλεξάνδρου, ενδιαφέρον που δεν ικανοποιείται από τις συνοπτικότατες σχετικές αναφορές των σχολικών βιβλίων Ιστορίας. </a:t>
            </a:r>
          </a:p>
          <a:p>
            <a:pPr lvl="1">
              <a:buFont typeface="Arial" pitchFamily="34" charset="0"/>
              <a:buChar char="•"/>
            </a:pPr>
            <a:r>
              <a:rPr lang="el-GR" dirty="0" smtClean="0"/>
              <a:t>Το συγκεκριμένο θέμα προσφέρεται για την αξιοποίηση των πολλών και ποικίλων δυνατοτήτων που προσφέρουν οι υπολογιστές ως μέσα διδασκαλίας αλλά και περιβάλλοντα εργασίας.</a:t>
            </a:r>
          </a:p>
          <a:p>
            <a:pPr lvl="1">
              <a:buFont typeface="Arial" pitchFamily="34" charset="0"/>
              <a:buChar char="•"/>
            </a:pPr>
            <a:r>
              <a:rPr lang="el-GR" dirty="0" smtClean="0"/>
              <a:t>Η πρακτική εφαρμόστηκε στο πλαίσιο του μαθήματος επιλογής της Α΄ Λυκείου Εφαρμογές Πληροφορικής.</a:t>
            </a:r>
          </a:p>
          <a:p>
            <a:pPr lvl="1">
              <a:buFont typeface="Arial" pitchFamily="34" charset="0"/>
              <a:buChar char="•"/>
            </a:pPr>
            <a:r>
              <a:rPr lang="el-GR" dirty="0" smtClean="0"/>
              <a:t>Υλοποιήθηκε εξ ολοκλήρου στο Εργαστήριο Υπολογιστών, στο πλαίσιο του μαθήματος επιλογής «Εφαρμογές Πληροφορικής».</a:t>
            </a:r>
          </a:p>
          <a:p>
            <a:pPr lvl="1">
              <a:buFont typeface="Arial" pitchFamily="34" charset="0"/>
              <a:buChar char="•"/>
            </a:pPr>
            <a:r>
              <a:rPr lang="el-GR" dirty="0" smtClean="0"/>
              <a:t>Σε αυτή  συμμετείχαν οι 26 μαθητές και μαθήτριες που επέλεξαν το μάθημα, χωρισμένοι σε έξι (6) ομάδες των τριών ατόμων και δύο (2) των τεσσάρων.</a:t>
            </a:r>
          </a:p>
          <a:p>
            <a:pPr lvl="1">
              <a:buFont typeface="Arial" pitchFamily="34" charset="0"/>
              <a:buChar char="•"/>
            </a:pPr>
            <a:r>
              <a:rPr lang="el-GR" dirty="0" smtClean="0"/>
              <a:t>Χρονικά απλώθηκε σε όλη τη διάρκεια του </a:t>
            </a:r>
            <a:r>
              <a:rPr lang="el-GR" dirty="0" err="1" smtClean="0"/>
              <a:t>α΄</a:t>
            </a:r>
            <a:r>
              <a:rPr lang="el-GR" dirty="0" smtClean="0"/>
              <a:t> διδακτικού τετραμήνου και κατέλαβε όλες τις εργαστηριακές ώρες του μαθήματος των Εφαρμογών Πληροφορικής, παίρνοντας τελικά τη μορφή μιας ερευνητική εργασίας (</a:t>
            </a:r>
            <a:r>
              <a:rPr lang="el-GR" dirty="0" err="1" smtClean="0"/>
              <a:t>project</a:t>
            </a:r>
            <a:r>
              <a:rPr lang="el-GR" dirty="0" smtClean="0"/>
              <a:t>).</a:t>
            </a:r>
          </a:p>
          <a:p>
            <a:pPr lvl="1">
              <a:buFont typeface="Arial" pitchFamily="34" charset="0"/>
              <a:buChar char="•"/>
            </a:pPr>
            <a:r>
              <a:rPr lang="el-GR" dirty="0" smtClean="0"/>
              <a:t>Η σύνδεση με τη συγκεκριμένη ενότητα του μαθήματος της Ιστορίας έγινε όταν προβλέπεται η διδασκαλία της από το ΑΠΣ.</a:t>
            </a: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fontScale="92500" lnSpcReduction="10000"/>
          </a:bodyPr>
          <a:lstStyle/>
          <a:p>
            <a:pPr lvl="1">
              <a:buFont typeface="Arial" pitchFamily="34" charset="0"/>
              <a:buChar char="•"/>
            </a:pPr>
            <a:r>
              <a:rPr lang="el-GR" sz="2400" b="1" dirty="0" smtClean="0"/>
              <a:t>Τάξη</a:t>
            </a:r>
          </a:p>
          <a:p>
            <a:pPr lvl="2">
              <a:buClr>
                <a:srgbClr val="F96A1B"/>
              </a:buClr>
            </a:pPr>
            <a:r>
              <a:rPr lang="el-GR" sz="1500" dirty="0" smtClean="0">
                <a:solidFill>
                  <a:srgbClr val="000000"/>
                </a:solidFill>
              </a:rPr>
              <a:t>Α’ Λυκείου</a:t>
            </a:r>
            <a:endParaRPr lang="el-GR" sz="1500" b="1" dirty="0" smtClean="0"/>
          </a:p>
          <a:p>
            <a:pPr lvl="1">
              <a:buFont typeface="Arial" pitchFamily="34" charset="0"/>
              <a:buChar char="•"/>
            </a:pPr>
            <a:r>
              <a:rPr lang="el-GR" sz="2400" b="1" dirty="0" smtClean="0"/>
              <a:t>Διάρκεια</a:t>
            </a:r>
          </a:p>
          <a:p>
            <a:pPr lvl="2"/>
            <a:r>
              <a:rPr lang="el-GR" sz="1400" dirty="0" smtClean="0"/>
              <a:t>Οι ώρες εργαστηριακών εφαρμογών του  μαθήματος Εφαρμογές Πληροφορικής του πρώτου διδακτικού τετραμήνου. </a:t>
            </a:r>
          </a:p>
          <a:p>
            <a:pPr marL="172800" lvl="2">
              <a:buFont typeface="Arial" pitchFamily="34" charset="0"/>
              <a:buChar char="•"/>
            </a:pPr>
            <a:r>
              <a:rPr lang="el-GR" sz="2400" b="1" dirty="0" smtClean="0"/>
              <a:t>Ρόλος Διδάσκοντα</a:t>
            </a:r>
          </a:p>
          <a:p>
            <a:pPr lvl="2"/>
            <a:r>
              <a:rPr lang="el-GR" sz="1400" dirty="0" smtClean="0"/>
              <a:t>ενθαρρυντικός, υποστηρικτικός, συμβουλευτικός, διευκολυντικός, συντονιστικός, διαμεσολαβητικός,  μέντωρ, επιμελητής περιεχομένου (</a:t>
            </a:r>
            <a:r>
              <a:rPr lang="en-US" sz="1400" dirty="0" smtClean="0">
                <a:latin typeface="Cambria" pitchFamily="18" charset="0"/>
              </a:rPr>
              <a:t>curator</a:t>
            </a:r>
            <a:r>
              <a:rPr lang="el-GR" sz="1400" dirty="0" smtClean="0"/>
              <a:t>), τεχνική υποστήριξη.</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p:txBody>
          <a:bodyPr>
            <a:normAutofit lnSpcReduction="10000"/>
          </a:bodyPr>
          <a:lstStyle/>
          <a:p>
            <a:pPr lvl="1">
              <a:buFont typeface="Arial" pitchFamily="34" charset="0"/>
              <a:buChar char="•"/>
            </a:pPr>
            <a:r>
              <a:rPr lang="el-GR" dirty="0" smtClean="0"/>
              <a:t>Προτάθηκε στους 26 μαθητές και μαθήτριες το θέμα – συγκρότησαν ομάδες:</a:t>
            </a:r>
            <a:endParaRPr lang="el-GR" b="0" dirty="0" smtClean="0"/>
          </a:p>
          <a:p>
            <a:pPr lvl="3">
              <a:buFont typeface="Arial" pitchFamily="34" charset="0"/>
              <a:buChar char="•"/>
            </a:pPr>
            <a:r>
              <a:rPr lang="el-GR" dirty="0" smtClean="0"/>
              <a:t>Συγκρότησαν με τυχαίο τρόπο έξι (6) ομάδες εργασίας των τριών ατόμων και δύο (2) των τεσσάρων.</a:t>
            </a:r>
            <a:r>
              <a:rPr lang="el-GR" b="0" dirty="0" smtClean="0"/>
              <a:t> </a:t>
            </a:r>
          </a:p>
          <a:p>
            <a:pPr lvl="3">
              <a:buFont typeface="Arial" pitchFamily="34" charset="0"/>
              <a:buChar char="•"/>
            </a:pPr>
            <a:r>
              <a:rPr lang="el-GR" b="0" dirty="0" smtClean="0"/>
              <a:t>Οι ομάδες συγκροτήθηκαν με τυχαίο τρόπο. </a:t>
            </a:r>
          </a:p>
          <a:p>
            <a:pPr lvl="1">
              <a:buFont typeface="Arial" pitchFamily="34" charset="0"/>
              <a:buChar char="•"/>
            </a:pPr>
            <a:r>
              <a:rPr lang="el-GR" dirty="0" smtClean="0"/>
              <a:t>Διατυπώθηκαν στην ολομέλεια εν </a:t>
            </a:r>
            <a:r>
              <a:rPr lang="el-GR" dirty="0" err="1" smtClean="0"/>
              <a:t>είδει</a:t>
            </a:r>
            <a:r>
              <a:rPr lang="el-GR" dirty="0" smtClean="0"/>
              <a:t> </a:t>
            </a:r>
            <a:r>
              <a:rPr lang="el-GR" dirty="0" err="1" smtClean="0"/>
              <a:t>ιδεοθύελλας</a:t>
            </a:r>
            <a:r>
              <a:rPr lang="el-GR" dirty="0" smtClean="0"/>
              <a:t> τα επιμέρους ζητήματα που έχουν σχέση με τον Μ. Αλέξανδρο και θεωρήθηκαν ενδιαφέροντα από αυτούς.</a:t>
            </a:r>
          </a:p>
          <a:p>
            <a:pPr lvl="1">
              <a:buFont typeface="Arial" pitchFamily="34" charset="0"/>
              <a:buChar char="•"/>
            </a:pPr>
            <a:r>
              <a:rPr lang="el-GR" dirty="0" smtClean="0"/>
              <a:t>Κάθε ομάδα ανέλαβε τη διερεύνηση ενός ζητήματος με τη βοήθεια Φύλλου Εργασίας.</a:t>
            </a:r>
          </a:p>
          <a:p>
            <a:pPr lvl="1">
              <a:buFont typeface="Arial" pitchFamily="34" charset="0"/>
              <a:buChar char="•"/>
            </a:pPr>
            <a:r>
              <a:rPr lang="el-GR" dirty="0" smtClean="0"/>
              <a:t>Οι ομάδες όρισαν ένα μέλος τους ως συντονιστή/-</a:t>
            </a:r>
            <a:r>
              <a:rPr lang="el-GR" dirty="0" err="1" smtClean="0"/>
              <a:t>στρια</a:t>
            </a:r>
            <a:r>
              <a:rPr lang="el-GR" dirty="0" smtClean="0"/>
              <a:t>, επέλεξαν αποστολές, διατύπωσαν σαφείς στόχους δουλειάς, κατάρτισαν χρονοδιάγραμμα εργασιών, προχώρησαν σε προγραμματισμό και κατανομή αρμοδιοτήτων.</a:t>
            </a:r>
            <a:endParaRPr lang="el-GR" b="0"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dirty="0"/>
          </a:p>
        </p:txBody>
      </p:sp>
      <p:sp>
        <p:nvSpPr>
          <p:cNvPr id="7" name="Content Placeholder 6"/>
          <p:cNvSpPr>
            <a:spLocks noGrp="1"/>
          </p:cNvSpPr>
          <p:nvPr>
            <p:ph sz="half" idx="2"/>
          </p:nvPr>
        </p:nvSpPr>
        <p:spPr/>
        <p:txBody>
          <a:bodyPr>
            <a:normAutofit lnSpcReduction="10000"/>
          </a:bodyPr>
          <a:lstStyle/>
          <a:p>
            <a:pPr lvl="1">
              <a:spcBef>
                <a:spcPts val="0"/>
              </a:spcBef>
              <a:spcAft>
                <a:spcPts val="800"/>
              </a:spcAft>
              <a:buFont typeface="Arial" pitchFamily="34" charset="0"/>
              <a:buChar char="•"/>
            </a:pPr>
            <a:r>
              <a:rPr lang="el-GR" dirty="0" smtClean="0"/>
              <a:t>Οι αποστολές που ανέλαβαν οι ομάδες, από τις οποίες έλαβαν η καθεμιά και το όνομά της:</a:t>
            </a:r>
          </a:p>
          <a:p>
            <a:pPr lvl="1">
              <a:spcBef>
                <a:spcPts val="0"/>
              </a:spcBef>
              <a:spcAft>
                <a:spcPts val="800"/>
              </a:spcAft>
              <a:buNone/>
            </a:pPr>
            <a:endParaRPr lang="el-GR" sz="1000" dirty="0" smtClean="0"/>
          </a:p>
          <a:p>
            <a:pPr lvl="3">
              <a:spcBef>
                <a:spcPts val="0"/>
              </a:spcBef>
              <a:spcAft>
                <a:spcPts val="800"/>
              </a:spcAft>
              <a:buFont typeface="Arial" pitchFamily="34" charset="0"/>
              <a:buChar char="•"/>
            </a:pPr>
            <a:r>
              <a:rPr lang="el-GR" sz="1700" u="sng" dirty="0" smtClean="0"/>
              <a:t>1η ομάδα: «Βιογράφοι».</a:t>
            </a:r>
            <a:r>
              <a:rPr lang="el-GR" sz="1700" dirty="0" smtClean="0"/>
              <a:t> (Συγκέντρωση βιογραφικών στοιχείων για τον Μ. Αλέξανδρο – Παρουσίασή τους σε μορφή </a:t>
            </a:r>
            <a:r>
              <a:rPr lang="en-US" sz="1700" dirty="0" err="1" smtClean="0">
                <a:latin typeface="Cambria" pitchFamily="18" charset="0"/>
              </a:rPr>
              <a:t>Prezi</a:t>
            </a:r>
            <a:r>
              <a:rPr lang="el-GR" sz="1700" dirty="0" smtClean="0"/>
              <a:t>)</a:t>
            </a:r>
            <a:r>
              <a:rPr lang="el-GR" sz="1700" b="0" dirty="0" smtClean="0"/>
              <a:t> </a:t>
            </a:r>
          </a:p>
          <a:p>
            <a:pPr lvl="3">
              <a:spcBef>
                <a:spcPts val="600"/>
              </a:spcBef>
              <a:buFont typeface="Arial" pitchFamily="34" charset="0"/>
              <a:buChar char="•"/>
            </a:pPr>
            <a:r>
              <a:rPr lang="el-GR" sz="1700" u="sng" dirty="0" smtClean="0"/>
              <a:t>2η ομάδα: «Πολεμικοί ανταποκριτές».</a:t>
            </a:r>
            <a:r>
              <a:rPr lang="el-GR" sz="1700" dirty="0" smtClean="0"/>
              <a:t> (Καταγραφή στοιχείων των σημαντικότερων μαχών – δημιουργία θεματικών σελίδων  για καθεμιά σε </a:t>
            </a:r>
            <a:r>
              <a:rPr lang="en-US" sz="1700" dirty="0" smtClean="0">
                <a:latin typeface="Cambria" pitchFamily="18" charset="0"/>
              </a:rPr>
              <a:t>wiki</a:t>
            </a:r>
            <a:r>
              <a:rPr lang="el-GR" sz="1700" dirty="0" smtClean="0"/>
              <a:t> – οπτική αποτύπωση της εκστρατείας του Μεγάλου Αλεξάνδρου σε μορφή </a:t>
            </a:r>
            <a:r>
              <a:rPr lang="en-US" sz="1700" dirty="0" err="1" smtClean="0">
                <a:latin typeface="Cambria" pitchFamily="18" charset="0"/>
              </a:rPr>
              <a:t>Prezi</a:t>
            </a:r>
            <a:r>
              <a:rPr lang="el-GR" sz="1700" dirty="0" smtClean="0"/>
              <a:t>) </a:t>
            </a:r>
          </a:p>
          <a:p>
            <a:pPr lvl="3">
              <a:spcBef>
                <a:spcPts val="600"/>
              </a:spcBef>
              <a:buFont typeface="Arial" pitchFamily="34" charset="0"/>
              <a:buChar char="•"/>
            </a:pPr>
            <a:r>
              <a:rPr lang="el-GR" sz="1700" u="sng" dirty="0" smtClean="0"/>
              <a:t>3η ομάδα: «Ιστορικοί τέχνης - </a:t>
            </a:r>
            <a:r>
              <a:rPr lang="el-GR" sz="1700" u="sng" dirty="0" err="1" smtClean="0"/>
              <a:t>Μουσειολόγοι</a:t>
            </a:r>
            <a:r>
              <a:rPr lang="el-GR" sz="1700" u="sng" dirty="0" smtClean="0"/>
              <a:t>».</a:t>
            </a:r>
            <a:r>
              <a:rPr lang="el-GR" sz="1700" dirty="0" smtClean="0"/>
              <a:t> (Δημιουργία εικονικού μουσείου με εργαλείο το περιβάλλον </a:t>
            </a:r>
            <a:r>
              <a:rPr lang="el-GR" sz="1700" dirty="0" err="1" smtClean="0"/>
              <a:t>ArtSteps</a:t>
            </a:r>
            <a:r>
              <a:rPr lang="el-GR" sz="1700" dirty="0" smtClean="0"/>
              <a:t>)</a:t>
            </a:r>
          </a:p>
          <a:p>
            <a:pPr lvl="3">
              <a:spcBef>
                <a:spcPts val="600"/>
              </a:spcBef>
              <a:buFont typeface="Arial" pitchFamily="34" charset="0"/>
              <a:buChar char="•"/>
            </a:pPr>
            <a:r>
              <a:rPr lang="el-GR" sz="1700" u="sng" dirty="0" smtClean="0"/>
              <a:t>4η ομάδα: «Μουσικοί-</a:t>
            </a:r>
            <a:r>
              <a:rPr lang="el-GR" sz="1700" u="sng" dirty="0" err="1" smtClean="0"/>
              <a:t>Κριτικο</a:t>
            </a:r>
            <a:r>
              <a:rPr lang="el-GR" sz="1700" u="sng" dirty="0" smtClean="0"/>
              <a:t>ί κινηματογράφου». </a:t>
            </a:r>
            <a:r>
              <a:rPr lang="el-GR" sz="1700" dirty="0" smtClean="0"/>
              <a:t>(Δημιουργία στα </a:t>
            </a:r>
            <a:r>
              <a:rPr lang="el-GR" sz="1700" dirty="0" err="1" smtClean="0"/>
              <a:t>Wikispaces</a:t>
            </a:r>
            <a:r>
              <a:rPr lang="el-GR" sz="1700" dirty="0" smtClean="0"/>
              <a:t> μιας αντιπροσωπευτικής συλλογής από ντοκιμαντέρ και παραγωγές που εμπνεύστηκαν από τον Μ. Αλέξανδρο και τη ζωή του)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
        <p:nvSpPr>
          <p:cNvPr id="7" name="Content Placeholder 6"/>
          <p:cNvSpPr>
            <a:spLocks noGrp="1"/>
          </p:cNvSpPr>
          <p:nvPr>
            <p:ph sz="half" idx="2"/>
          </p:nvPr>
        </p:nvSpPr>
        <p:spPr>
          <a:xfrm>
            <a:off x="557213" y="647272"/>
            <a:ext cx="8027229" cy="4039028"/>
          </a:xfrm>
        </p:spPr>
        <p:txBody>
          <a:bodyPr>
            <a:normAutofit/>
          </a:bodyPr>
          <a:lstStyle/>
          <a:p>
            <a:pPr lvl="3">
              <a:spcBef>
                <a:spcPts val="600"/>
              </a:spcBef>
              <a:buFont typeface="Arial" pitchFamily="34" charset="0"/>
              <a:buChar char="•"/>
            </a:pPr>
            <a:r>
              <a:rPr lang="el-GR" sz="1700" u="sng" dirty="0" smtClean="0"/>
              <a:t>5η ομάδα: «Επιστήμονες».</a:t>
            </a:r>
            <a:r>
              <a:rPr lang="el-GR" sz="1700" dirty="0" smtClean="0"/>
              <a:t> (Συγκέντρωση πληροφοριών για την εκστρατεία, εκτός από το στρατηγικό της κομμάτι – καταγραφή τους σε </a:t>
            </a:r>
            <a:r>
              <a:rPr lang="en-US" sz="1700" dirty="0" smtClean="0">
                <a:latin typeface="Cambria" pitchFamily="18" charset="0"/>
              </a:rPr>
              <a:t>Wiki</a:t>
            </a:r>
            <a:r>
              <a:rPr lang="el-GR" sz="1700" dirty="0" smtClean="0"/>
              <a:t>)</a:t>
            </a:r>
          </a:p>
          <a:p>
            <a:pPr lvl="3">
              <a:spcBef>
                <a:spcPts val="600"/>
              </a:spcBef>
              <a:buFont typeface="Arial" pitchFamily="34" charset="0"/>
              <a:buChar char="•"/>
            </a:pPr>
            <a:r>
              <a:rPr lang="el-GR" sz="1700" u="sng" dirty="0" smtClean="0"/>
              <a:t>6η ομάδα: «Καλλιτέχνες</a:t>
            </a:r>
            <a:r>
              <a:rPr lang="el-GR" sz="1700" dirty="0" smtClean="0"/>
              <a:t>». (Δημιουργία μιας </a:t>
            </a:r>
            <a:r>
              <a:rPr lang="el-GR" sz="1700" dirty="0" err="1" smtClean="0"/>
              <a:t>πολυμεσικής</a:t>
            </a:r>
            <a:r>
              <a:rPr lang="el-GR" sz="1700" dirty="0" smtClean="0"/>
              <a:t> αφίσας με ελεύθερο θέμα, εμπνευσμένο από τον Μ. Αλέξανδρο)</a:t>
            </a:r>
          </a:p>
          <a:p>
            <a:pPr lvl="3">
              <a:spcBef>
                <a:spcPts val="600"/>
              </a:spcBef>
              <a:buFont typeface="Arial" pitchFamily="34" charset="0"/>
              <a:buChar char="•"/>
            </a:pPr>
            <a:r>
              <a:rPr lang="el-GR" sz="1700" u="sng" dirty="0" smtClean="0"/>
              <a:t>7η ομάδα: «Λαογράφοι».</a:t>
            </a:r>
            <a:r>
              <a:rPr lang="el-GR" sz="1700" dirty="0" smtClean="0"/>
              <a:t> (Αποτύπωση του θρύλου του Μεγαλέξανδρου και της γοργόνας, της παράστασης του θεάτρου Σκιών του Ευγένιου </a:t>
            </a:r>
            <a:r>
              <a:rPr lang="el-GR" sz="1700" dirty="0" err="1" smtClean="0"/>
              <a:t>Σπαθάρη</a:t>
            </a:r>
            <a:r>
              <a:rPr lang="el-GR" sz="1700" dirty="0" smtClean="0"/>
              <a:t> «Ο Μέγας Αλέξανδρος και το καταραμένο φίδι» και της παράστασης «Ο Μέγας Αλέξανδρος και τα αινίγματα της </a:t>
            </a:r>
            <a:r>
              <a:rPr lang="el-GR" sz="1700" dirty="0" err="1" smtClean="0"/>
              <a:t>Βεζυροπούλας</a:t>
            </a:r>
            <a:r>
              <a:rPr lang="el-GR" sz="1700" dirty="0" smtClean="0"/>
              <a:t>» του καραγκιοζοπαίχτη Άθω </a:t>
            </a:r>
            <a:r>
              <a:rPr lang="el-GR" sz="1700" dirty="0" err="1" smtClean="0"/>
              <a:t>Δανέλλη</a:t>
            </a:r>
            <a:r>
              <a:rPr lang="el-GR" sz="1700" dirty="0" smtClean="0"/>
              <a:t> σε μορφή </a:t>
            </a:r>
            <a:r>
              <a:rPr lang="en-US" sz="1700" dirty="0" smtClean="0">
                <a:latin typeface="Cambria" pitchFamily="18" charset="0"/>
              </a:rPr>
              <a:t>comic</a:t>
            </a:r>
            <a:r>
              <a:rPr lang="el-GR" sz="1700" dirty="0" smtClean="0"/>
              <a:t>)</a:t>
            </a:r>
          </a:p>
          <a:p>
            <a:pPr lvl="3">
              <a:spcBef>
                <a:spcPts val="600"/>
              </a:spcBef>
              <a:buFont typeface="Arial" pitchFamily="34" charset="0"/>
              <a:buChar char="•"/>
            </a:pPr>
            <a:r>
              <a:rPr lang="el-GR" sz="1700" u="sng" dirty="0" smtClean="0"/>
              <a:t>8η ομάδα: «Προγραμματιστές».</a:t>
            </a:r>
            <a:r>
              <a:rPr lang="el-GR" sz="1700" dirty="0" smtClean="0"/>
              <a:t> (Ανάπτυξη και κατασκευή δύο </a:t>
            </a:r>
            <a:r>
              <a:rPr lang="el-GR" sz="1700" dirty="0" err="1" smtClean="0"/>
              <a:t>διαδραστικών</a:t>
            </a:r>
            <a:r>
              <a:rPr lang="el-GR" sz="1700" dirty="0" smtClean="0"/>
              <a:t> παιχνιδιών μνήμης και γνώσεων σε γλώσσα προγραμματισμού </a:t>
            </a:r>
            <a:r>
              <a:rPr lang="el-GR" sz="1700" dirty="0" err="1" smtClean="0"/>
              <a:t>Python</a:t>
            </a:r>
            <a:r>
              <a:rPr lang="el-GR" sz="1700" dirty="0" smtClean="0"/>
              <a:t>)</a:t>
            </a:r>
            <a:endParaRPr lang="el-GR" sz="1700" b="0" dirty="0" smtClean="0"/>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Presentation1" id="{A4BB0498-46D9-49AF-8190-574CDA9EFE1C}" vid="{5317E9BC-39A5-42FE-BCBC-62BD08911D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 Open Educational Practices PPT Template v1.1</Template>
  <TotalTime>10</TotalTime>
  <Words>4114</Words>
  <Application>Microsoft Office PowerPoint</Application>
  <PresentationFormat>Προβολή στην οθόνη (4:3)</PresentationFormat>
  <Paragraphs>302</Paragraphs>
  <Slides>40</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Angles</vt:lpstr>
      <vt:lpstr>ΠολυτροπικΗ χρΗση των ΤΠΕ στη διδασκαλΙα τηΣ ΙστορΙαΣ Α' ΛυκεΙου: Ο ΜΕΓΑΣ ΑλΕξανδροΣ και το Εργο του.</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Διαφάνεια 11</vt:lpstr>
      <vt:lpstr>Διαφάνεια 12</vt:lpstr>
      <vt:lpstr>Διαφάνεια 13</vt:lpstr>
      <vt:lpstr>Διαφάνεια 14</vt:lpstr>
      <vt:lpstr>Διαφάνεια 15</vt:lpstr>
      <vt:lpstr>Διαφάνεια 16</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lpstr> ΠΡΟΣΘΕΤΟ ΥΛΙΚΟ ΠΟΥ ΑΞΙΟΠΟΙΗΘΗΚΕ </vt:lpstr>
      <vt:lpstr> ΠΡΟΣΘΕΤΟ ΥΛΙΚΟ ΠΟΥ ΑΞΙΟΠΟΙΗΘΗΚΕ </vt:lpstr>
      <vt:lpstr> ΠΡΟΣΘΕΤΟ ΥΛΙΚΟ ΠΟΥ ΑΞΙΟΠΟΙΗΘΗΚΕ </vt:lpstr>
      <vt:lpstr> ΠΡΟΣΘΕΤΟ ΥΛΙΚΟ ΠΟΥ ΑΞΙΟΠΟΙΗΘΗΚΕ </vt:lpstr>
      <vt:lpstr> ΠΡΟΣΘΕΤΟ ΥΛΙΚΟ ΠΟΥ ΑΞΙΟΠΟΙΗΘΗΚΕ </vt:lpstr>
      <vt:lpstr> ΠΡΟΣΘΕΤΟ ΥΛΙΚΟ ΠΟΥ ΑΞΙΟΠΟΙΗΘΗΚΕ </vt:lpstr>
      <vt:lpstr> ΠΡΟΣΘΕΤΟ ΥΛΙΚΟ ΠΟΥ ΑΞΙΟΠΟΙΗΘΗΚΕ </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εκπαιδευτικησ πρακτικης</dc:title>
  <dc:creator>Terpou Maria</dc:creator>
  <cp:lastModifiedBy>George_New</cp:lastModifiedBy>
  <cp:revision>80</cp:revision>
  <dcterms:created xsi:type="dcterms:W3CDTF">2015-02-25T12:28:01Z</dcterms:created>
  <dcterms:modified xsi:type="dcterms:W3CDTF">2015-08-29T10:49:33Z</dcterms:modified>
</cp:coreProperties>
</file>