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311" r:id="rId3"/>
    <p:sldId id="302" r:id="rId4"/>
    <p:sldId id="310" r:id="rId5"/>
    <p:sldId id="304" r:id="rId6"/>
    <p:sldId id="305" r:id="rId7"/>
    <p:sldId id="312" r:id="rId8"/>
    <p:sldId id="325" r:id="rId9"/>
    <p:sldId id="313" r:id="rId10"/>
    <p:sldId id="315" r:id="rId11"/>
    <p:sldId id="317" r:id="rId12"/>
    <p:sldId id="322" r:id="rId13"/>
    <p:sldId id="321" r:id="rId14"/>
    <p:sldId id="308" r:id="rId15"/>
    <p:sldId id="32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453" autoAdjust="0"/>
  </p:normalViewPr>
  <p:slideViewPr>
    <p:cSldViewPr snapToGrid="0">
      <p:cViewPr varScale="1">
        <p:scale>
          <a:sx n="47" d="100"/>
          <a:sy n="47" d="100"/>
        </p:scale>
        <p:origin x="931"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C1E37-CAEE-4AD7-B193-247C92ABD479}" type="datetimeFigureOut">
              <a:rPr lang="el-GR" smtClean="0"/>
              <a:t>28/4/2017</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DAB28-0A9C-49D2-801D-00F3B77E92B8}" type="slidenum">
              <a:rPr lang="el-GR" smtClean="0"/>
              <a:t>‹#›</a:t>
            </a:fld>
            <a:endParaRPr lang="el-GR"/>
          </a:p>
        </p:txBody>
      </p:sp>
    </p:spTree>
    <p:extLst>
      <p:ext uri="{BB962C8B-B14F-4D97-AF65-F5344CB8AC3E}">
        <p14:creationId xmlns:p14="http://schemas.microsoft.com/office/powerpoint/2010/main" val="728029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5FDAB28-0A9C-49D2-801D-00F3B77E92B8}" type="slidenum">
              <a:rPr lang="el-GR" smtClean="0"/>
              <a:t>6</a:t>
            </a:fld>
            <a:endParaRPr lang="el-GR"/>
          </a:p>
        </p:txBody>
      </p:sp>
    </p:spTree>
    <p:extLst>
      <p:ext uri="{BB962C8B-B14F-4D97-AF65-F5344CB8AC3E}">
        <p14:creationId xmlns:p14="http://schemas.microsoft.com/office/powerpoint/2010/main" val="50352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5FDAB28-0A9C-49D2-801D-00F3B77E92B8}" type="slidenum">
              <a:rPr lang="el-GR" smtClean="0"/>
              <a:t>11</a:t>
            </a:fld>
            <a:endParaRPr lang="el-GR"/>
          </a:p>
        </p:txBody>
      </p:sp>
    </p:spTree>
    <p:extLst>
      <p:ext uri="{BB962C8B-B14F-4D97-AF65-F5344CB8AC3E}">
        <p14:creationId xmlns:p14="http://schemas.microsoft.com/office/powerpoint/2010/main" val="967609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4/28/2017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4/28/2017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4/28/2017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4/28/2017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4/28/2017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4/28/2017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4/28/2017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4/28/2017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4/28/2017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4/28/2017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4/28/2017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4/28/2017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https://2.bp.blogspot.com/-1AeekE4Pjgk/WMPYFJRHP6I/AAAAAAAAG-o/Ng_NivEyEkASF7zrOwbdeqOrH7iSPLDrgCEw/s320/20170303_101436.jpg" TargetMode="External"/><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hyperlink" Target="http://youth4ej.sameworld.eu/report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hyperlink" Target="http://environmentalmigrants.blogspot.gr/p/blog-pag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www.arcgis.com/home/webmap/viewer.html?webmap=6ca20dc5365d4421bd44c87acb942710" TargetMode="External"/><Relationship Id="rId13" Type="http://schemas.openxmlformats.org/officeDocument/2006/relationships/hyperlink" Target="http://photodentro.edu.gr/video/r/8522/278" TargetMode="External"/><Relationship Id="rId18" Type="http://schemas.openxmlformats.org/officeDocument/2006/relationships/image" Target="../media/image13.png"/><Relationship Id="rId3" Type="http://schemas.openxmlformats.org/officeDocument/2006/relationships/hyperlink" Target="http://www.sameworld.eu/el/" TargetMode="External"/><Relationship Id="rId7" Type="http://schemas.openxmlformats.org/officeDocument/2006/relationships/hyperlink" Target="http://www.digital-earth.edu.gr/index.php/el/" TargetMode="External"/><Relationship Id="rId12" Type="http://schemas.openxmlformats.org/officeDocument/2006/relationships/hyperlink" Target="http://photodentro.edu.gr/lor/r/8521/8588" TargetMode="External"/><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youth4ej.sameworld.eu/" TargetMode="External"/><Relationship Id="rId11" Type="http://schemas.openxmlformats.org/officeDocument/2006/relationships/hyperlink" Target="http://esa.un.org/unpd/wpp/" TargetMode="External"/><Relationship Id="rId5" Type="http://schemas.openxmlformats.org/officeDocument/2006/relationships/hyperlink" Target="http://www.un.org/en/development/desa/population/migration/data/estimates2/estimates15.shtml" TargetMode="External"/><Relationship Id="rId15" Type="http://schemas.openxmlformats.org/officeDocument/2006/relationships/hyperlink" Target="http://photodentro.edu.gr/video/r/8522/553" TargetMode="External"/><Relationship Id="rId10" Type="http://schemas.openxmlformats.org/officeDocument/2006/relationships/hyperlink" Target="http://edu-kit.sameworld.eu/" TargetMode="External"/><Relationship Id="rId4" Type="http://schemas.openxmlformats.org/officeDocument/2006/relationships/hyperlink" Target="http://asceps.org/en" TargetMode="External"/><Relationship Id="rId9" Type="http://schemas.openxmlformats.org/officeDocument/2006/relationships/hyperlink" Target="https://climate.nasa.gov/interactives/global-ice-viewer/" TargetMode="External"/><Relationship Id="rId14" Type="http://schemas.openxmlformats.org/officeDocument/2006/relationships/hyperlink" Target="http://photodentro.edu.gr/lor/r/8521/727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1.bp.blogspot.com/-mKE7zZS8QiY/WFkvTyRJEPI/AAAAAAAAGjs/olcx45mOFQ8D0qaWgVH7f36Q8NX-JTgBgCLcB/s1600/3.JPG" TargetMode="Externa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https://4.bp.blogspot.com/-Flen-cD27G4/WFkq9YE4n-I/AAAAAAAAGiw/hVtj-5N9oy41RFpbOlFAVujxzcNiWrrAgCLcB/s200/2013-11-08%2B12.50.08.jpg" TargetMode="External"/><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hyperlink" Target="https://padlet.com/xalbanaki/theworldidream" TargetMode="Externa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https://1.bp.blogspot.com/-XWAC0XGDmi4/WMbv6H9ByVI/AAAAAAAAHDE/zYmYcMw3pVsdT2I7h50ueU9pEf4zS14lACLcB/s1600/%25CE%25B4%25CE%25B9%25CE%25B1%25CE%25B4%25CF%2581%25CE%25BF%25CE%25BC%25CE%25BF%25CF%25832.png" TargetMode="External"/><Relationship Id="rId4" Type="http://schemas.openxmlformats.org/officeDocument/2006/relationships/image" Target="../media/image22.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2941417" y="5305593"/>
            <a:ext cx="10699376" cy="400110"/>
          </a:xfrm>
          <a:prstGeom prst="rect">
            <a:avLst/>
          </a:prstGeom>
        </p:spPr>
        <p:txBody>
          <a:bodyPr wrap="square">
            <a:spAutoFit/>
          </a:bodyPr>
          <a:lstStyle/>
          <a:p>
            <a:r>
              <a:rPr lang="el-GR" sz="2000" dirty="0" smtClean="0">
                <a:solidFill>
                  <a:schemeClr val="bg1"/>
                </a:solidFill>
              </a:rPr>
              <a:t>Πειραματικό Λύκειο Πανεπιστημίου Μακεδονίας</a:t>
            </a:r>
            <a:endParaRPr lang="el-GR" sz="2000" i="1" dirty="0" smtClean="0">
              <a:solidFill>
                <a:schemeClr val="bg1"/>
              </a:solidFill>
            </a:endParaRPr>
          </a:p>
        </p:txBody>
      </p:sp>
      <p:sp>
        <p:nvSpPr>
          <p:cNvPr id="6" name="Rectangle 5"/>
          <p:cNvSpPr/>
          <p:nvPr/>
        </p:nvSpPr>
        <p:spPr>
          <a:xfrm>
            <a:off x="563191" y="1155304"/>
            <a:ext cx="11375294" cy="569387"/>
          </a:xfrm>
          <a:prstGeom prst="rect">
            <a:avLst/>
          </a:prstGeom>
        </p:spPr>
        <p:txBody>
          <a:bodyPr wrap="none">
            <a:spAutoFit/>
          </a:bodyPr>
          <a:lstStyle/>
          <a:p>
            <a:r>
              <a:rPr lang="el-GR" sz="3100" b="1" kern="50" dirty="0" smtClean="0">
                <a:solidFill>
                  <a:schemeClr val="bg1"/>
                </a:solidFill>
                <a:latin typeface="Myriad Pro"/>
                <a:ea typeface="Calibri" panose="020F0502020204030204" pitchFamily="34" charset="0"/>
              </a:rPr>
              <a:t>Περιβαλλοντική Μετανάστευση: Η φωνή μας, η δύναμή μας</a:t>
            </a:r>
            <a:endParaRPr lang="el-GR" sz="3100" dirty="0">
              <a:solidFill>
                <a:schemeClr val="bg1"/>
              </a:solidFill>
            </a:endParaRPr>
          </a:p>
        </p:txBody>
      </p:sp>
      <p:sp>
        <p:nvSpPr>
          <p:cNvPr id="2" name="TextBox 1"/>
          <p:cNvSpPr txBox="1"/>
          <p:nvPr/>
        </p:nvSpPr>
        <p:spPr>
          <a:xfrm>
            <a:off x="852289" y="5859575"/>
            <a:ext cx="10797098" cy="400110"/>
          </a:xfrm>
          <a:prstGeom prst="rect">
            <a:avLst/>
          </a:prstGeom>
          <a:noFill/>
        </p:spPr>
        <p:txBody>
          <a:bodyPr wrap="square" rtlCol="0">
            <a:spAutoFit/>
          </a:bodyPr>
          <a:lstStyle/>
          <a:p>
            <a:r>
              <a:rPr lang="el-GR" sz="2000" b="1" dirty="0" smtClean="0">
                <a:solidFill>
                  <a:schemeClr val="bg1"/>
                </a:solidFill>
              </a:rPr>
              <a:t>Ομάδα έργου</a:t>
            </a:r>
            <a:r>
              <a:rPr lang="en-US" sz="2000" b="1" dirty="0" smtClean="0">
                <a:solidFill>
                  <a:schemeClr val="bg1"/>
                </a:solidFill>
              </a:rPr>
              <a:t>:</a:t>
            </a:r>
            <a:r>
              <a:rPr lang="el-GR" sz="2000" b="1" dirty="0" smtClean="0">
                <a:solidFill>
                  <a:schemeClr val="bg1"/>
                </a:solidFill>
              </a:rPr>
              <a:t> Αλμπανάκη Ξανθή, Στουγιαννούδης Γεώργιος, Σύβακα Τριανταφυλλιά</a:t>
            </a:r>
            <a:endParaRPr lang="el-GR" sz="2000" b="1" dirty="0">
              <a:solidFill>
                <a:schemeClr val="bg1"/>
              </a:solidFill>
            </a:endParaRPr>
          </a:p>
        </p:txBody>
      </p:sp>
      <p:pic>
        <p:nvPicPr>
          <p:cNvPr id="1026" name="Picture 2" descr="C:\Users\Georgios\Desktop\SAME\POSTERMIGR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111" y="1753181"/>
            <a:ext cx="6468443" cy="355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43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37853" y="17944"/>
            <a:ext cx="7625442" cy="523220"/>
          </a:xfrm>
          <a:prstGeom prst="rect">
            <a:avLst/>
          </a:prstGeom>
          <a:noFill/>
        </p:spPr>
        <p:txBody>
          <a:bodyPr wrap="square" rtlCol="0">
            <a:spAutoFit/>
          </a:bodyPr>
          <a:lstStyle/>
          <a:p>
            <a:r>
              <a:rPr lang="el-GR" sz="2800" b="1" dirty="0" smtClean="0">
                <a:latin typeface="Calibri" panose="020F0502020204030204" pitchFamily="34" charset="0"/>
              </a:rPr>
              <a:t>Διάχυση- Ακτιβισμός</a:t>
            </a:r>
            <a:r>
              <a:rPr lang="en-US" sz="2800" b="1" dirty="0" smtClean="0">
                <a:latin typeface="Calibri" panose="020F0502020204030204" pitchFamily="34" charset="0"/>
              </a:rPr>
              <a:t>-E</a:t>
            </a:r>
            <a:r>
              <a:rPr lang="el-GR" sz="2800" b="1" dirty="0" smtClean="0">
                <a:latin typeface="Calibri" panose="020F0502020204030204" pitchFamily="34" charset="0"/>
              </a:rPr>
              <a:t>θελοντισμός</a:t>
            </a:r>
            <a:endParaRPr lang="el-GR" sz="2800" b="1" dirty="0">
              <a:latin typeface="Calibri" panose="020F0502020204030204" pitchFamily="34" charset="0"/>
            </a:endParaRPr>
          </a:p>
        </p:txBody>
      </p:sp>
      <p:sp>
        <p:nvSpPr>
          <p:cNvPr id="3" name="Rectangle 2"/>
          <p:cNvSpPr/>
          <p:nvPr/>
        </p:nvSpPr>
        <p:spPr>
          <a:xfrm>
            <a:off x="0" y="541164"/>
            <a:ext cx="8098971" cy="5847755"/>
          </a:xfrm>
          <a:prstGeom prst="rect">
            <a:avLst/>
          </a:prstGeom>
        </p:spPr>
        <p:txBody>
          <a:bodyPr wrap="square">
            <a:spAutoFit/>
          </a:bodyPr>
          <a:lstStyle/>
          <a:p>
            <a:pPr marL="342900" indent="-342900" algn="just">
              <a:lnSpc>
                <a:spcPct val="150000"/>
              </a:lnSpc>
              <a:spcBef>
                <a:spcPts val="600"/>
              </a:spcBef>
              <a:spcAft>
                <a:spcPts val="600"/>
              </a:spcAft>
              <a:buFont typeface="Arial" panose="020B0604020202020204" pitchFamily="34" charset="0"/>
              <a:buChar char="•"/>
            </a:pPr>
            <a:r>
              <a:rPr lang="en-US" sz="2400" dirty="0" smtClean="0">
                <a:latin typeface="Calibri" panose="020F0502020204030204" pitchFamily="34" charset="0"/>
                <a:cs typeface="Times New Roman" panose="02020603050405020304" pitchFamily="18" charset="0"/>
              </a:rPr>
              <a:t>Our </a:t>
            </a:r>
            <a:r>
              <a:rPr lang="en-US" sz="2400" dirty="0">
                <a:latin typeface="Calibri" panose="020F0502020204030204" pitchFamily="34" charset="0"/>
                <a:cs typeface="Times New Roman" panose="02020603050405020304" pitchFamily="18" charset="0"/>
              </a:rPr>
              <a:t>footprint, expresses our identity </a:t>
            </a:r>
            <a:r>
              <a:rPr lang="en-US" sz="2400" b="1" dirty="0" smtClean="0">
                <a:latin typeface="Calibri" panose="020F0502020204030204" pitchFamily="34" charset="0"/>
                <a:cs typeface="Times New Roman" panose="02020603050405020304" pitchFamily="18" charset="0"/>
              </a:rPr>
              <a:t>"</a:t>
            </a:r>
            <a:r>
              <a:rPr lang="en-US" sz="2400" b="1" dirty="0">
                <a:latin typeface="Calibri" panose="020F0502020204030204" pitchFamily="34" charset="0"/>
                <a:cs typeface="Times New Roman" panose="02020603050405020304" pitchFamily="18" charset="0"/>
              </a:rPr>
              <a:t>Say it with a </a:t>
            </a:r>
            <a:r>
              <a:rPr lang="en-US" sz="2400" b="1" dirty="0" smtClean="0">
                <a:latin typeface="Calibri" panose="020F0502020204030204" pitchFamily="34" charset="0"/>
                <a:cs typeface="Times New Roman" panose="02020603050405020304" pitchFamily="18" charset="0"/>
              </a:rPr>
              <a:t>right“!</a:t>
            </a:r>
            <a:r>
              <a:rPr lang="en-US" sz="2400" b="1" dirty="0">
                <a:latin typeface="Calibri" panose="020F0502020204030204" pitchFamily="34" charset="0"/>
                <a:cs typeface="Times New Roman" panose="02020603050405020304" pitchFamily="18" charset="0"/>
              </a:rPr>
              <a:t> </a:t>
            </a:r>
            <a:endParaRPr lang="el-GR" sz="2400" b="1" dirty="0" smtClean="0">
              <a:latin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Διαδικτυακός ακτιβισμός </a:t>
            </a:r>
          </a:p>
          <a:p>
            <a:pPr marL="342900" indent="-342900" algn="just">
              <a:lnSpc>
                <a:spcPct val="150000"/>
              </a:lnSpc>
              <a:spcBef>
                <a:spcPts val="600"/>
              </a:spcBef>
              <a:spcAft>
                <a:spcPts val="600"/>
              </a:spcAft>
              <a:buFont typeface="Arial" panose="020B0604020202020204" pitchFamily="34" charset="0"/>
              <a:buChar char="•"/>
            </a:pPr>
            <a:r>
              <a:rPr lang="en-US" sz="2400" b="1" dirty="0" smtClean="0">
                <a:latin typeface="Calibri" panose="020F0502020204030204" pitchFamily="34" charset="0"/>
              </a:rPr>
              <a:t>K</a:t>
            </a:r>
            <a:r>
              <a:rPr lang="el-GR" sz="2400" b="1" dirty="0" smtClean="0">
                <a:latin typeface="Calibri" panose="020F0502020204030204" pitchFamily="34" charset="0"/>
              </a:rPr>
              <a:t>ατασκευή/ανάρτηση πλακάτ, </a:t>
            </a:r>
            <a:r>
              <a:rPr lang="el-GR" sz="2400" b="1" dirty="0">
                <a:latin typeface="Calibri" panose="020F0502020204030204" pitchFamily="34" charset="0"/>
              </a:rPr>
              <a:t>«Μηνύματα ανθρωπιάς» και </a:t>
            </a:r>
            <a:r>
              <a:rPr lang="en-US" sz="2400" b="1" dirty="0" smtClean="0">
                <a:latin typeface="Calibri" panose="020F0502020204030204" pitchFamily="34" charset="0"/>
              </a:rPr>
              <a:t>poster</a:t>
            </a:r>
            <a:r>
              <a:rPr lang="el-GR" sz="2400" b="1" dirty="0" smtClean="0">
                <a:latin typeface="Calibri" panose="020F0502020204030204" pitchFamily="34" charset="0"/>
              </a:rPr>
              <a:t>, </a:t>
            </a:r>
            <a:r>
              <a:rPr lang="en-US" sz="2400" b="1" dirty="0">
                <a:latin typeface="Calibri" panose="020F0502020204030204" pitchFamily="34" charset="0"/>
              </a:rPr>
              <a:t>“Messages for immigrants”</a:t>
            </a:r>
            <a:r>
              <a:rPr lang="el-GR" sz="2400" b="1" dirty="0">
                <a:latin typeface="Calibri" panose="020F0502020204030204" pitchFamily="34" charset="0"/>
              </a:rPr>
              <a:t> </a:t>
            </a:r>
            <a:endParaRPr lang="el-GR" sz="2400" dirty="0">
              <a:latin typeface="Calibri" panose="020F0502020204030204" pitchFamily="34" charset="0"/>
            </a:endParaRPr>
          </a:p>
          <a:p>
            <a:pPr marL="342900" indent="-342900" algn="just">
              <a:lnSpc>
                <a:spcPct val="150000"/>
              </a:lnSpc>
              <a:spcBef>
                <a:spcPts val="600"/>
              </a:spcBef>
              <a:spcAft>
                <a:spcPts val="600"/>
              </a:spcAft>
              <a:buFont typeface="Arial" panose="020B0604020202020204" pitchFamily="34" charset="0"/>
              <a:buChar char="•"/>
            </a:pPr>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Δ</a:t>
            </a:r>
            <a:r>
              <a:rPr lang="el-GR" sz="2400" b="1" kern="50" dirty="0" smtClean="0">
                <a:latin typeface="Calibri" panose="020F0502020204030204" pitchFamily="34" charset="0"/>
                <a:cs typeface="Times New Roman" panose="02020603050405020304" pitchFamily="18" charset="0"/>
              </a:rPr>
              <a:t>ενδροφύτευση</a:t>
            </a:r>
          </a:p>
          <a:p>
            <a:pPr marL="342900" indent="-342900" algn="just">
              <a:lnSpc>
                <a:spcPct val="150000"/>
              </a:lnSpc>
              <a:spcBef>
                <a:spcPts val="600"/>
              </a:spcBef>
              <a:spcAft>
                <a:spcPts val="600"/>
              </a:spcAft>
              <a:buFont typeface="Arial" panose="020B0604020202020204" pitchFamily="34" charset="0"/>
              <a:buChar char="•"/>
            </a:pPr>
            <a:r>
              <a:rPr lang="el-GR" sz="2400" b="1" kern="50" dirty="0" smtClean="0">
                <a:latin typeface="Calibri" panose="020F0502020204030204" pitchFamily="34" charset="0"/>
                <a:cs typeface="Times New Roman" panose="02020603050405020304" pitchFamily="18" charset="0"/>
              </a:rPr>
              <a:t>Διοργάνωση από το σχολείο ημερίδας διάχυσης </a:t>
            </a:r>
            <a:r>
              <a:rPr lang="el-GR" sz="2400" b="1" kern="50" dirty="0">
                <a:latin typeface="Calibri" panose="020F0502020204030204" pitchFamily="34" charset="0"/>
                <a:cs typeface="Times New Roman" panose="02020603050405020304" pitchFamily="18" charset="0"/>
              </a:rPr>
              <a:t>(5/5/2017) </a:t>
            </a:r>
            <a:r>
              <a:rPr lang="el-GR" sz="2400" b="1" kern="50" dirty="0" smtClean="0">
                <a:latin typeface="Calibri" panose="020F0502020204030204" pitchFamily="34" charset="0"/>
                <a:cs typeface="Times New Roman" panose="02020603050405020304" pitchFamily="18" charset="0"/>
              </a:rPr>
              <a:t>των ευρωπαϊκών προγραμμάτων στα οποία συμμετέχει.</a:t>
            </a:r>
            <a:endParaRPr lang="en-US" sz="2400" b="1" kern="50" dirty="0">
              <a:latin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2400" b="1" dirty="0">
                <a:latin typeface="Calibri" panose="020F0502020204030204" pitchFamily="34" charset="0"/>
                <a:cs typeface="Times New Roman" panose="02020603050405020304" pitchFamily="18" charset="0"/>
              </a:rPr>
              <a:t/>
            </a:r>
            <a:br>
              <a:rPr lang="en-US" sz="2400" b="1" dirty="0">
                <a:latin typeface="Calibri" panose="020F0502020204030204" pitchFamily="34" charset="0"/>
                <a:cs typeface="Times New Roman" panose="02020603050405020304" pitchFamily="18" charset="0"/>
              </a:rPr>
            </a:br>
            <a:r>
              <a:rPr lang="el-GR" sz="2400" b="1" dirty="0" smtClean="0">
                <a:latin typeface="Calibri" panose="020F0502020204030204" pitchFamily="34" charset="0"/>
                <a:cs typeface="Times New Roman" panose="02020603050405020304" pitchFamily="18" charset="0"/>
              </a:rPr>
              <a:t>      </a:t>
            </a:r>
            <a:endParaRPr lang="el-GR"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2" descr="https://2.bp.blogspot.com/-1AeekE4Pjgk/WMPYFJRHP6I/AAAAAAAAG-o/Ng_NivEyEkASF7zrOwbdeqOrH7iSPLDrgCEw/s320/20170303_101436.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151072" y="17944"/>
            <a:ext cx="1966923" cy="160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54033" y="5018780"/>
            <a:ext cx="7991895" cy="1200329"/>
          </a:xfrm>
          <a:prstGeom prst="rect">
            <a:avLst/>
          </a:prstGeom>
        </p:spPr>
        <p:txBody>
          <a:bodyPr wrap="square">
            <a:spAutoFit/>
          </a:bodyPr>
          <a:lstStyle/>
          <a:p>
            <a:pPr algn="just">
              <a:lnSpc>
                <a:spcPct val="150000"/>
              </a:lnSpc>
              <a:spcBef>
                <a:spcPts val="300"/>
              </a:spcBef>
              <a:spcAft>
                <a:spcPts val="0"/>
              </a:spcAft>
            </a:pPr>
            <a:r>
              <a:rPr lang="el-GR" sz="2400" b="1" kern="50" dirty="0">
                <a:latin typeface="Calibri" panose="020F0502020204030204" pitchFamily="34" charset="0"/>
                <a:ea typeface="Calibri" panose="020F0502020204030204" pitchFamily="34" charset="0"/>
                <a:cs typeface="Times New Roman" panose="02020603050405020304" pitchFamily="18" charset="0"/>
              </a:rPr>
              <a:t>Αποτελέσματα: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Ενσυναίσθηση, </a:t>
            </a:r>
            <a:r>
              <a:rPr lang="el-GR" sz="2400" kern="50" dirty="0">
                <a:latin typeface="Calibri" panose="020F0502020204030204" pitchFamily="34" charset="0"/>
                <a:ea typeface="Calibri" panose="020F0502020204030204" pitchFamily="34" charset="0"/>
                <a:cs typeface="Times New Roman" panose="02020603050405020304" pitchFamily="18" charset="0"/>
              </a:rPr>
              <a:t>δραστηριοποίηση/ανάληψη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πρωτοβουλιών/εθελοντισμός, αντίκτυπος.</a:t>
            </a:r>
            <a:endParaRPr lang="el-GR" sz="2400" kern="50" dirty="0">
              <a:effectLst/>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961" y="5764394"/>
            <a:ext cx="3535609" cy="10936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0857" y="0"/>
            <a:ext cx="1597983" cy="16201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0857" y="3163983"/>
            <a:ext cx="3520115" cy="9625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9961" y="4361415"/>
            <a:ext cx="3511011" cy="1200293"/>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0857" y="1732306"/>
            <a:ext cx="3520115" cy="1193462"/>
          </a:xfrm>
          <a:prstGeom prst="rect">
            <a:avLst/>
          </a:prstGeom>
        </p:spPr>
      </p:pic>
    </p:spTree>
    <p:extLst>
      <p:ext uri="{BB962C8B-B14F-4D97-AF65-F5344CB8AC3E}">
        <p14:creationId xmlns:p14="http://schemas.microsoft.com/office/powerpoint/2010/main" val="2256140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30627" y="445336"/>
            <a:ext cx="9633858" cy="5363007"/>
          </a:xfrm>
          <a:prstGeom prst="rect">
            <a:avLst/>
          </a:prstGeom>
        </p:spPr>
        <p:txBody>
          <a:bodyPr wrap="square">
            <a:spAutoFit/>
          </a:bodyPr>
          <a:lstStyle/>
          <a:p>
            <a:pPr marL="342900" indent="-342900" algn="just">
              <a:lnSpc>
                <a:spcPct val="150000"/>
              </a:lnSpc>
              <a:spcBef>
                <a:spcPts val="300"/>
              </a:spcBef>
              <a:buFont typeface="Arial" panose="020B0604020202020204" pitchFamily="34" charset="0"/>
              <a:buChar char="•"/>
            </a:pPr>
            <a:r>
              <a:rPr lang="el-GR" sz="2200" b="1" dirty="0" smtClean="0">
                <a:latin typeface="Calibri" panose="020F0502020204030204" pitchFamily="34" charset="0"/>
              </a:rPr>
              <a:t>Αρθρογραφία </a:t>
            </a:r>
            <a:r>
              <a:rPr lang="el-GR" sz="2200" dirty="0" smtClean="0">
                <a:latin typeface="Calibri" panose="020F0502020204030204" pitchFamily="34" charset="0"/>
              </a:rPr>
              <a:t>(τοπικός τύπος, μαθητικό ηλεκτρονικό περιοδικό «οι ΈμΠειροι») </a:t>
            </a:r>
          </a:p>
          <a:p>
            <a:pPr marL="342900" indent="-342900" algn="just">
              <a:lnSpc>
                <a:spcPct val="150000"/>
              </a:lnSpc>
              <a:spcBef>
                <a:spcPts val="300"/>
              </a:spcBef>
              <a:buFont typeface="Arial" panose="020B0604020202020204" pitchFamily="34" charset="0"/>
              <a:buChar char="•"/>
            </a:pP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Σύνταξη «αναφορών» </a:t>
            </a:r>
            <a:r>
              <a:rPr lang="el-GR" sz="2200" b="1" kern="50" dirty="0">
                <a:latin typeface="Calibri" panose="020F0502020204030204" pitchFamily="34" charset="0"/>
                <a:ea typeface="Calibri" panose="020F0502020204030204" pitchFamily="34" charset="0"/>
                <a:cs typeface="Times New Roman" panose="02020603050405020304" pitchFamily="18" charset="0"/>
              </a:rPr>
              <a:t>από τους μαθητές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του Π. ΓΕΛ ΠΑ.ΜΑΚ στο Παρατηρητήριο </a:t>
            </a:r>
            <a:r>
              <a:rPr lang="el-GR" sz="2200" b="1" kern="50" dirty="0">
                <a:latin typeface="Calibri" panose="020F0502020204030204" pitchFamily="34" charset="0"/>
                <a:ea typeface="Calibri" panose="020F0502020204030204" pitchFamily="34" charset="0"/>
                <a:cs typeface="Times New Roman" panose="02020603050405020304" pitchFamily="18" charset="0"/>
              </a:rPr>
              <a:t>κατά της περιβαλλοντικής αδικίας</a:t>
            </a:r>
            <a:r>
              <a:rPr lang="el-GR" sz="2200" kern="50" dirty="0">
                <a:latin typeface="Calibri" panose="020F0502020204030204" pitchFamily="34" charset="0"/>
                <a:ea typeface="Calibri" panose="020F0502020204030204" pitchFamily="34" charset="0"/>
                <a:cs typeface="Times New Roman" panose="02020603050405020304" pitchFamily="18" charset="0"/>
              </a:rPr>
              <a:t> (</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a:t>
            </a:r>
            <a:r>
              <a:rPr lang="el-GR"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youth</a:t>
            </a:r>
            <a:r>
              <a:rPr lang="el-GR"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4</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ej</a:t>
            </a:r>
            <a:r>
              <a:rPr lang="el-GR"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sameworld</a:t>
            </a:r>
            <a:r>
              <a:rPr lang="el-GR"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eu</a:t>
            </a:r>
            <a:r>
              <a:rPr lang="el-GR"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a:t>
            </a:r>
            <a:r>
              <a:rPr lang="en-US" sz="2200" u="sng" kern="50"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reports</a:t>
            </a:r>
            <a:r>
              <a:rPr lang="el-GR" sz="2200" kern="50" dirty="0">
                <a:latin typeface="Calibri" panose="020F0502020204030204" pitchFamily="34" charset="0"/>
                <a:ea typeface="Calibri" panose="020F0502020204030204" pitchFamily="34" charset="0"/>
                <a:cs typeface="Times New Roman" panose="02020603050405020304" pitchFamily="18" charset="0"/>
              </a:rPr>
              <a:t>),</a:t>
            </a:r>
            <a:r>
              <a:rPr lang="el-GR" sz="2200" kern="50" dirty="0">
                <a:solidFill>
                  <a:srgbClr val="212121"/>
                </a:solidFill>
                <a:latin typeface="Calibri" panose="020F0502020204030204" pitchFamily="34" charset="0"/>
                <a:ea typeface="Calibri" panose="020F0502020204030204" pitchFamily="34" charset="0"/>
                <a:cs typeface="Times New Roman" panose="02020603050405020304" pitchFamily="18" charset="0"/>
              </a:rPr>
              <a:t> </a:t>
            </a:r>
            <a:r>
              <a:rPr lang="el-GR" sz="2200" b="1" kern="50" dirty="0">
                <a:latin typeface="Calibri" panose="020F0502020204030204" pitchFamily="34" charset="0"/>
                <a:ea typeface="Calibri" panose="020F0502020204030204" pitchFamily="34" charset="0"/>
                <a:cs typeface="Times New Roman" panose="02020603050405020304" pitchFamily="18" charset="0"/>
              </a:rPr>
              <a:t>για τη</a:t>
            </a:r>
            <a:r>
              <a:rPr lang="el-GR" sz="2200" b="1" kern="50" dirty="0">
                <a:latin typeface="Calibri" panose="020F0502020204030204" pitchFamily="34" charset="0"/>
                <a:ea typeface="Calibri" panose="020F0502020204030204" pitchFamily="34" charset="0"/>
              </a:rPr>
              <a:t>ν</a:t>
            </a:r>
            <a:r>
              <a:rPr lang="el-GR" sz="2200" b="1" kern="50" dirty="0">
                <a:latin typeface="Calibri" panose="020F0502020204030204" pitchFamily="34" charset="0"/>
                <a:ea typeface="Calibri" panose="020F0502020204030204" pitchFamily="34" charset="0"/>
                <a:cs typeface="Times New Roman" panose="02020603050405020304" pitchFamily="18" charset="0"/>
              </a:rPr>
              <a:t> ατμοσφαιρική ρύπανση στο Δήμο Κορδελιού</a:t>
            </a:r>
            <a:r>
              <a:rPr lang="el-GR" sz="2200" b="1" kern="50" dirty="0">
                <a:latin typeface="Calibri" panose="020F0502020204030204" pitchFamily="34" charset="0"/>
                <a:ea typeface="Calibri" panose="020F0502020204030204" pitchFamily="34" charset="0"/>
              </a:rPr>
              <a:t>-</a:t>
            </a:r>
            <a:r>
              <a:rPr lang="el-GR" sz="2200" b="1" kern="50" dirty="0">
                <a:latin typeface="Calibri" panose="020F0502020204030204" pitchFamily="34" charset="0"/>
                <a:ea typeface="Calibri" panose="020F0502020204030204" pitchFamily="34" charset="0"/>
                <a:cs typeface="Times New Roman" panose="02020603050405020304" pitchFamily="18" charset="0"/>
              </a:rPr>
              <a:t>Ευόσμου Θεσσαλονίκης </a:t>
            </a:r>
            <a:r>
              <a:rPr lang="en-US" sz="2200" b="1" kern="50" dirty="0" smtClean="0">
                <a:latin typeface="Calibri" panose="020F0502020204030204" pitchFamily="34" charset="0"/>
                <a:ea typeface="Calibri" panose="020F0502020204030204" pitchFamily="34" charset="0"/>
                <a:cs typeface="Times New Roman" panose="02020603050405020304" pitchFamily="18" charset="0"/>
              </a:rPr>
              <a:t>.</a:t>
            </a:r>
            <a:endParaRPr lang="el-GR" sz="2200" b="1" kern="5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300"/>
              </a:spcBef>
              <a:buFont typeface="Arial" panose="020B0604020202020204" pitchFamily="34" charset="0"/>
              <a:buChar char="•"/>
            </a:pP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Επιστολή προς το </a:t>
            </a:r>
            <a:r>
              <a:rPr lang="el-GR" sz="2200" b="1" dirty="0" smtClean="0">
                <a:latin typeface="Calibri" panose="020F0502020204030204" pitchFamily="34" charset="0"/>
              </a:rPr>
              <a:t>Υπουργείο </a:t>
            </a:r>
            <a:r>
              <a:rPr lang="el-GR" sz="2200" b="1" dirty="0">
                <a:latin typeface="Calibri" panose="020F0502020204030204" pitchFamily="34" charset="0"/>
              </a:rPr>
              <a:t>Περιβάλλοντος</a:t>
            </a:r>
            <a:r>
              <a:rPr lang="el-GR" sz="2200" dirty="0">
                <a:latin typeface="Calibri" panose="020F0502020204030204" pitchFamily="34" charset="0"/>
              </a:rPr>
              <a:t> </a:t>
            </a:r>
            <a:r>
              <a:rPr lang="el-GR" sz="2200" b="1" dirty="0">
                <a:latin typeface="Calibri" panose="020F0502020204030204" pitchFamily="34" charset="0"/>
              </a:rPr>
              <a:t>και Ενέργειας </a:t>
            </a:r>
            <a:endParaRPr lang="el-GR" sz="2200" b="1" kern="5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300"/>
              </a:spcBef>
              <a:buFont typeface="Arial" panose="020B0604020202020204" pitchFamily="34" charset="0"/>
              <a:buChar char="•"/>
            </a:pP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Επίδοση επιστολής μ</a:t>
            </a:r>
            <a:r>
              <a:rPr lang="el-GR" sz="2200" b="1" kern="50" dirty="0">
                <a:latin typeface="Calibri" panose="020F0502020204030204" pitchFamily="34" charset="0"/>
                <a:ea typeface="Calibri" panose="020F0502020204030204" pitchFamily="34" charset="0"/>
                <a:cs typeface="Times New Roman" panose="02020603050405020304" pitchFamily="18" charset="0"/>
              </a:rPr>
              <a:t>αθητών σε εκπρόσωπο του Δήμου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Κορδελιού-Ευόσμου</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 για τον κίνδυνο περιβαλλοντικής μετανάστευσης των κατοίκων. </a:t>
            </a:r>
            <a:endParaRPr lang="en-US" sz="2200" kern="5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300"/>
              </a:spcBef>
              <a:buFont typeface="Arial" panose="020B0604020202020204" pitchFamily="34" charset="0"/>
              <a:buChar char="•"/>
            </a:pP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Δημοσίευση σχετικού ψηφίσματος των μαθητών.</a:t>
            </a:r>
            <a:endParaRPr lang="el-GR" sz="2200" b="1" kern="50" dirty="0" smtClean="0">
              <a:latin typeface="Calibri" panose="020F0502020204030204" pitchFamily="34" charset="0"/>
              <a:ea typeface="Calibri" panose="020F0502020204030204" pitchFamily="34" charset="0"/>
            </a:endParaRPr>
          </a:p>
          <a:p>
            <a:pPr algn="just">
              <a:lnSpc>
                <a:spcPct val="150000"/>
              </a:lnSpc>
              <a:spcBef>
                <a:spcPts val="300"/>
              </a:spcBef>
              <a:spcAft>
                <a:spcPts val="0"/>
              </a:spcAft>
            </a:pPr>
            <a:r>
              <a:rPr lang="el-GR" sz="2200" kern="50" dirty="0">
                <a:latin typeface="Calibri" panose="020F0502020204030204" pitchFamily="34" charset="0"/>
                <a:ea typeface="Calibri" panose="020F0502020204030204" pitchFamily="34" charset="0"/>
                <a:cs typeface="Times New Roman" panose="02020603050405020304" pitchFamily="18" charset="0"/>
              </a:rPr>
              <a:t> </a:t>
            </a:r>
            <a:endParaRPr lang="el-GR" sz="2200" kern="50" dirty="0">
              <a:effectLst/>
              <a:latin typeface="Calibri" panose="020F0502020204030204" pitchFamily="34" charset="0"/>
              <a:ea typeface="Calibri" panose="020F0502020204030204" pitchFamily="34" charset="0"/>
            </a:endParaRPr>
          </a:p>
        </p:txBody>
      </p:sp>
      <p:sp>
        <p:nvSpPr>
          <p:cNvPr id="3" name="TextBox 2"/>
          <p:cNvSpPr txBox="1"/>
          <p:nvPr/>
        </p:nvSpPr>
        <p:spPr>
          <a:xfrm>
            <a:off x="2890157" y="0"/>
            <a:ext cx="5617029" cy="523220"/>
          </a:xfrm>
          <a:prstGeom prst="rect">
            <a:avLst/>
          </a:prstGeom>
          <a:noFill/>
        </p:spPr>
        <p:txBody>
          <a:bodyPr wrap="square" rtlCol="0">
            <a:spAutoFit/>
          </a:bodyPr>
          <a:lstStyle/>
          <a:p>
            <a:r>
              <a:rPr lang="el-GR" sz="2800" b="1" dirty="0" smtClean="0"/>
              <a:t>Ανάληψη πρωτοβουλιών</a:t>
            </a:r>
            <a:endParaRPr lang="el-GR" sz="2800" b="1" dirty="0"/>
          </a:p>
        </p:txBody>
      </p:sp>
      <p:sp>
        <p:nvSpPr>
          <p:cNvPr id="5" name="Rectangle 4"/>
          <p:cNvSpPr/>
          <p:nvPr/>
        </p:nvSpPr>
        <p:spPr>
          <a:xfrm>
            <a:off x="130627" y="5103674"/>
            <a:ext cx="9633857" cy="1754326"/>
          </a:xfrm>
          <a:prstGeom prst="rect">
            <a:avLst/>
          </a:prstGeom>
        </p:spPr>
        <p:txBody>
          <a:bodyPr wrap="square">
            <a:spAutoFit/>
          </a:bodyPr>
          <a:lstStyle/>
          <a:p>
            <a:pPr algn="just">
              <a:lnSpc>
                <a:spcPct val="150000"/>
              </a:lnSpc>
              <a:spcBef>
                <a:spcPts val="300"/>
              </a:spcBef>
              <a:spcAft>
                <a:spcPts val="0"/>
              </a:spcAft>
            </a:pPr>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Αποτελέσματα: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Δραστηριοποίηση/ανάληψη </a:t>
            </a:r>
            <a:r>
              <a:rPr lang="el-GR" sz="2400" kern="50" dirty="0">
                <a:latin typeface="Calibri" panose="020F0502020204030204" pitchFamily="34" charset="0"/>
                <a:ea typeface="Calibri" panose="020F0502020204030204" pitchFamily="34" charset="0"/>
                <a:cs typeface="Times New Roman" panose="02020603050405020304" pitchFamily="18" charset="0"/>
              </a:rPr>
              <a:t>πρωτοβουλιών, διάχυση, ακτιβισμός/εθελοντισμός,</a:t>
            </a:r>
            <a:r>
              <a:rPr lang="el-GR" sz="2400" kern="50" dirty="0">
                <a:latin typeface="Calibri" panose="020F0502020204030204" pitchFamily="34" charset="0"/>
                <a:ea typeface="Calibri" panose="020F0502020204030204" pitchFamily="34" charset="0"/>
              </a:rPr>
              <a:t> άσκηση δικαιώματος στην </a:t>
            </a:r>
            <a:r>
              <a:rPr lang="el-GR" sz="2400" kern="50" dirty="0" smtClean="0">
                <a:latin typeface="Calibri" panose="020F0502020204030204" pitchFamily="34" charset="0"/>
                <a:ea typeface="Calibri" panose="020F0502020204030204" pitchFamily="34" charset="0"/>
              </a:rPr>
              <a:t>ελευθερία σκέψης,  συνείδησης</a:t>
            </a:r>
            <a:r>
              <a:rPr lang="el-GR" sz="2400" kern="50" dirty="0">
                <a:latin typeface="Calibri" panose="020F0502020204030204" pitchFamily="34" charset="0"/>
                <a:ea typeface="Calibri" panose="020F0502020204030204" pitchFamily="34" charset="0"/>
              </a:rPr>
              <a:t>, </a:t>
            </a:r>
            <a:r>
              <a:rPr lang="el-GR" sz="2400" kern="50" dirty="0" smtClean="0">
                <a:latin typeface="Calibri" panose="020F0502020204030204" pitchFamily="34" charset="0"/>
                <a:ea typeface="Calibri" panose="020F0502020204030204" pitchFamily="34" charset="0"/>
              </a:rPr>
              <a:t> γνώμης και </a:t>
            </a:r>
            <a:r>
              <a:rPr lang="el-GR" sz="2400" kern="50" dirty="0">
                <a:latin typeface="Calibri" panose="020F0502020204030204" pitchFamily="34" charset="0"/>
                <a:ea typeface="Calibri" panose="020F0502020204030204" pitchFamily="34" charset="0"/>
              </a:rPr>
              <a:t>έκφρασης.</a:t>
            </a:r>
            <a:endParaRPr lang="el-GR" sz="2400" kern="50" dirty="0">
              <a:effectLst/>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4485" y="0"/>
            <a:ext cx="2386693" cy="19267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4485" y="4659013"/>
            <a:ext cx="2386693" cy="214277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4485" y="2383714"/>
            <a:ext cx="2362388" cy="1931356"/>
          </a:xfrm>
          <a:prstGeom prst="rect">
            <a:avLst/>
          </a:prstGeom>
        </p:spPr>
      </p:pic>
    </p:spTree>
    <p:extLst>
      <p:ext uri="{BB962C8B-B14F-4D97-AF65-F5344CB8AC3E}">
        <p14:creationId xmlns:p14="http://schemas.microsoft.com/office/powerpoint/2010/main" val="623570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227580" y="339444"/>
            <a:ext cx="11839233" cy="3493264"/>
          </a:xfrm>
          <a:prstGeom prst="rect">
            <a:avLst/>
          </a:prstGeom>
        </p:spPr>
        <p:txBody>
          <a:bodyPr wrap="square">
            <a:spAutoFit/>
          </a:bodyPr>
          <a:lstStyle/>
          <a:p>
            <a:pPr algn="just">
              <a:lnSpc>
                <a:spcPct val="150000"/>
              </a:lnSpc>
              <a:spcBef>
                <a:spcPts val="300"/>
              </a:spcBef>
              <a:spcAft>
                <a:spcPts val="0"/>
              </a:spcAft>
            </a:pPr>
            <a:r>
              <a:rPr lang="el-GR" sz="2400" b="1" kern="50" dirty="0">
                <a:latin typeface="Calibri" panose="020F0502020204030204" pitchFamily="34" charset="0"/>
                <a:ea typeface="Calibri" panose="020F0502020204030204" pitchFamily="34" charset="0"/>
                <a:cs typeface="Times New Roman" panose="02020603050405020304" pitchFamily="18" charset="0"/>
              </a:rPr>
              <a:t>Για την εξαγωγή </a:t>
            </a:r>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συμπερασμάτων…</a:t>
            </a:r>
          </a:p>
          <a:p>
            <a:pPr algn="just">
              <a:lnSpc>
                <a:spcPct val="150000"/>
              </a:lnSpc>
              <a:spcBef>
                <a:spcPts val="300"/>
              </a:spcBef>
              <a:spcAft>
                <a:spcPts val="0"/>
              </a:spcAft>
            </a:pPr>
            <a:r>
              <a:rPr lang="el-GR" sz="2400" kern="50" dirty="0" smtClean="0">
                <a:latin typeface="Calibri" panose="020F0502020204030204" pitchFamily="34" charset="0"/>
                <a:ea typeface="Calibri" panose="020F0502020204030204" pitchFamily="34" charset="0"/>
                <a:cs typeface="Times New Roman" panose="02020603050405020304" pitchFamily="18" charset="0"/>
              </a:rPr>
              <a:t>διενεργήθηκε </a:t>
            </a:r>
            <a:r>
              <a:rPr lang="el-GR" sz="2400" kern="50" dirty="0">
                <a:latin typeface="Calibri" panose="020F0502020204030204" pitchFamily="34" charset="0"/>
                <a:ea typeface="Calibri" panose="020F0502020204030204" pitchFamily="34" charset="0"/>
                <a:cs typeface="Times New Roman" panose="02020603050405020304" pitchFamily="18" charset="0"/>
              </a:rPr>
              <a:t>ποσοτική έρευνα πεδίου (ανώνυμα ερωτηματολόγια</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400" kern="5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Εμπλεκόμενοι: εκπαιδευτικοί</a:t>
            </a:r>
            <a:r>
              <a:rPr lang="el-GR" sz="2400" kern="5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l-GR" sz="2400" kern="5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μαθητές</a:t>
            </a:r>
            <a:r>
              <a:rPr lang="el-GR" sz="2400" kern="5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el-GR" sz="2400" kern="50" dirty="0">
                <a:latin typeface="Calibri" panose="020F0502020204030204" pitchFamily="34" charset="0"/>
                <a:ea typeface="Calibri" panose="020F0502020204030204" pitchFamily="34" charset="0"/>
                <a:cs typeface="Times New Roman" panose="02020603050405020304" pitchFamily="18" charset="0"/>
              </a:rPr>
              <a:t> καθώς και γονείς,</a:t>
            </a:r>
            <a:r>
              <a:rPr lang="el-GR" sz="2400" kern="50" dirty="0">
                <a:solidFill>
                  <a:srgbClr val="000000"/>
                </a:solidFill>
                <a:latin typeface="Calibri" panose="020F0502020204030204" pitchFamily="34" charset="0"/>
                <a:ea typeface="Calibri" panose="020F0502020204030204" pitchFamily="34" charset="0"/>
                <a:cs typeface="Times New Roman" panose="02020603050405020304" pitchFamily="18" charset="0"/>
              </a:rPr>
              <a:t> μέλη της </a:t>
            </a:r>
            <a:r>
              <a:rPr lang="el-GR" sz="2400" kern="50" dirty="0">
                <a:latin typeface="Calibri" panose="020F0502020204030204" pitchFamily="34" charset="0"/>
                <a:ea typeface="Calibri" panose="020F0502020204030204" pitchFamily="34" charset="0"/>
                <a:cs typeface="Times New Roman" panose="02020603050405020304" pitchFamily="18" charset="0"/>
              </a:rPr>
              <a:t>τοπικής/ευρύτερης κοινωνίας</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kern="5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0"/>
              </a:spcAft>
            </a:pPr>
            <a:r>
              <a:rPr lang="el-GR" sz="24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400" kern="50" dirty="0">
                <a:latin typeface="Calibri" panose="020F0502020204030204" pitchFamily="34" charset="0"/>
                <a:ea typeface="Calibri" panose="020F0502020204030204" pitchFamily="34" charset="0"/>
                <a:cs typeface="Times New Roman" panose="02020603050405020304" pitchFamily="18" charset="0"/>
              </a:rPr>
              <a:t>Στόχος</a:t>
            </a:r>
            <a:r>
              <a:rPr lang="el-GR" sz="2400" kern="50" dirty="0">
                <a:latin typeface="Calibri" panose="020F0502020204030204" pitchFamily="34" charset="0"/>
                <a:ea typeface="Calibri" panose="020F0502020204030204" pitchFamily="34" charset="0"/>
              </a:rPr>
              <a:t>: Δ</a:t>
            </a:r>
            <a:r>
              <a:rPr lang="el-GR" sz="2400" kern="50" dirty="0">
                <a:latin typeface="Calibri" panose="020F0502020204030204" pitchFamily="34" charset="0"/>
                <a:ea typeface="Calibri" panose="020F0502020204030204" pitchFamily="34" charset="0"/>
                <a:cs typeface="Times New Roman" panose="02020603050405020304" pitchFamily="18" charset="0"/>
              </a:rPr>
              <a:t>ιερεύνηση αντίκτυπου πρακτικής (αξιολόγηση πρόσθετης μαθησιακής αξίας ενός ευρωπαϊκού/περιβαλλοντικού προγράμματος, διερεύνηση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επιδράσεών του </a:t>
            </a:r>
            <a:r>
              <a:rPr lang="el-GR" sz="2400" kern="50" dirty="0">
                <a:latin typeface="Calibri" panose="020F0502020204030204" pitchFamily="34" charset="0"/>
                <a:ea typeface="Calibri" panose="020F0502020204030204" pitchFamily="34" charset="0"/>
                <a:cs typeface="Times New Roman" panose="02020603050405020304" pitchFamily="18" charset="0"/>
              </a:rPr>
              <a:t>στις επιδόσεις των μαθητών, στις διαπροσωπικές σχέσεις κ.α</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 </a:t>
            </a:r>
            <a:endParaRPr lang="el-GR" sz="2400" kern="50" dirty="0">
              <a:effectLst/>
              <a:latin typeface="Calibri" panose="020F0502020204030204" pitchFamily="34" charset="0"/>
              <a:ea typeface="Calibri" panose="020F0502020204030204" pitchFamily="34" charset="0"/>
            </a:endParaRPr>
          </a:p>
        </p:txBody>
      </p:sp>
      <p:sp>
        <p:nvSpPr>
          <p:cNvPr id="3" name="TextBox 2"/>
          <p:cNvSpPr txBox="1"/>
          <p:nvPr/>
        </p:nvSpPr>
        <p:spPr>
          <a:xfrm>
            <a:off x="-25487" y="6296107"/>
            <a:ext cx="10140042" cy="461665"/>
          </a:xfrm>
          <a:prstGeom prst="rect">
            <a:avLst/>
          </a:prstGeom>
          <a:noFill/>
        </p:spPr>
        <p:txBody>
          <a:bodyPr wrap="square" rtlCol="0">
            <a:spAutoFit/>
          </a:bodyPr>
          <a:lstStyle/>
          <a:p>
            <a:r>
              <a:rPr lang="el-GR" sz="2400" b="1" dirty="0" smtClean="0"/>
              <a:t>ΣΤΟΙΧΕΙΑ ΤΕΚΜΗΡΙΩΣΗΣ-ΑΠΟΤΕΛΕΣΜΑΤΑ -ΑΝΤΙΚΤΥΠΟΣ</a:t>
            </a:r>
            <a:endParaRPr lang="el-GR"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81" y="3999137"/>
            <a:ext cx="2104875" cy="208006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650" y="3941160"/>
            <a:ext cx="1934935" cy="21885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805" y="3999136"/>
            <a:ext cx="2054829" cy="213054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3825" y="3999136"/>
            <a:ext cx="1992931" cy="213054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4555" y="3941160"/>
            <a:ext cx="2077445" cy="2246495"/>
          </a:xfrm>
          <a:prstGeom prst="rect">
            <a:avLst/>
          </a:prstGeom>
        </p:spPr>
      </p:pic>
    </p:spTree>
    <p:extLst>
      <p:ext uri="{BB962C8B-B14F-4D97-AF65-F5344CB8AC3E}">
        <p14:creationId xmlns:p14="http://schemas.microsoft.com/office/powerpoint/2010/main" val="3721279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212273" y="523220"/>
            <a:ext cx="11375570" cy="3801041"/>
          </a:xfrm>
          <a:prstGeom prst="rect">
            <a:avLst/>
          </a:prstGeom>
        </p:spPr>
        <p:txBody>
          <a:bodyPr wrap="square">
            <a:spAutoFit/>
          </a:bodyPr>
          <a:lstStyle/>
          <a:p>
            <a:pPr algn="just">
              <a:lnSpc>
                <a:spcPct val="150000"/>
              </a:lnSpc>
              <a:spcBef>
                <a:spcPts val="300"/>
              </a:spcBef>
              <a:spcAft>
                <a:spcPts val="0"/>
              </a:spcAft>
            </a:pPr>
            <a:r>
              <a:rPr lang="el-GR" sz="2200" b="1" kern="50" dirty="0">
                <a:latin typeface="Calibri" panose="020F0502020204030204" pitchFamily="34" charset="0"/>
                <a:ea typeface="Calibri" panose="020F0502020204030204" pitchFamily="34" charset="0"/>
                <a:cs typeface="Times New Roman" panose="02020603050405020304" pitchFamily="18" charset="0"/>
              </a:rPr>
              <a:t>Η αξιολόγηση της πρακτικής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έχει </a:t>
            </a:r>
            <a:r>
              <a:rPr lang="el-GR" sz="2200" b="1" kern="50" dirty="0">
                <a:latin typeface="Calibri" panose="020F0502020204030204" pitchFamily="34" charset="0"/>
                <a:ea typeface="Calibri" panose="020F0502020204030204" pitchFamily="34" charset="0"/>
                <a:cs typeface="Times New Roman" panose="02020603050405020304" pitchFamily="18" charset="0"/>
              </a:rPr>
              <a:t>τριπλή μορφή</a:t>
            </a:r>
            <a:r>
              <a:rPr lang="el-GR" sz="2200" kern="50" dirty="0">
                <a:latin typeface="Calibri" panose="020F0502020204030204" pitchFamily="34" charset="0"/>
                <a:ea typeface="Calibri" panose="020F0502020204030204" pitchFamily="34" charset="0"/>
                <a:cs typeface="Times New Roman" panose="02020603050405020304" pitchFamily="18" charset="0"/>
              </a:rPr>
              <a:t>: </a:t>
            </a:r>
            <a:endParaRPr lang="en-US" sz="2200" kern="5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0"/>
              </a:spcAft>
            </a:pPr>
            <a:r>
              <a:rPr lang="en-US" sz="2200" b="1" kern="50" dirty="0" smtClean="0">
                <a:latin typeface="Calibri" panose="020F0502020204030204" pitchFamily="34" charset="0"/>
                <a:ea typeface="Calibri" panose="020F0502020204030204" pitchFamily="34" charset="0"/>
                <a:cs typeface="Times New Roman" panose="02020603050405020304" pitchFamily="18" charset="0"/>
              </a:rPr>
              <a:t>1)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αρχική</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200" kern="50" dirty="0">
                <a:latin typeface="Calibri" panose="020F0502020204030204" pitchFamily="34" charset="0"/>
                <a:ea typeface="Calibri" panose="020F0502020204030204" pitchFamily="34" charset="0"/>
                <a:cs typeface="Times New Roman" panose="02020603050405020304" pitchFamily="18" charset="0"/>
              </a:rPr>
              <a:t>(ανίχνευση πρότερης γνώσης μαθητών </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(μετανάστευση, οικολογική/κοινωνική </a:t>
            </a:r>
            <a:r>
              <a:rPr lang="el-GR" sz="2200" kern="50" dirty="0">
                <a:latin typeface="Calibri" panose="020F0502020204030204" pitchFamily="34" charset="0"/>
                <a:ea typeface="Calibri" panose="020F0502020204030204" pitchFamily="34" charset="0"/>
                <a:cs typeface="Times New Roman" panose="02020603050405020304" pitchFamily="18" charset="0"/>
              </a:rPr>
              <a:t>διάσταση </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προβλήματος, </a:t>
            </a:r>
            <a:r>
              <a:rPr lang="el-GR" sz="2200" kern="50" dirty="0">
                <a:latin typeface="Calibri" panose="020F0502020204030204" pitchFamily="34" charset="0"/>
                <a:ea typeface="Calibri" panose="020F0502020204030204" pitchFamily="34" charset="0"/>
                <a:cs typeface="Times New Roman" panose="02020603050405020304" pitchFamily="18" charset="0"/>
              </a:rPr>
              <a:t>αναγκαιότητα ύπαρξης ενιαίας πολιτικής της ΕΕ), </a:t>
            </a:r>
            <a:endParaRPr lang="en-US" sz="2200" kern="5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0"/>
              </a:spcAft>
            </a:pPr>
            <a:r>
              <a:rPr lang="en-US" sz="2200" b="1" kern="50" dirty="0" smtClean="0">
                <a:latin typeface="Calibri" panose="020F0502020204030204" pitchFamily="34" charset="0"/>
                <a:ea typeface="Calibri" panose="020F0502020204030204" pitchFamily="34" charset="0"/>
                <a:cs typeface="Times New Roman" panose="02020603050405020304" pitchFamily="18" charset="0"/>
              </a:rPr>
              <a:t>2)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διαμορφωτική</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200" kern="50" dirty="0">
                <a:latin typeface="Calibri" panose="020F0502020204030204" pitchFamily="34" charset="0"/>
                <a:ea typeface="Calibri" panose="020F0502020204030204" pitchFamily="34" charset="0"/>
                <a:cs typeface="Times New Roman" panose="02020603050405020304" pitchFamily="18" charset="0"/>
              </a:rPr>
              <a:t>(κατά τη διάρκεια) </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(φύλλα εργασίας, </a:t>
            </a:r>
            <a:r>
              <a:rPr lang="el-GR" sz="2200" kern="50" dirty="0">
                <a:latin typeface="Calibri" panose="020F0502020204030204" pitchFamily="34" charset="0"/>
                <a:ea typeface="Calibri" panose="020F0502020204030204" pitchFamily="34" charset="0"/>
                <a:cs typeface="Times New Roman" panose="02020603050405020304" pitchFamily="18" charset="0"/>
              </a:rPr>
              <a:t>βιωματικές δράσεις), </a:t>
            </a:r>
            <a:endParaRPr lang="en-US" sz="2200" kern="5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0"/>
              </a:spcAft>
            </a:pPr>
            <a:r>
              <a:rPr lang="en-US" sz="2200" b="1" kern="50" dirty="0" smtClean="0">
                <a:latin typeface="Calibri" panose="020F0502020204030204" pitchFamily="34" charset="0"/>
                <a:ea typeface="Calibri" panose="020F0502020204030204" pitchFamily="34" charset="0"/>
                <a:cs typeface="Times New Roman" panose="02020603050405020304" pitchFamily="18" charset="0"/>
              </a:rPr>
              <a:t>3)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τελική</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200" kern="50" dirty="0">
                <a:latin typeface="Calibri" panose="020F0502020204030204" pitchFamily="34" charset="0"/>
                <a:ea typeface="Calibri" panose="020F0502020204030204" pitchFamily="34" charset="0"/>
                <a:cs typeface="Times New Roman" panose="02020603050405020304" pitchFamily="18" charset="0"/>
              </a:rPr>
              <a:t>(</a:t>
            </a:r>
            <a:r>
              <a:rPr lang="en-US" sz="2200" kern="50" dirty="0">
                <a:latin typeface="Calibri" panose="020F0502020204030204" pitchFamily="34" charset="0"/>
                <a:ea typeface="Calibri" panose="020F0502020204030204" pitchFamily="34" charset="0"/>
                <a:cs typeface="Times New Roman" panose="02020603050405020304" pitchFamily="18" charset="0"/>
              </a:rPr>
              <a:t>poster</a:t>
            </a:r>
            <a:r>
              <a:rPr lang="el-GR" sz="2200" kern="50" dirty="0">
                <a:latin typeface="Calibri" panose="020F0502020204030204" pitchFamily="34" charset="0"/>
                <a:ea typeface="Calibri" panose="020F0502020204030204" pitchFamily="34" charset="0"/>
                <a:cs typeface="Times New Roman" panose="02020603050405020304" pitchFamily="18" charset="0"/>
              </a:rPr>
              <a:t>, </a:t>
            </a:r>
            <a:r>
              <a:rPr lang="en-US" sz="2200" kern="50" dirty="0">
                <a:latin typeface="Calibri" panose="020F0502020204030204" pitchFamily="34" charset="0"/>
                <a:ea typeface="Calibri" panose="020F0502020204030204" pitchFamily="34" charset="0"/>
                <a:cs typeface="Times New Roman" panose="02020603050405020304" pitchFamily="18" charset="0"/>
              </a:rPr>
              <a:t>video</a:t>
            </a:r>
            <a:r>
              <a:rPr lang="el-GR" sz="2200" kern="50" dirty="0">
                <a:latin typeface="Calibri" panose="020F0502020204030204" pitchFamily="34" charset="0"/>
                <a:ea typeface="Calibri" panose="020F0502020204030204" pitchFamily="34" charset="0"/>
                <a:cs typeface="Times New Roman" panose="02020603050405020304" pitchFamily="18" charset="0"/>
              </a:rPr>
              <a:t>). </a:t>
            </a:r>
            <a:endParaRPr lang="el-GR" sz="2200" kern="50" dirty="0">
              <a:latin typeface="Calibri" panose="020F0502020204030204" pitchFamily="34" charset="0"/>
              <a:ea typeface="Calibri" panose="020F0502020204030204" pitchFamily="34" charset="0"/>
            </a:endParaRPr>
          </a:p>
          <a:p>
            <a:pPr algn="just">
              <a:lnSpc>
                <a:spcPct val="150000"/>
              </a:lnSpc>
              <a:spcBef>
                <a:spcPts val="300"/>
              </a:spcBef>
              <a:spcAft>
                <a:spcPts val="0"/>
              </a:spcAft>
            </a:pPr>
            <a:r>
              <a:rPr lang="el-GR" sz="2200" b="1" kern="50" dirty="0" smtClean="0">
                <a:latin typeface="Calibri" panose="020F0502020204030204" pitchFamily="34" charset="0"/>
                <a:ea typeface="Calibri" panose="020F0502020204030204" pitchFamily="34" charset="0"/>
              </a:rPr>
              <a:t>Εφαρμόστηκαν</a:t>
            </a:r>
            <a:r>
              <a:rPr lang="el-GR" sz="2200" b="1" kern="50" dirty="0">
                <a:latin typeface="Calibri" panose="020F0502020204030204" pitchFamily="34" charset="0"/>
                <a:ea typeface="Calibri" panose="020F0502020204030204" pitchFamily="34" charset="0"/>
                <a:cs typeface="Times New Roman" panose="02020603050405020304" pitchFamily="18" charset="0"/>
              </a:rPr>
              <a:t>: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α) Συμμετοχική </a:t>
            </a:r>
            <a:r>
              <a:rPr lang="el-GR" sz="2200" b="1" kern="50" dirty="0">
                <a:latin typeface="Calibri" panose="020F0502020204030204" pitchFamily="34" charset="0"/>
                <a:ea typeface="Calibri" panose="020F0502020204030204" pitchFamily="34" charset="0"/>
                <a:cs typeface="Times New Roman" panose="02020603050405020304" pitchFamily="18" charset="0"/>
              </a:rPr>
              <a:t>παρατήρηση (</a:t>
            </a:r>
            <a:r>
              <a:rPr lang="en-US" sz="2200" b="1" kern="50" dirty="0">
                <a:latin typeface="Calibri" panose="020F0502020204030204" pitchFamily="34" charset="0"/>
                <a:ea typeface="Calibri" panose="020F0502020204030204" pitchFamily="34" charset="0"/>
                <a:cs typeface="Times New Roman" panose="02020603050405020304" pitchFamily="18" charset="0"/>
              </a:rPr>
              <a:t>Participant Observation</a:t>
            </a:r>
            <a:r>
              <a:rPr lang="el-GR" sz="2200" b="1" kern="50" dirty="0">
                <a:latin typeface="Calibri" panose="020F0502020204030204" pitchFamily="34" charset="0"/>
                <a:ea typeface="Calibri" panose="020F0502020204030204" pitchFamily="34" charset="0"/>
                <a:cs typeface="Times New Roman" panose="02020603050405020304" pitchFamily="18" charset="0"/>
              </a:rPr>
              <a:t>)</a:t>
            </a:r>
            <a:r>
              <a:rPr lang="el-GR" sz="2200" kern="50" dirty="0">
                <a:latin typeface="Calibri" panose="020F0502020204030204" pitchFamily="34" charset="0"/>
                <a:ea typeface="Calibri" panose="020F0502020204030204" pitchFamily="34" charset="0"/>
                <a:cs typeface="Times New Roman" panose="02020603050405020304" pitchFamily="18" charset="0"/>
              </a:rPr>
              <a:t> με καταγραφή αυθόρμητων αντιδράσεων των μαθητών κατά την </a:t>
            </a:r>
            <a:r>
              <a:rPr lang="el-GR" sz="2200" kern="50" dirty="0" smtClean="0">
                <a:latin typeface="Calibri" panose="020F0502020204030204" pitchFamily="34" charset="0"/>
                <a:ea typeface="Calibri" panose="020F0502020204030204" pitchFamily="34" charset="0"/>
                <a:cs typeface="Times New Roman" panose="02020603050405020304" pitchFamily="18" charset="0"/>
              </a:rPr>
              <a:t>εφαρμογή, </a:t>
            </a:r>
            <a:r>
              <a:rPr lang="el-GR" sz="2200" b="1" kern="50" dirty="0" smtClean="0">
                <a:latin typeface="Calibri" panose="020F0502020204030204" pitchFamily="34" charset="0"/>
                <a:ea typeface="Calibri" panose="020F0502020204030204" pitchFamily="34" charset="0"/>
                <a:cs typeface="Times New Roman" panose="02020603050405020304" pitchFamily="18" charset="0"/>
              </a:rPr>
              <a:t>β) Αυτοαξιολογικά κείμενα</a:t>
            </a:r>
            <a:r>
              <a:rPr lang="el-GR" sz="2200" kern="50" dirty="0">
                <a:latin typeface="Calibri" panose="020F0502020204030204" pitchFamily="34" charset="0"/>
                <a:ea typeface="Calibri" panose="020F0502020204030204" pitchFamily="34" charset="0"/>
                <a:cs typeface="Times New Roman" panose="02020603050405020304" pitchFamily="18" charset="0"/>
              </a:rPr>
              <a:t>. </a:t>
            </a:r>
            <a:endParaRPr lang="el-GR" sz="2200" kern="50" dirty="0">
              <a:effectLst/>
              <a:latin typeface="Calibri" panose="020F0502020204030204" pitchFamily="34" charset="0"/>
              <a:ea typeface="Calibri" panose="020F0502020204030204" pitchFamily="34" charset="0"/>
            </a:endParaRPr>
          </a:p>
        </p:txBody>
      </p:sp>
      <p:sp>
        <p:nvSpPr>
          <p:cNvPr id="3" name="TextBox 2"/>
          <p:cNvSpPr txBox="1"/>
          <p:nvPr/>
        </p:nvSpPr>
        <p:spPr>
          <a:xfrm>
            <a:off x="2939143" y="0"/>
            <a:ext cx="5323114" cy="523220"/>
          </a:xfrm>
          <a:prstGeom prst="rect">
            <a:avLst/>
          </a:prstGeom>
          <a:noFill/>
        </p:spPr>
        <p:txBody>
          <a:bodyPr wrap="square" rtlCol="0">
            <a:spAutoFit/>
          </a:bodyPr>
          <a:lstStyle/>
          <a:p>
            <a:r>
              <a:rPr lang="el-GR" sz="2800" b="1" dirty="0" smtClean="0">
                <a:latin typeface="Calibri" panose="020F0502020204030204" pitchFamily="34" charset="0"/>
              </a:rPr>
              <a:t>Αξιολόγηση-Κριτήρια</a:t>
            </a:r>
            <a:endParaRPr lang="el-GR" sz="2800" b="1" dirty="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839" y="0"/>
            <a:ext cx="2730161" cy="1208314"/>
          </a:xfrm>
          <a:prstGeom prst="rect">
            <a:avLst/>
          </a:prstGeom>
        </p:spPr>
      </p:pic>
      <p:sp>
        <p:nvSpPr>
          <p:cNvPr id="4" name="Rectangle 3"/>
          <p:cNvSpPr/>
          <p:nvPr/>
        </p:nvSpPr>
        <p:spPr>
          <a:xfrm>
            <a:off x="0" y="4847481"/>
            <a:ext cx="12026899" cy="1569660"/>
          </a:xfrm>
          <a:prstGeom prst="rect">
            <a:avLst/>
          </a:prstGeom>
        </p:spPr>
        <p:txBody>
          <a:bodyPr wrap="square">
            <a:spAutoFit/>
          </a:bodyPr>
          <a:lstStyle/>
          <a:p>
            <a:pPr lvl="1" algn="just"/>
            <a:r>
              <a:rPr lang="el-GR" sz="2400" dirty="0">
                <a:latin typeface="Calibri" panose="020F0502020204030204" pitchFamily="34" charset="0"/>
              </a:rPr>
              <a:t>Η πρακτική βοήθησε τους μαθητές να αναπτύξουν τις πέντε διαστάσεις μάθησης του 21</a:t>
            </a:r>
            <a:r>
              <a:rPr lang="el-GR" sz="2400" baseline="30000" dirty="0">
                <a:latin typeface="Calibri" panose="020F0502020204030204" pitchFamily="34" charset="0"/>
              </a:rPr>
              <a:t>ου</a:t>
            </a:r>
            <a:r>
              <a:rPr lang="el-GR" sz="2400" dirty="0">
                <a:latin typeface="Calibri" panose="020F0502020204030204" pitchFamily="34" charset="0"/>
              </a:rPr>
              <a:t> αι.: </a:t>
            </a:r>
            <a:r>
              <a:rPr lang="el-GR" sz="2400" b="1" dirty="0">
                <a:latin typeface="Calibri" panose="020F0502020204030204" pitchFamily="34" charset="0"/>
              </a:rPr>
              <a:t>Συνεργασία, Βελτίωση γνώσεων, Επίλυση </a:t>
            </a:r>
            <a:r>
              <a:rPr lang="el-GR" sz="2400" b="1" dirty="0" smtClean="0">
                <a:latin typeface="Calibri" panose="020F0502020204030204" pitchFamily="34" charset="0"/>
              </a:rPr>
              <a:t>προβλημάτων – Σύνδεση </a:t>
            </a:r>
            <a:r>
              <a:rPr lang="el-GR" sz="2400" b="1" dirty="0">
                <a:latin typeface="Calibri" panose="020F0502020204030204" pitchFamily="34" charset="0"/>
              </a:rPr>
              <a:t>με τον πραγματικό κόσμο, Αυτορρύθμιση, Χρήση ΤΠΕ για τη </a:t>
            </a:r>
            <a:r>
              <a:rPr lang="el-GR" sz="2400" b="1" dirty="0" smtClean="0">
                <a:latin typeface="Calibri" panose="020F0502020204030204" pitchFamily="34" charset="0"/>
              </a:rPr>
              <a:t>μάθηση, οι οποίες </a:t>
            </a:r>
            <a:r>
              <a:rPr lang="el-GR" sz="2400" b="1" dirty="0">
                <a:latin typeface="Calibri" panose="020F0502020204030204" pitchFamily="34" charset="0"/>
              </a:rPr>
              <a:t>είναι πλέον απαραίτητες για τους νέους.</a:t>
            </a:r>
          </a:p>
        </p:txBody>
      </p:sp>
    </p:spTree>
    <p:extLst>
      <p:ext uri="{BB962C8B-B14F-4D97-AF65-F5344CB8AC3E}">
        <p14:creationId xmlns:p14="http://schemas.microsoft.com/office/powerpoint/2010/main" val="3323516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4"/>
          <p:cNvSpPr txBox="1">
            <a:spLocks/>
          </p:cNvSpPr>
          <p:nvPr/>
        </p:nvSpPr>
        <p:spPr>
          <a:xfrm>
            <a:off x="5208815" y="5262166"/>
            <a:ext cx="6645728" cy="141148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smtClean="0">
                <a:solidFill>
                  <a:schemeClr val="tx1"/>
                </a:solidFill>
              </a:rPr>
              <a:t/>
            </a:r>
            <a:br>
              <a:rPr lang="el-GR" sz="2400" dirty="0" smtClean="0">
                <a:solidFill>
                  <a:schemeClr val="tx1"/>
                </a:solidFill>
              </a:rPr>
            </a:br>
            <a:r>
              <a:rPr lang="el-GR" sz="2400" dirty="0" smtClean="0">
                <a:solidFill>
                  <a:schemeClr val="tx1"/>
                </a:solidFill>
              </a:rPr>
              <a:t/>
            </a:r>
            <a:br>
              <a:rPr lang="el-GR" sz="2400" dirty="0" smtClean="0">
                <a:solidFill>
                  <a:schemeClr val="tx1"/>
                </a:solidFill>
              </a:rPr>
            </a:br>
            <a:r>
              <a:rPr lang="el-GR" sz="2400" dirty="0" smtClean="0">
                <a:solidFill>
                  <a:schemeClr val="tx1"/>
                </a:solidFill>
              </a:rPr>
              <a:t/>
            </a:r>
            <a:br>
              <a:rPr lang="el-GR" sz="2400" dirty="0" smtClean="0">
                <a:solidFill>
                  <a:schemeClr val="tx1"/>
                </a:solidFill>
              </a:rPr>
            </a:br>
            <a:r>
              <a:rPr lang="el-GR" sz="2400" b="1" dirty="0" smtClean="0">
                <a:solidFill>
                  <a:schemeClr val="tx1"/>
                </a:solidFill>
              </a:rPr>
              <a:t>ΑΞΙΟΠΟΙΗΣΗ, ΓΕΝΙΚΕΥΣΗ, ΕΠΕΚΤΑΣΙΜΟΤΗΤΑ</a:t>
            </a:r>
            <a:br>
              <a:rPr lang="el-GR" sz="2400" b="1" dirty="0" smtClean="0">
                <a:solidFill>
                  <a:schemeClr val="tx1"/>
                </a:solidFill>
              </a:rPr>
            </a:br>
            <a:r>
              <a:rPr lang="el-GR" sz="2400" b="1" dirty="0" smtClean="0">
                <a:solidFill>
                  <a:schemeClr val="tx1"/>
                </a:solidFill>
              </a:rPr>
              <a:t/>
            </a:r>
            <a:br>
              <a:rPr lang="el-GR" sz="2400" b="1" dirty="0" smtClean="0">
                <a:solidFill>
                  <a:schemeClr val="tx1"/>
                </a:solidFill>
              </a:rPr>
            </a:br>
            <a:r>
              <a:rPr lang="el-GR" sz="2400" b="1" dirty="0" smtClean="0">
                <a:solidFill>
                  <a:schemeClr val="tx1"/>
                </a:solidFill>
              </a:rPr>
              <a:t> </a:t>
            </a:r>
            <a:br>
              <a:rPr lang="el-GR" sz="2400" b="1" dirty="0" smtClean="0">
                <a:solidFill>
                  <a:schemeClr val="tx1"/>
                </a:solidFill>
              </a:rPr>
            </a:br>
            <a:endParaRPr lang="el-GR" sz="2400" b="1" dirty="0">
              <a:solidFill>
                <a:schemeClr val="tx1"/>
              </a:solidFill>
            </a:endParaRPr>
          </a:p>
        </p:txBody>
      </p:sp>
      <p:sp>
        <p:nvSpPr>
          <p:cNvPr id="5" name="Content Placeholder 6"/>
          <p:cNvSpPr txBox="1">
            <a:spLocks/>
          </p:cNvSpPr>
          <p:nvPr/>
        </p:nvSpPr>
        <p:spPr>
          <a:xfrm>
            <a:off x="4694830" y="573206"/>
            <a:ext cx="4449169" cy="405594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lvl="1" indent="0">
              <a:buFont typeface="Wingdings 3" charset="2"/>
              <a:buNone/>
            </a:pPr>
            <a:endParaRPr lang="el-GR" smtClean="0"/>
          </a:p>
          <a:p>
            <a:endParaRPr lang="el-GR" dirty="0"/>
          </a:p>
        </p:txBody>
      </p:sp>
      <p:sp>
        <p:nvSpPr>
          <p:cNvPr id="6" name="Rectangle 5"/>
          <p:cNvSpPr/>
          <p:nvPr/>
        </p:nvSpPr>
        <p:spPr>
          <a:xfrm>
            <a:off x="215674" y="1113841"/>
            <a:ext cx="9499825" cy="2554545"/>
          </a:xfrm>
          <a:prstGeom prst="rect">
            <a:avLst/>
          </a:prstGeom>
        </p:spPr>
        <p:txBody>
          <a:bodyPr wrap="square">
            <a:spAutoFit/>
          </a:bodyPr>
          <a:lstStyle/>
          <a:p>
            <a:pPr algn="just"/>
            <a:r>
              <a:rPr lang="el-GR" sz="2400" b="1" dirty="0" smtClean="0">
                <a:latin typeface="Calibri" panose="020F0502020204030204" pitchFamily="34" charset="0"/>
              </a:rPr>
              <a:t>Οι </a:t>
            </a:r>
            <a:r>
              <a:rPr lang="el-GR" sz="2400" b="1" dirty="0">
                <a:latin typeface="Calibri" panose="020F0502020204030204" pitchFamily="34" charset="0"/>
              </a:rPr>
              <a:t>εκπαιδευτικοί </a:t>
            </a:r>
            <a:r>
              <a:rPr lang="el-GR" sz="2400" dirty="0">
                <a:latin typeface="Calibri" panose="020F0502020204030204" pitchFamily="34" charset="0"/>
              </a:rPr>
              <a:t>μπορούν </a:t>
            </a:r>
            <a:r>
              <a:rPr lang="el-GR" sz="2400" b="1" dirty="0">
                <a:latin typeface="Calibri" panose="020F0502020204030204" pitchFamily="34" charset="0"/>
              </a:rPr>
              <a:t>να χρησιμοποιήσουν</a:t>
            </a:r>
            <a:r>
              <a:rPr lang="el-GR" sz="2400" dirty="0">
                <a:latin typeface="Calibri" panose="020F0502020204030204" pitchFamily="34" charset="0"/>
              </a:rPr>
              <a:t> την πρακτική με ευκολία γιατί είναι ευέλικτη και δεν απαιτεί ιδιαίτερη υλικοτεχνική υποδομή (το υλικό εντάσσεται αυτούσια ή επιμέρους </a:t>
            </a:r>
            <a:r>
              <a:rPr lang="el-GR" sz="2400" dirty="0" smtClean="0">
                <a:latin typeface="Calibri" panose="020F0502020204030204" pitchFamily="34" charset="0"/>
              </a:rPr>
              <a:t>τμήματα του).</a:t>
            </a:r>
            <a:endParaRPr lang="en-US" sz="2400" dirty="0" smtClean="0">
              <a:latin typeface="Calibri" panose="020F0502020204030204" pitchFamily="34" charset="0"/>
            </a:endParaRPr>
          </a:p>
          <a:p>
            <a:pPr algn="just"/>
            <a:endParaRPr lang="el-GR" sz="2400" dirty="0">
              <a:latin typeface="Calibri" panose="020F0502020204030204" pitchFamily="34" charset="0"/>
            </a:endParaRPr>
          </a:p>
          <a:p>
            <a:pPr algn="just"/>
            <a:endParaRPr lang="en-US" sz="2400" dirty="0" smtClean="0">
              <a:latin typeface="Calibri" panose="020F0502020204030204" pitchFamily="34" charset="0"/>
            </a:endParaRPr>
          </a:p>
          <a:p>
            <a:pPr algn="just"/>
            <a:endParaRPr lang="el-GR" sz="2000" dirty="0"/>
          </a:p>
          <a:p>
            <a:pPr algn="just"/>
            <a:endParaRPr lang="el-GR" sz="2000" dirty="0"/>
          </a:p>
        </p:txBody>
      </p:sp>
      <p:sp>
        <p:nvSpPr>
          <p:cNvPr id="3" name="Rectangle 2"/>
          <p:cNvSpPr/>
          <p:nvPr/>
        </p:nvSpPr>
        <p:spPr>
          <a:xfrm>
            <a:off x="215675" y="2769780"/>
            <a:ext cx="11508239" cy="3416320"/>
          </a:xfrm>
          <a:prstGeom prst="rect">
            <a:avLst/>
          </a:prstGeom>
        </p:spPr>
        <p:txBody>
          <a:bodyPr wrap="square">
            <a:spAutoFit/>
          </a:bodyPr>
          <a:lstStyle/>
          <a:p>
            <a:pPr algn="just"/>
            <a:r>
              <a:rPr lang="el-GR" sz="2400" b="1" dirty="0">
                <a:latin typeface="Calibri" panose="020F0502020204030204" pitchFamily="34" charset="0"/>
              </a:rPr>
              <a:t>Η καινοτομία απαιτεί πρακτική εφαρμογή ιδεών ή λύσεων στον πραγματικό κόσμο. </a:t>
            </a:r>
            <a:r>
              <a:rPr lang="el-GR" sz="2400" dirty="0">
                <a:latin typeface="Calibri" panose="020F0502020204030204" pitchFamily="34" charset="0"/>
              </a:rPr>
              <a:t>Όταν</a:t>
            </a:r>
            <a:r>
              <a:rPr lang="el-GR" sz="2400" b="1" dirty="0">
                <a:latin typeface="Calibri" panose="020F0502020204030204" pitchFamily="34" charset="0"/>
              </a:rPr>
              <a:t> </a:t>
            </a:r>
            <a:r>
              <a:rPr lang="el-GR" sz="2400" dirty="0">
                <a:latin typeface="Calibri" panose="020F0502020204030204" pitchFamily="34" charset="0"/>
              </a:rPr>
              <a:t>οι μαθητές δεν έχουν την εξουσία να εφαρμόσουν τις ιδέες τους, η καινοτομία λαμβάνει χώρα μόνο αν μεταφέρουν τις ιδέες σε ανθρώπους εκτός πλαισίου τάξης που μπορούν να τις εφαρμόσουν. </a:t>
            </a:r>
            <a:endParaRPr lang="en-US" sz="2400" dirty="0">
              <a:latin typeface="Calibri" panose="020F0502020204030204" pitchFamily="34" charset="0"/>
            </a:endParaRPr>
          </a:p>
          <a:p>
            <a:pPr algn="just"/>
            <a:r>
              <a:rPr lang="el-GR" sz="2400" dirty="0">
                <a:latin typeface="Calibri" panose="020F0502020204030204" pitchFamily="34" charset="0"/>
              </a:rPr>
              <a:t>Οι μαθητές παρουσίασαν τις προτάσεις τους για την περιβαλλοντική μετανάστευση σε τοπικές περιβαλλοντικές ομάδες/τοπικούς εκπροσώπους, στο ραδιόφωνο, στα </a:t>
            </a:r>
            <a:r>
              <a:rPr lang="en-US" sz="2400" dirty="0">
                <a:latin typeface="Calibri" panose="020F0502020204030204" pitchFamily="34" charset="0"/>
              </a:rPr>
              <a:t>media</a:t>
            </a:r>
            <a:r>
              <a:rPr lang="el-GR" sz="2400" dirty="0">
                <a:latin typeface="Calibri" panose="020F0502020204030204" pitchFamily="34" charset="0"/>
              </a:rPr>
              <a:t>. </a:t>
            </a:r>
            <a:endParaRPr lang="en-US" sz="2400" dirty="0">
              <a:latin typeface="Calibri" panose="020F0502020204030204" pitchFamily="34" charset="0"/>
            </a:endParaRPr>
          </a:p>
          <a:p>
            <a:pPr algn="just"/>
            <a:endParaRPr lang="el-GR" sz="2400" b="1" dirty="0" smtClean="0">
              <a:latin typeface="Calibri" panose="020F0502020204030204" pitchFamily="34" charset="0"/>
            </a:endParaRPr>
          </a:p>
          <a:p>
            <a:pPr algn="just"/>
            <a:r>
              <a:rPr lang="el-GR" sz="2400" b="1" dirty="0" smtClean="0">
                <a:latin typeface="Calibri" panose="020F0502020204030204" pitchFamily="34" charset="0"/>
              </a:rPr>
              <a:t>Είναι </a:t>
            </a:r>
            <a:r>
              <a:rPr lang="el-GR" sz="2400" b="1" dirty="0">
                <a:latin typeface="Calibri" panose="020F0502020204030204" pitchFamily="34" charset="0"/>
              </a:rPr>
              <a:t>τέλος η πρακτική </a:t>
            </a:r>
            <a:r>
              <a:rPr lang="el-GR" sz="2400" b="1" dirty="0" smtClean="0">
                <a:latin typeface="Calibri" panose="020F0502020204030204" pitchFamily="34" charset="0"/>
              </a:rPr>
              <a:t>καινοτόμα </a:t>
            </a:r>
            <a:r>
              <a:rPr lang="el-GR" sz="2400" b="1" dirty="0">
                <a:latin typeface="Calibri" panose="020F0502020204030204" pitchFamily="34" charset="0"/>
              </a:rPr>
              <a:t>γιατί ωφελεί όχι μόνο τους μαθητές αλλά και άλλους ανθρώπους.</a:t>
            </a:r>
            <a:endParaRPr lang="el-GR" sz="24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6603" y="14619"/>
            <a:ext cx="2355397" cy="1348207"/>
          </a:xfrm>
          <a:prstGeom prst="rect">
            <a:avLst/>
          </a:prstGeom>
        </p:spPr>
      </p:pic>
    </p:spTree>
    <p:extLst>
      <p:ext uri="{BB962C8B-B14F-4D97-AF65-F5344CB8AC3E}">
        <p14:creationId xmlns:p14="http://schemas.microsoft.com/office/powerpoint/2010/main" val="949328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518557"/>
            <a:ext cx="4708072" cy="4708072"/>
          </a:xfrm>
          <a:prstGeom prst="rect">
            <a:avLst/>
          </a:prstGeom>
        </p:spPr>
      </p:pic>
      <p:sp>
        <p:nvSpPr>
          <p:cNvPr id="3" name="TextBox 2"/>
          <p:cNvSpPr txBox="1"/>
          <p:nvPr/>
        </p:nvSpPr>
        <p:spPr>
          <a:xfrm>
            <a:off x="2596243" y="555171"/>
            <a:ext cx="6400800" cy="769441"/>
          </a:xfrm>
          <a:prstGeom prst="rect">
            <a:avLst/>
          </a:prstGeom>
          <a:noFill/>
        </p:spPr>
        <p:txBody>
          <a:bodyPr wrap="square" rtlCol="0">
            <a:spAutoFit/>
          </a:bodyPr>
          <a:lstStyle/>
          <a:p>
            <a:pPr algn="ctr"/>
            <a:r>
              <a:rPr lang="el-GR" sz="4400" b="1" dirty="0" smtClean="0">
                <a:latin typeface="Calibri" panose="020F0502020204030204" pitchFamily="34" charset="0"/>
              </a:rPr>
              <a:t>Ευχαριστούμε</a:t>
            </a:r>
            <a:endParaRPr lang="el-GR" sz="4400" b="1" dirty="0">
              <a:latin typeface="Calibri" panose="020F0502020204030204" pitchFamily="34" charset="0"/>
            </a:endParaRPr>
          </a:p>
        </p:txBody>
      </p:sp>
    </p:spTree>
    <p:extLst>
      <p:ext uri="{BB962C8B-B14F-4D97-AF65-F5344CB8AC3E}">
        <p14:creationId xmlns:p14="http://schemas.microsoft.com/office/powerpoint/2010/main" val="4240455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513856" y="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b="1" dirty="0" smtClean="0">
                <a:solidFill>
                  <a:schemeClr val="tx1"/>
                </a:solidFill>
                <a:latin typeface="Calibri" panose="020F0502020204030204" pitchFamily="34" charset="0"/>
              </a:rPr>
              <a:t>Σύντομη περιγραφή</a:t>
            </a:r>
            <a:endParaRPr lang="el-GR" b="1" dirty="0">
              <a:solidFill>
                <a:schemeClr val="tx1"/>
              </a:solidFill>
              <a:latin typeface="Calibri" panose="020F0502020204030204" pitchFamily="34" charset="0"/>
            </a:endParaRPr>
          </a:p>
        </p:txBody>
      </p:sp>
      <p:sp>
        <p:nvSpPr>
          <p:cNvPr id="3" name="Rectangle 2"/>
          <p:cNvSpPr/>
          <p:nvPr/>
        </p:nvSpPr>
        <p:spPr>
          <a:xfrm>
            <a:off x="0" y="1066035"/>
            <a:ext cx="12192000" cy="3785652"/>
          </a:xfrm>
          <a:prstGeom prst="rect">
            <a:avLst/>
          </a:prstGeom>
        </p:spPr>
        <p:txBody>
          <a:bodyPr wrap="square">
            <a:spAutoFit/>
          </a:bodyPr>
          <a:lstStyle/>
          <a:p>
            <a:pPr algn="just"/>
            <a:r>
              <a:rPr lang="el-GR" sz="2400" dirty="0" smtClean="0">
                <a:latin typeface="Calibri" panose="020F0502020204030204" pitchFamily="34" charset="0"/>
              </a:rPr>
              <a:t>Η παρούσα πρακτική εφαρμόστηκε στο Π.ΓΕΛ ΠΑ.ΜΑΚ κατά τα σχολικά έτη </a:t>
            </a:r>
            <a:r>
              <a:rPr lang="en-GB" sz="2400" dirty="0" smtClean="0">
                <a:latin typeface="Calibri" panose="020F0502020204030204" pitchFamily="34" charset="0"/>
              </a:rPr>
              <a:t>2015-201</a:t>
            </a:r>
            <a:r>
              <a:rPr lang="el-GR" sz="2400" dirty="0" smtClean="0">
                <a:latin typeface="Calibri" panose="020F0502020204030204" pitchFamily="34" charset="0"/>
              </a:rPr>
              <a:t>6, 2016-2017</a:t>
            </a:r>
            <a:r>
              <a:rPr lang="el-GR" sz="2400" dirty="0">
                <a:latin typeface="Calibri" panose="020F0502020204030204" pitchFamily="34" charset="0"/>
              </a:rPr>
              <a:t> </a:t>
            </a:r>
            <a:r>
              <a:rPr lang="el-GR" sz="2400" dirty="0" smtClean="0">
                <a:latin typeface="Calibri" panose="020F0502020204030204" pitchFamily="34" charset="0"/>
              </a:rPr>
              <a:t>και είναι το αποτέλεσμα </a:t>
            </a:r>
            <a:r>
              <a:rPr lang="el-GR" sz="2400" dirty="0">
                <a:latin typeface="Calibri" panose="020F0502020204030204" pitchFamily="34" charset="0"/>
              </a:rPr>
              <a:t>της δημιουργικής συνεργασίας μαθητών και εκπαιδευτικών του σχολείου μας στο πλαίσιο </a:t>
            </a:r>
            <a:r>
              <a:rPr lang="el-GR" sz="2400" dirty="0" smtClean="0">
                <a:latin typeface="Calibri" panose="020F0502020204030204" pitchFamily="34" charset="0"/>
              </a:rPr>
              <a:t>των ευρωπαϊκών </a:t>
            </a:r>
            <a:r>
              <a:rPr lang="el-GR" sz="2400" dirty="0">
                <a:latin typeface="Calibri" panose="020F0502020204030204" pitchFamily="34" charset="0"/>
              </a:rPr>
              <a:t>προγραμμάτων: </a:t>
            </a:r>
            <a:r>
              <a:rPr lang="el-GR" sz="2400" dirty="0" smtClean="0">
                <a:latin typeface="Calibri" panose="020F0502020204030204" pitchFamily="34" charset="0"/>
              </a:rPr>
              <a:t>«</a:t>
            </a:r>
            <a:r>
              <a:rPr lang="en-US" sz="2400" dirty="0">
                <a:latin typeface="Calibri" panose="020F0502020204030204" pitchFamily="34" charset="0"/>
              </a:rPr>
              <a:t>Teachers</a:t>
            </a:r>
            <a:r>
              <a:rPr lang="el-GR" sz="2400" dirty="0">
                <a:latin typeface="Calibri" panose="020F0502020204030204" pitchFamily="34" charset="0"/>
              </a:rPr>
              <a:t>4</a:t>
            </a:r>
            <a:r>
              <a:rPr lang="en-US" sz="2400" dirty="0">
                <a:latin typeface="Calibri" panose="020F0502020204030204" pitchFamily="34" charset="0"/>
              </a:rPr>
              <a:t>Europe</a:t>
            </a:r>
            <a:r>
              <a:rPr lang="el-GR" sz="2400" dirty="0" smtClean="0">
                <a:latin typeface="Calibri" panose="020F0502020204030204" pitchFamily="34" charset="0"/>
              </a:rPr>
              <a:t>» και </a:t>
            </a:r>
            <a:r>
              <a:rPr lang="el-GR" sz="2400" dirty="0">
                <a:latin typeface="Calibri" panose="020F0502020204030204" pitchFamily="34" charset="0"/>
              </a:rPr>
              <a:t>«</a:t>
            </a:r>
            <a:r>
              <a:rPr lang="en-US" sz="2400" dirty="0">
                <a:latin typeface="Calibri" panose="020F0502020204030204" pitchFamily="34" charset="0"/>
              </a:rPr>
              <a:t>IncludU</a:t>
            </a:r>
            <a:r>
              <a:rPr lang="el-GR" sz="2400" dirty="0" smtClean="0">
                <a:latin typeface="Calibri" panose="020F0502020204030204" pitchFamily="34" charset="0"/>
              </a:rPr>
              <a:t>».</a:t>
            </a:r>
            <a:r>
              <a:rPr lang="en-GB" sz="2400" dirty="0" smtClean="0">
                <a:latin typeface="Calibri" panose="020F0502020204030204" pitchFamily="34" charset="0"/>
              </a:rPr>
              <a:t> </a:t>
            </a:r>
            <a:endParaRPr lang="el-GR" sz="2400" dirty="0" smtClean="0">
              <a:latin typeface="Calibri" panose="020F0502020204030204" pitchFamily="34" charset="0"/>
            </a:endParaRPr>
          </a:p>
          <a:p>
            <a:pPr algn="just"/>
            <a:endParaRPr lang="en-GB" sz="2400" dirty="0" smtClean="0">
              <a:latin typeface="Calibri" panose="020F0502020204030204" pitchFamily="34" charset="0"/>
            </a:endParaRPr>
          </a:p>
          <a:p>
            <a:pPr algn="just"/>
            <a:r>
              <a:rPr lang="el-GR" sz="2400" dirty="0" smtClean="0">
                <a:latin typeface="Calibri" panose="020F0502020204030204" pitchFamily="34" charset="0"/>
                <a:cs typeface="Times New Roman" panose="02020603050405020304" pitchFamily="18" charset="0"/>
              </a:rPr>
              <a:t>Βασικός </a:t>
            </a:r>
            <a:r>
              <a:rPr lang="el-GR" sz="2400" dirty="0">
                <a:latin typeface="Calibri" panose="020F0502020204030204" pitchFamily="34" charset="0"/>
                <a:cs typeface="Times New Roman" panose="02020603050405020304" pitchFamily="18" charset="0"/>
              </a:rPr>
              <a:t>σκοπός είναι να </a:t>
            </a:r>
            <a:r>
              <a:rPr lang="el-GR" sz="2400" dirty="0" smtClean="0">
                <a:latin typeface="Calibri" panose="020F0502020204030204" pitchFamily="34" charset="0"/>
              </a:rPr>
              <a:t>ευαισθητοποιήσει στην έννοια της Περιβαλλοντικής μετανάστευσης, να </a:t>
            </a:r>
            <a:r>
              <a:rPr lang="el-GR" sz="2400" dirty="0" smtClean="0">
                <a:latin typeface="Calibri" panose="020F0502020204030204" pitchFamily="34" charset="0"/>
                <a:cs typeface="Times New Roman" panose="02020603050405020304" pitchFamily="18" charset="0"/>
              </a:rPr>
              <a:t>προωθήσει </a:t>
            </a:r>
            <a:r>
              <a:rPr lang="el-GR" sz="2400" dirty="0">
                <a:latin typeface="Calibri" panose="020F0502020204030204" pitchFamily="34" charset="0"/>
                <a:cs typeface="Times New Roman" panose="02020603050405020304" pitchFamily="18" charset="0"/>
              </a:rPr>
              <a:t>την έννοια της αειφορίας, να έχει ουσιαστικό αντίκτυπο στους μαθητές και την ευρύτερη κοινότητα, να ενθαρρύνει αειφόρους τρόπους ζωής και πρακτικές ενεργών, κριτικά σκεπτόμενων πολιτών, μέσα από καινοτόμες τεχνολογικές και βιωματικές προσεγγίσεις. </a:t>
            </a:r>
            <a:endParaRPr lang="el-GR" sz="2400" dirty="0" smtClean="0">
              <a:latin typeface="Calibri" panose="020F0502020204030204" pitchFamily="34" charset="0"/>
              <a:cs typeface="Times New Roman" panose="02020603050405020304" pitchFamily="18" charset="0"/>
            </a:endParaRPr>
          </a:p>
          <a:p>
            <a:pPr algn="just"/>
            <a:r>
              <a:rPr lang="el-GR" sz="2400" dirty="0" smtClean="0">
                <a:latin typeface="Calibri" panose="020F0502020204030204" pitchFamily="34" charset="0"/>
                <a:cs typeface="Times New Roman" panose="02020603050405020304" pitchFamily="18" charset="0"/>
              </a:rPr>
              <a:t>Οι </a:t>
            </a:r>
            <a:r>
              <a:rPr lang="el-GR" sz="2400" dirty="0">
                <a:latin typeface="Calibri" panose="020F0502020204030204" pitchFamily="34" charset="0"/>
                <a:cs typeface="Times New Roman" panose="02020603050405020304" pitchFamily="18" charset="0"/>
              </a:rPr>
              <a:t>μαθητές μας ύψωσαν τη φωνή τους και συνειδητοποίησαν ότι αυτή είναι η δύναμή τους!</a:t>
            </a:r>
          </a:p>
          <a:p>
            <a:pPr algn="just"/>
            <a:endParaRPr lang="el-GR" sz="2400" dirty="0">
              <a:latin typeface="Calibri" panose="020F0502020204030204" pitchFamily="34" charset="0"/>
              <a:cs typeface="Times New Roman" panose="02020603050405020304" pitchFamily="18" charset="0"/>
            </a:endParaRPr>
          </a:p>
        </p:txBody>
      </p:sp>
      <p:sp>
        <p:nvSpPr>
          <p:cNvPr id="4" name="TextBox 3"/>
          <p:cNvSpPr txBox="1"/>
          <p:nvPr/>
        </p:nvSpPr>
        <p:spPr>
          <a:xfrm>
            <a:off x="210669" y="6073735"/>
            <a:ext cx="12088905" cy="707886"/>
          </a:xfrm>
          <a:prstGeom prst="rect">
            <a:avLst/>
          </a:prstGeom>
          <a:noFill/>
        </p:spPr>
        <p:txBody>
          <a:bodyPr wrap="square" rtlCol="0">
            <a:spAutoFit/>
          </a:bodyPr>
          <a:lstStyle/>
          <a:p>
            <a:r>
              <a:rPr lang="en-US" sz="2000" b="1" dirty="0"/>
              <a:t>Key words</a:t>
            </a:r>
            <a:r>
              <a:rPr lang="en-US" sz="2000" b="1" dirty="0" smtClean="0"/>
              <a:t>: </a:t>
            </a:r>
            <a:r>
              <a:rPr lang="el-GR" sz="2000" b="1" dirty="0" smtClean="0"/>
              <a:t>Διάχυση, τεχνολογίες, αντίκτυπος, καινοτομία, ενσυναίσθηση, διεπιστημονικότητα, ευελιξία, ακτιβισμός, ενσωμάτωση στο σχολικό πρόγραμμα, αυτορρύθμιση, ανταλλαγή</a:t>
            </a:r>
            <a:r>
              <a:rPr lang="en-US" sz="2000" dirty="0" smtClean="0"/>
              <a:t> </a:t>
            </a:r>
            <a:endParaRPr lang="el-GR"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214" y="4620833"/>
            <a:ext cx="4163786" cy="1452902"/>
          </a:xfrm>
          <a:prstGeom prst="rect">
            <a:avLst/>
          </a:prstGeom>
        </p:spPr>
      </p:pic>
    </p:spTree>
    <p:extLst>
      <p:ext uri="{BB962C8B-B14F-4D97-AF65-F5344CB8AC3E}">
        <p14:creationId xmlns:p14="http://schemas.microsoft.com/office/powerpoint/2010/main" val="4183648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Content Placeholder 11"/>
          <p:cNvSpPr txBox="1">
            <a:spLocks/>
          </p:cNvSpPr>
          <p:nvPr/>
        </p:nvSpPr>
        <p:spPr>
          <a:xfrm>
            <a:off x="0" y="267877"/>
            <a:ext cx="7076673" cy="5038909"/>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r>
              <a:rPr lang="el-GR" sz="5100" b="1" dirty="0" smtClean="0">
                <a:latin typeface="Calibri" panose="020F0502020204030204" pitchFamily="34" charset="0"/>
              </a:rPr>
              <a:t>Σχεδιασμός</a:t>
            </a:r>
          </a:p>
          <a:p>
            <a:pPr algn="just"/>
            <a:r>
              <a:rPr lang="el-GR" sz="4400" dirty="0">
                <a:latin typeface="Calibri" panose="020F0502020204030204" pitchFamily="34" charset="0"/>
              </a:rPr>
              <a:t>Εκπαιδευτικοί τριών διαφορετικών ειδικοτήτων συνεργάστηκαν δημιουργικά μέσω της διεπιστημονικής/διαθεματικής προσέγγισης συμμετέχοντας στις δράσεις από κοινού, ενώ ενεπλάκησαν και καθηγητές άλλων ειδικοτήτων. </a:t>
            </a:r>
            <a:endParaRPr lang="el-GR" sz="4400" dirty="0" smtClean="0">
              <a:latin typeface="Calibri" panose="020F0502020204030204" pitchFamily="34" charset="0"/>
            </a:endParaRPr>
          </a:p>
          <a:p>
            <a:pPr algn="just"/>
            <a:r>
              <a:rPr lang="el-GR" sz="4400" dirty="0" smtClean="0">
                <a:latin typeface="Calibri" panose="020F0502020204030204" pitchFamily="34" charset="0"/>
              </a:rPr>
              <a:t>Έγινε προσπάθεια να ξεπερασθούν οι χρονικοί/τοπικοί </a:t>
            </a:r>
            <a:r>
              <a:rPr lang="el-GR" sz="4400" dirty="0">
                <a:latin typeface="Calibri" panose="020F0502020204030204" pitchFamily="34" charset="0"/>
              </a:rPr>
              <a:t>περιορισμοί διασύνδεσης και επικοινωνίας </a:t>
            </a:r>
            <a:r>
              <a:rPr lang="el-GR" sz="4400" dirty="0" smtClean="0">
                <a:latin typeface="Calibri" panose="020F0502020204030204" pitchFamily="34" charset="0"/>
              </a:rPr>
              <a:t>για </a:t>
            </a:r>
            <a:r>
              <a:rPr lang="el-GR" sz="4400" dirty="0">
                <a:latin typeface="Calibri" panose="020F0502020204030204" pitchFamily="34" charset="0"/>
              </a:rPr>
              <a:t>την κριτική επεξεργασία των πληροφοριών και τη δημιουργία ενός </a:t>
            </a:r>
            <a:r>
              <a:rPr lang="el-GR" sz="4400" dirty="0" smtClean="0">
                <a:latin typeface="Calibri" panose="020F0502020204030204" pitchFamily="34" charset="0"/>
              </a:rPr>
              <a:t>δικτύου γνώσης. </a:t>
            </a:r>
            <a:endParaRPr lang="el-GR" sz="4400" b="1" dirty="0" smtClean="0">
              <a:latin typeface="Calibri" panose="020F0502020204030204" pitchFamily="34" charset="0"/>
            </a:endParaRPr>
          </a:p>
          <a:p>
            <a:pPr lvl="1">
              <a:buFont typeface="Arial" pitchFamily="34" charset="0"/>
              <a:buChar char="•"/>
            </a:pPr>
            <a:endParaRPr lang="el-GR" sz="6000" dirty="0" smtClean="0">
              <a:latin typeface="Calibri" panose="020F0502020204030204" pitchFamily="34" charset="0"/>
            </a:endParaRPr>
          </a:p>
          <a:p>
            <a:pPr lvl="1">
              <a:buFont typeface="Arial" pitchFamily="34" charset="0"/>
              <a:buChar char="•"/>
            </a:pPr>
            <a:endParaRPr lang="el-GR" sz="5000" dirty="0"/>
          </a:p>
        </p:txBody>
      </p:sp>
      <p:sp>
        <p:nvSpPr>
          <p:cNvPr id="3" name="Content Placeholder 12"/>
          <p:cNvSpPr txBox="1">
            <a:spLocks/>
          </p:cNvSpPr>
          <p:nvPr/>
        </p:nvSpPr>
        <p:spPr>
          <a:xfrm>
            <a:off x="6962373" y="1035051"/>
            <a:ext cx="4951861" cy="5822949"/>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l-GR" sz="2600" b="1" dirty="0" smtClean="0">
                <a:latin typeface="Calibri" panose="020F0502020204030204" pitchFamily="34" charset="0"/>
              </a:rPr>
              <a:t>Διδακτικοί στόχοι </a:t>
            </a:r>
            <a:r>
              <a:rPr lang="en-US" sz="2600" b="1" dirty="0" smtClean="0">
                <a:latin typeface="Calibri" panose="020F0502020204030204" pitchFamily="34" charset="0"/>
              </a:rPr>
              <a:t>(</a:t>
            </a:r>
            <a:r>
              <a:rPr lang="el-GR" sz="2600" b="1" dirty="0" smtClean="0">
                <a:latin typeface="Calibri" panose="020F0502020204030204" pitchFamily="34" charset="0"/>
              </a:rPr>
              <a:t>ενδεικτικά)</a:t>
            </a:r>
          </a:p>
          <a:p>
            <a:pPr marL="457200" indent="-457200">
              <a:buFont typeface="Arial" panose="020B0604020202020204" pitchFamily="34" charset="0"/>
              <a:buChar char="•"/>
            </a:pPr>
            <a:r>
              <a:rPr lang="el-GR" sz="2600" dirty="0" smtClean="0">
                <a:latin typeface="Calibri" panose="020F0502020204030204" pitchFamily="34" charset="0"/>
              </a:rPr>
              <a:t>Καλλιέργεια επιστημονικής </a:t>
            </a:r>
            <a:r>
              <a:rPr lang="el-GR" sz="2600" dirty="0">
                <a:latin typeface="Calibri" panose="020F0502020204030204" pitchFamily="34" charset="0"/>
              </a:rPr>
              <a:t>ταυτότητας, </a:t>
            </a:r>
            <a:r>
              <a:rPr lang="el-GR" sz="2600" dirty="0" smtClean="0">
                <a:latin typeface="Calibri" panose="020F0502020204030204" pitchFamily="34" charset="0"/>
              </a:rPr>
              <a:t>ενίσχυση ευρωπαϊκής και περιβαλλοντικής συνείδησης</a:t>
            </a:r>
          </a:p>
          <a:p>
            <a:pPr marL="457200" indent="-457200">
              <a:buFont typeface="Arial" panose="020B0604020202020204" pitchFamily="34" charset="0"/>
              <a:buChar char="•"/>
            </a:pPr>
            <a:r>
              <a:rPr lang="el-GR" sz="2600" dirty="0" smtClean="0">
                <a:latin typeface="Calibri" panose="020F0502020204030204" pitchFamily="34" charset="0"/>
              </a:rPr>
              <a:t>Ενίσχυση της συνεργατικής κουλτούρας εντός και εκτός σχολείου</a:t>
            </a:r>
          </a:p>
          <a:p>
            <a:pPr marL="457200" indent="-457200">
              <a:buFont typeface="Arial" panose="020B0604020202020204" pitchFamily="34" charset="0"/>
              <a:buChar char="•"/>
            </a:pPr>
            <a:r>
              <a:rPr lang="el-GR" sz="2600" dirty="0" smtClean="0">
                <a:latin typeface="Calibri" panose="020F0502020204030204" pitchFamily="34" charset="0"/>
              </a:rPr>
              <a:t> Καλλιέργεια «αυτενέργειας»</a:t>
            </a:r>
          </a:p>
          <a:p>
            <a:pPr marL="457200" indent="-457200">
              <a:buFont typeface="Arial" panose="020B0604020202020204" pitchFamily="34" charset="0"/>
              <a:buChar char="•"/>
            </a:pPr>
            <a:r>
              <a:rPr lang="el-GR" sz="2600" dirty="0" smtClean="0">
                <a:latin typeface="Calibri" panose="020F0502020204030204" pitchFamily="34" charset="0"/>
              </a:rPr>
              <a:t> Καλλιέργεια «συλλογικής συμμετοχής»</a:t>
            </a:r>
          </a:p>
          <a:p>
            <a:pPr marL="457200" indent="-457200">
              <a:buFont typeface="Arial" panose="020B0604020202020204" pitchFamily="34" charset="0"/>
              <a:buChar char="•"/>
            </a:pPr>
            <a:r>
              <a:rPr lang="el-GR" sz="2600" dirty="0" smtClean="0">
                <a:latin typeface="Calibri" panose="020F0502020204030204" pitchFamily="34" charset="0"/>
              </a:rPr>
              <a:t> Μάθηση μέσα από αυθεντικές καταστάσεις (γνωστική μαθητεία)</a:t>
            </a:r>
          </a:p>
          <a:p>
            <a:pPr marL="457200" indent="-457200">
              <a:buFont typeface="Arial" panose="020B0604020202020204" pitchFamily="34" charset="0"/>
              <a:buChar char="•"/>
            </a:pPr>
            <a:r>
              <a:rPr lang="el-GR" sz="2600" dirty="0" smtClean="0">
                <a:latin typeface="Calibri" panose="020F0502020204030204" pitchFamily="34" charset="0"/>
              </a:rPr>
              <a:t>Εξοικείωση με εφαρμογές </a:t>
            </a:r>
            <a:r>
              <a:rPr lang="en-US" sz="2600" dirty="0" smtClean="0">
                <a:latin typeface="Calibri" panose="020F0502020204030204" pitchFamily="34" charset="0"/>
              </a:rPr>
              <a:t>web </a:t>
            </a:r>
            <a:r>
              <a:rPr lang="el-GR" sz="2600" dirty="0" smtClean="0">
                <a:latin typeface="Calibri" panose="020F0502020204030204" pitchFamily="34" charset="0"/>
              </a:rPr>
              <a:t>2</a:t>
            </a:r>
          </a:p>
          <a:p>
            <a:pPr marL="457200" indent="-457200">
              <a:buFont typeface="Arial" panose="020B0604020202020204" pitchFamily="34" charset="0"/>
              <a:buChar char="•"/>
            </a:pPr>
            <a:endParaRPr lang="el-GR" sz="2600" dirty="0" smtClean="0">
              <a:latin typeface="Calibri" panose="020F0502020204030204" pitchFamily="34" charset="0"/>
            </a:endParaRPr>
          </a:p>
          <a:p>
            <a:pPr marL="457200" indent="-457200">
              <a:buFont typeface="Arial" panose="020B0604020202020204" pitchFamily="34" charset="0"/>
              <a:buChar char="•"/>
            </a:pPr>
            <a:endParaRPr lang="el-GR" dirty="0" smtClean="0"/>
          </a:p>
          <a:p>
            <a:pPr marL="457200" indent="-457200">
              <a:buFont typeface="Arial" panose="020B0604020202020204" pitchFamily="34" charset="0"/>
              <a:buChar char="•"/>
            </a:pPr>
            <a:endParaRPr lang="el-GR" dirty="0"/>
          </a:p>
        </p:txBody>
      </p:sp>
      <p:sp>
        <p:nvSpPr>
          <p:cNvPr id="4" name="Rectangle 3"/>
          <p:cNvSpPr/>
          <p:nvPr/>
        </p:nvSpPr>
        <p:spPr>
          <a:xfrm>
            <a:off x="-593273" y="4919008"/>
            <a:ext cx="7669946" cy="1938992"/>
          </a:xfrm>
          <a:prstGeom prst="rect">
            <a:avLst/>
          </a:prstGeom>
        </p:spPr>
        <p:txBody>
          <a:bodyPr wrap="square">
            <a:spAutoFit/>
          </a:bodyPr>
          <a:lstStyle/>
          <a:p>
            <a:pPr lvl="2" algn="just"/>
            <a:r>
              <a:rPr lang="el-GR" sz="2400" b="1" dirty="0">
                <a:latin typeface="Calibri" panose="020F0502020204030204" pitchFamily="34" charset="0"/>
              </a:rPr>
              <a:t>Ρόλος Διδάσκοντα</a:t>
            </a:r>
          </a:p>
          <a:p>
            <a:pPr lvl="2" algn="just"/>
            <a:r>
              <a:rPr lang="el-GR" sz="2400" dirty="0" smtClean="0">
                <a:latin typeface="Calibri" panose="020F0502020204030204" pitchFamily="34" charset="0"/>
              </a:rPr>
              <a:t>Ενθαρρυντικός</a:t>
            </a:r>
            <a:r>
              <a:rPr lang="el-GR" sz="2400" dirty="0">
                <a:latin typeface="Calibri" panose="020F0502020204030204" pitchFamily="34" charset="0"/>
              </a:rPr>
              <a:t>, υποστηρικτικός, συμβουλευτικός, διευκολυντικός, συντονιστικός,  διαμεσολαβητικός, εποπτικός</a:t>
            </a:r>
            <a:r>
              <a:rPr lang="el-GR" sz="2400" dirty="0" smtClean="0">
                <a:latin typeface="Calibri" panose="020F0502020204030204" pitchFamily="34" charset="0"/>
              </a:rPr>
              <a:t>, </a:t>
            </a:r>
            <a:r>
              <a:rPr lang="el-GR" sz="2400" dirty="0">
                <a:latin typeface="Calibri" panose="020F0502020204030204" pitchFamily="34" charset="0"/>
              </a:rPr>
              <a:t>μέντωρ, υποκινητικός, </a:t>
            </a:r>
            <a:r>
              <a:rPr lang="el-GR" sz="2400" dirty="0" smtClean="0">
                <a:latin typeface="Calibri" panose="020F0502020204030204" pitchFamily="34" charset="0"/>
              </a:rPr>
              <a:t>επιμελητής </a:t>
            </a:r>
            <a:r>
              <a:rPr lang="el-GR" sz="2400" dirty="0">
                <a:latin typeface="Calibri" panose="020F0502020204030204" pitchFamily="34" charset="0"/>
              </a:rPr>
              <a:t>περιεχομένου (</a:t>
            </a:r>
            <a:r>
              <a:rPr lang="en-US" sz="2400" dirty="0">
                <a:latin typeface="Calibri" panose="020F0502020204030204" pitchFamily="34" charset="0"/>
              </a:rPr>
              <a:t>curator</a:t>
            </a:r>
            <a:r>
              <a:rPr lang="el-GR" sz="2400" dirty="0">
                <a:latin typeface="Calibri" panose="020F0502020204030204" pitchFamily="34" charset="0"/>
              </a:rPr>
              <a:t>), τεχνική </a:t>
            </a:r>
            <a:r>
              <a:rPr lang="el-GR" sz="2400" dirty="0" smtClean="0">
                <a:latin typeface="Calibri" panose="020F0502020204030204" pitchFamily="34" charset="0"/>
              </a:rPr>
              <a:t>υποστήριξη.</a:t>
            </a:r>
            <a:endParaRPr lang="el-GR" sz="2400" dirty="0">
              <a:latin typeface="Calibri" panose="020F0502020204030204" pitchFamily="34" charset="0"/>
            </a:endParaRPr>
          </a:p>
        </p:txBody>
      </p:sp>
    </p:spTree>
    <p:extLst>
      <p:ext uri="{BB962C8B-B14F-4D97-AF65-F5344CB8AC3E}">
        <p14:creationId xmlns:p14="http://schemas.microsoft.com/office/powerpoint/2010/main" val="170037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857" y="1717755"/>
            <a:ext cx="4490357" cy="16889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857" y="5355771"/>
            <a:ext cx="4490357" cy="1502229"/>
          </a:xfrm>
          <a:prstGeom prst="rect">
            <a:avLst/>
          </a:prstGeom>
        </p:spPr>
      </p:pic>
      <p:sp>
        <p:nvSpPr>
          <p:cNvPr id="6" name="Round Single Corner Rectangle 5"/>
          <p:cNvSpPr/>
          <p:nvPr/>
        </p:nvSpPr>
        <p:spPr>
          <a:xfrm>
            <a:off x="1" y="0"/>
            <a:ext cx="6694714" cy="7707086"/>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l-GR" dirty="0" smtClean="0">
                <a:solidFill>
                  <a:schemeClr val="accent2">
                    <a:lumMod val="50000"/>
                  </a:schemeClr>
                </a:solidFill>
                <a:effectLst>
                  <a:outerShdw blurRad="38100" dist="38100" dir="2700000" algn="tl">
                    <a:srgbClr val="000000">
                      <a:alpha val="43137"/>
                    </a:srgbClr>
                  </a:outerShdw>
                </a:effectLst>
              </a:rPr>
              <a:t> </a:t>
            </a:r>
            <a:r>
              <a:rPr lang="en-US" sz="2800" b="1" dirty="0" smtClean="0">
                <a:solidFill>
                  <a:schemeClr val="tx1"/>
                </a:solidFill>
                <a:latin typeface="Calibri" panose="020F0502020204030204" pitchFamily="34" charset="0"/>
              </a:rPr>
              <a:t>1)</a:t>
            </a:r>
            <a:r>
              <a:rPr lang="en-US" sz="2800" b="1" dirty="0" smtClean="0">
                <a:solidFill>
                  <a:schemeClr val="accent2">
                    <a:lumMod val="50000"/>
                  </a:schemeClr>
                </a:solidFill>
                <a:latin typeface="Calibri" panose="020F0502020204030204" pitchFamily="34" charset="0"/>
              </a:rPr>
              <a:t> </a:t>
            </a:r>
            <a:r>
              <a:rPr lang="el-GR"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Project Website</a:t>
            </a:r>
            <a:r>
              <a:rPr lang="en-GB" sz="2800" dirty="0" smtClean="0">
                <a:latin typeface="Calibri" panose="020F0502020204030204" pitchFamily="34" charset="0"/>
              </a:rPr>
              <a:t>: </a:t>
            </a:r>
            <a:r>
              <a:rPr lang="en-GB" sz="2800" dirty="0">
                <a:latin typeface="Calibri" panose="020F0502020204030204" pitchFamily="34" charset="0"/>
              </a:rPr>
              <a:t>«</a:t>
            </a:r>
            <a:r>
              <a:rPr lang="en-US" sz="2800" dirty="0">
                <a:latin typeface="Calibri" panose="020F0502020204030204" pitchFamily="34" charset="0"/>
              </a:rPr>
              <a:t>Environmental migration</a:t>
            </a:r>
            <a:r>
              <a:rPr lang="en-GB" sz="2800" dirty="0">
                <a:latin typeface="Calibri" panose="020F0502020204030204" pitchFamily="34" charset="0"/>
              </a:rPr>
              <a:t>: </a:t>
            </a:r>
            <a:r>
              <a:rPr lang="en-GB" sz="2800" dirty="0" smtClean="0">
                <a:latin typeface="Calibri" panose="020F0502020204030204" pitchFamily="34" charset="0"/>
              </a:rPr>
              <a:t>Our voice, our power» </a:t>
            </a:r>
            <a:r>
              <a:rPr lang="el-GR"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8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800" u="sng" dirty="0" smtClean="0">
                <a:latin typeface="Calibri" panose="020F0502020204030204" pitchFamily="34" charset="0"/>
                <a:hlinkClick r:id="rId4"/>
              </a:rPr>
              <a:t>http</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environmentalmigrants</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blogspot</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gr</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p</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blog</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page</a:t>
            </a:r>
            <a:r>
              <a:rPr lang="el-GR" sz="2800" u="sng" dirty="0">
                <a:latin typeface="Calibri" panose="020F0502020204030204" pitchFamily="34" charset="0"/>
                <a:hlinkClick r:id="rId4"/>
              </a:rPr>
              <a:t>.</a:t>
            </a:r>
            <a:r>
              <a:rPr lang="en-US" sz="2800" u="sng" dirty="0">
                <a:latin typeface="Calibri" panose="020F0502020204030204" pitchFamily="34" charset="0"/>
                <a:hlinkClick r:id="rId4"/>
              </a:rPr>
              <a:t>html</a:t>
            </a:r>
            <a:r>
              <a:rPr lang="el-GR" sz="2800" dirty="0" smtClean="0">
                <a:latin typeface="Calibri" panose="020F0502020204030204" pitchFamily="34" charset="0"/>
              </a:rPr>
              <a:t>) (Ανάρτηση όλων των δράσεων/εργασιών)</a:t>
            </a:r>
            <a:endParaRPr lang="en-US" sz="2800" dirty="0" smtClean="0">
              <a:latin typeface="Calibri" panose="020F0502020204030204" pitchFamily="34" charset="0"/>
            </a:endParaRPr>
          </a:p>
          <a:p>
            <a:pPr>
              <a:lnSpc>
                <a:spcPct val="150000"/>
              </a:lnSpc>
              <a:tabLst>
                <a:tab pos="457200" algn="l"/>
              </a:tabLst>
            </a:pPr>
            <a:endParaRPr lang="en-US" sz="2800" dirty="0">
              <a:latin typeface="Calibri" panose="020F0502020204030204" pitchFamily="34" charset="0"/>
            </a:endParaRPr>
          </a:p>
          <a:p>
            <a:pPr lvl="0">
              <a:lnSpc>
                <a:spcPct val="150000"/>
              </a:lnSpc>
              <a:spcAft>
                <a:spcPts val="0"/>
              </a:spcAft>
              <a:tabLst>
                <a:tab pos="457200" algn="l"/>
              </a:tabLst>
            </a:pPr>
            <a:r>
              <a:rPr lang="el-GR" sz="28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 </a:t>
            </a:r>
            <a:r>
              <a:rPr lang="en-US"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Social </a:t>
            </a:r>
            <a:r>
              <a:rPr lang="en-US"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media</a:t>
            </a:r>
            <a:r>
              <a:rPr lang="el-GR"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communit</a:t>
            </a:r>
            <a:r>
              <a:rPr lang="en-US"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a:t>
            </a:r>
            <a:r>
              <a:rPr lang="en-US"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es </a:t>
            </a:r>
            <a:r>
              <a:rPr lang="en-US"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on google</a:t>
            </a:r>
            <a:r>
              <a:rPr lang="el-GR"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p>
          <a:p>
            <a:pPr lvl="0">
              <a:lnSpc>
                <a:spcPct val="150000"/>
              </a:lnSpc>
              <a:spcAft>
                <a:spcPts val="0"/>
              </a:spcAft>
              <a:tabLst>
                <a:tab pos="457200" algn="l"/>
              </a:tabLst>
            </a:pPr>
            <a:r>
              <a:rPr lang="el-GR"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&amp; </a:t>
            </a:r>
            <a:r>
              <a:rPr lang="en-US"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Facebook</a:t>
            </a:r>
            <a:r>
              <a:rPr lang="el-GR"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50000"/>
              </a:lnSpc>
              <a:spcAft>
                <a:spcPts val="0"/>
              </a:spcAft>
              <a:buFont typeface="+mj-lt"/>
              <a:buAutoNum type="arabicParenR"/>
              <a:tabLst>
                <a:tab pos="457200" algn="l"/>
              </a:tabLst>
            </a:pPr>
            <a:endParaRPr lang="en-US" sz="2800"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lvl="0">
              <a:lnSpc>
                <a:spcPct val="150000"/>
              </a:lnSpc>
              <a:spcAft>
                <a:spcPts val="0"/>
              </a:spcAft>
              <a:tabLst>
                <a:tab pos="457200" algn="l"/>
              </a:tabLst>
            </a:pPr>
            <a:r>
              <a:rPr lang="en-US" sz="28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 </a:t>
            </a:r>
            <a:r>
              <a:rPr lang="en-US" sz="2800" b="1"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Web calendar</a:t>
            </a:r>
            <a:endParaRPr lang="el-GR" sz="28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endParaRPr lang="el-GR" dirty="0" smtClean="0">
              <a:solidFill>
                <a:schemeClr val="accent2">
                  <a:lumMod val="50000"/>
                </a:schemeClr>
              </a:solidFill>
              <a:effectLst>
                <a:outerShdw blurRad="38100" dist="38100" dir="2700000" algn="tl">
                  <a:srgbClr val="000000">
                    <a:alpha val="43137"/>
                  </a:srgbClr>
                </a:outerShdw>
              </a:effectLst>
            </a:endParaRPr>
          </a:p>
          <a:p>
            <a:endParaRPr lang="el-GR" dirty="0">
              <a:solidFill>
                <a:schemeClr val="accent2">
                  <a:lumMod val="50000"/>
                </a:schemeClr>
              </a:solidFill>
              <a:effectLst>
                <a:outerShdw blurRad="38100" dist="38100" dir="2700000" algn="tl">
                  <a:srgbClr val="000000">
                    <a:alpha val="43137"/>
                  </a:srgbClr>
                </a:outerShdw>
              </a:effectLst>
            </a:endParaRPr>
          </a:p>
          <a:p>
            <a:endParaRPr lang="el-GR" dirty="0" smtClean="0">
              <a:solidFill>
                <a:schemeClr val="accent2">
                  <a:lumMod val="50000"/>
                </a:schemeClr>
              </a:solidFill>
              <a:effectLst>
                <a:outerShdw blurRad="38100" dist="38100" dir="2700000" algn="tl">
                  <a:srgbClr val="000000">
                    <a:alpha val="43137"/>
                  </a:srgbClr>
                </a:outerShdw>
              </a:effectLst>
            </a:endParaRPr>
          </a:p>
          <a:p>
            <a:endParaRPr lang="el-GR" dirty="0">
              <a:solidFill>
                <a:schemeClr val="accent2">
                  <a:lumMod val="5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7857" y="3406729"/>
            <a:ext cx="4490357" cy="176246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7856" y="0"/>
            <a:ext cx="4490357" cy="1592150"/>
          </a:xfrm>
          <a:prstGeom prst="rect">
            <a:avLst/>
          </a:prstGeom>
        </p:spPr>
      </p:pic>
    </p:spTree>
    <p:extLst>
      <p:ext uri="{BB962C8B-B14F-4D97-AF65-F5344CB8AC3E}">
        <p14:creationId xmlns:p14="http://schemas.microsoft.com/office/powerpoint/2010/main" val="2164556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5"/>
          <p:cNvSpPr txBox="1">
            <a:spLocks/>
          </p:cNvSpPr>
          <p:nvPr/>
        </p:nvSpPr>
        <p:spPr>
          <a:xfrm>
            <a:off x="3943654" y="6260756"/>
            <a:ext cx="10542814" cy="846162"/>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b="1" dirty="0" smtClean="0">
                <a:solidFill>
                  <a:schemeClr val="tx1"/>
                </a:solidFill>
              </a:rPr>
              <a:t>ΑΝΑΛΥΤΙΚΗ ΠΕΡΙΓΡΑΦΗ ΤΗΣ ΕΚΠΑΙΔΕΥΤΙΚΗΣ ΠΡΑΚΤΙΚΗΣ</a:t>
            </a:r>
            <a:endParaRPr lang="el-GR" sz="2400" b="1" dirty="0">
              <a:solidFill>
                <a:schemeClr val="tx1"/>
              </a:solidFill>
            </a:endParaRPr>
          </a:p>
        </p:txBody>
      </p:sp>
      <p:sp>
        <p:nvSpPr>
          <p:cNvPr id="3" name="Content Placeholder 6"/>
          <p:cNvSpPr txBox="1">
            <a:spLocks/>
          </p:cNvSpPr>
          <p:nvPr/>
        </p:nvSpPr>
        <p:spPr>
          <a:xfrm>
            <a:off x="-620485" y="161825"/>
            <a:ext cx="10695214" cy="6391384"/>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lgn="just">
              <a:buFont typeface="Arial" pitchFamily="34" charset="0"/>
              <a:buChar char="•"/>
            </a:pPr>
            <a:r>
              <a:rPr lang="el-GR" sz="2600" dirty="0" smtClean="0">
                <a:latin typeface="Calibri" panose="020F0502020204030204" pitchFamily="34" charset="0"/>
              </a:rPr>
              <a:t>Εφαρμόστηκαν μοντέλα διδασκαλίας: </a:t>
            </a:r>
            <a:r>
              <a:rPr lang="el-GR" sz="2600" dirty="0">
                <a:latin typeface="Calibri" panose="020F0502020204030204" pitchFamily="34" charset="0"/>
              </a:rPr>
              <a:t>α) η διδακτική του ενεργού υποκειμένου που είναι </a:t>
            </a:r>
            <a:r>
              <a:rPr lang="el-GR" sz="2600" dirty="0" smtClean="0">
                <a:latin typeface="Calibri" panose="020F0502020204030204" pitchFamily="34" charset="0"/>
              </a:rPr>
              <a:t>χειραφετική–επικοινωνιακή </a:t>
            </a:r>
            <a:r>
              <a:rPr lang="el-GR" sz="2600" dirty="0">
                <a:latin typeface="Calibri" panose="020F0502020204030204" pitchFamily="34" charset="0"/>
              </a:rPr>
              <a:t>και β) η τεχνική της συνεργατικής συναρμολόγησης «</a:t>
            </a:r>
            <a:r>
              <a:rPr lang="en-US" sz="2600" dirty="0">
                <a:latin typeface="Calibri" panose="020F0502020204030204" pitchFamily="34" charset="0"/>
              </a:rPr>
              <a:t>jigsaw puzzle</a:t>
            </a:r>
            <a:r>
              <a:rPr lang="el-GR" sz="2600" dirty="0" smtClean="0">
                <a:latin typeface="Calibri" panose="020F0502020204030204" pitchFamily="34" charset="0"/>
              </a:rPr>
              <a:t>».</a:t>
            </a:r>
          </a:p>
          <a:p>
            <a:pPr lvl="1" algn="just">
              <a:buFont typeface="Arial" pitchFamily="34" charset="0"/>
              <a:buChar char="•"/>
            </a:pPr>
            <a:r>
              <a:rPr lang="el-GR" sz="2600" dirty="0" smtClean="0">
                <a:latin typeface="Calibri" panose="020F0502020204030204" pitchFamily="34" charset="0"/>
              </a:rPr>
              <a:t> Οι δραστηριότητ</a:t>
            </a:r>
            <a:r>
              <a:rPr lang="el-GR" sz="2600" dirty="0">
                <a:latin typeface="Calibri" panose="020F0502020204030204" pitchFamily="34" charset="0"/>
              </a:rPr>
              <a:t>ε</a:t>
            </a:r>
            <a:r>
              <a:rPr lang="el-GR" sz="2600" dirty="0" smtClean="0">
                <a:latin typeface="Calibri" panose="020F0502020204030204" pitchFamily="34" charset="0"/>
              </a:rPr>
              <a:t>ς περιελάμβαναν:</a:t>
            </a:r>
          </a:p>
          <a:p>
            <a:pPr lvl="1" algn="just">
              <a:buFont typeface="Arial" pitchFamily="34" charset="0"/>
              <a:buChar char="•"/>
            </a:pPr>
            <a:r>
              <a:rPr lang="el-GR" sz="2600" dirty="0" smtClean="0">
                <a:latin typeface="Calibri" panose="020F0502020204030204" pitchFamily="34" charset="0"/>
              </a:rPr>
              <a:t>α</a:t>
            </a:r>
            <a:r>
              <a:rPr lang="el-GR" sz="2600" dirty="0">
                <a:latin typeface="Calibri" panose="020F0502020204030204" pitchFamily="34" charset="0"/>
              </a:rPr>
              <a:t>) δημιουργία ιστολογίου και </a:t>
            </a:r>
            <a:r>
              <a:rPr lang="el-GR" sz="2600" dirty="0" smtClean="0">
                <a:latin typeface="Calibri" panose="020F0502020204030204" pitchFamily="34" charset="0"/>
              </a:rPr>
              <a:t>κλειστών διαδικτυακών κοινοτήτων, </a:t>
            </a:r>
          </a:p>
          <a:p>
            <a:pPr lvl="1" algn="just">
              <a:buFont typeface="Arial" pitchFamily="34" charset="0"/>
              <a:buChar char="•"/>
            </a:pPr>
            <a:r>
              <a:rPr lang="el-GR" sz="2600" dirty="0" smtClean="0">
                <a:latin typeface="Calibri" panose="020F0502020204030204" pitchFamily="34" charset="0"/>
              </a:rPr>
              <a:t>β) δημιουργία </a:t>
            </a:r>
            <a:r>
              <a:rPr lang="el-GR" sz="2600" dirty="0">
                <a:latin typeface="Calibri" panose="020F0502020204030204" pitchFamily="34" charset="0"/>
              </a:rPr>
              <a:t>ταινίας </a:t>
            </a:r>
            <a:r>
              <a:rPr lang="el-GR" sz="2600" dirty="0" smtClean="0">
                <a:latin typeface="Calibri" panose="020F0502020204030204" pitchFamily="34" charset="0"/>
              </a:rPr>
              <a:t>(μύθος </a:t>
            </a:r>
            <a:r>
              <a:rPr lang="el-GR" sz="2600" dirty="0">
                <a:latin typeface="Calibri" panose="020F0502020204030204" pitchFamily="34" charset="0"/>
              </a:rPr>
              <a:t>της «περιβαλλοντικής μετανάστριας» </a:t>
            </a:r>
            <a:r>
              <a:rPr lang="el-GR" sz="2600" dirty="0" smtClean="0">
                <a:latin typeface="Calibri" panose="020F0502020204030204" pitchFamily="34" charset="0"/>
              </a:rPr>
              <a:t>Ευρώπης),</a:t>
            </a:r>
          </a:p>
          <a:p>
            <a:pPr lvl="1" algn="just">
              <a:buFont typeface="Arial" pitchFamily="34" charset="0"/>
              <a:buChar char="•"/>
            </a:pPr>
            <a:r>
              <a:rPr lang="el-GR" sz="2600" dirty="0" smtClean="0">
                <a:latin typeface="Calibri" panose="020F0502020204030204" pitchFamily="34" charset="0"/>
              </a:rPr>
              <a:t> γ) ευαισθητοποίηση </a:t>
            </a:r>
            <a:r>
              <a:rPr lang="el-GR" sz="2600" dirty="0">
                <a:latin typeface="Calibri" panose="020F0502020204030204" pitchFamily="34" charset="0"/>
              </a:rPr>
              <a:t>για σύγχρονα προβλήματα περιβαλλοντικού ενδιαφέροντος (</a:t>
            </a:r>
            <a:r>
              <a:rPr lang="el-GR" sz="2600" dirty="0" smtClean="0">
                <a:latin typeface="Calibri" panose="020F0502020204030204" pitchFamily="34" charset="0"/>
              </a:rPr>
              <a:t>ραδιοφωνικές εκπομπές, πράξεις ακτιβισμού, ψηφιακή χαρτογράφηση </a:t>
            </a:r>
            <a:r>
              <a:rPr lang="el-GR" sz="2600" dirty="0">
                <a:latin typeface="Calibri" panose="020F0502020204030204" pitchFamily="34" charset="0"/>
              </a:rPr>
              <a:t>κ.α.), </a:t>
            </a:r>
            <a:endParaRPr lang="el-GR" sz="2600" dirty="0" smtClean="0">
              <a:latin typeface="Calibri" panose="020F0502020204030204" pitchFamily="34" charset="0"/>
            </a:endParaRPr>
          </a:p>
          <a:p>
            <a:pPr lvl="1" algn="just">
              <a:buFont typeface="Arial" pitchFamily="34" charset="0"/>
              <a:buChar char="•"/>
            </a:pPr>
            <a:r>
              <a:rPr lang="el-GR" sz="2600" dirty="0" smtClean="0">
                <a:latin typeface="Calibri" panose="020F0502020204030204" pitchFamily="34" charset="0"/>
              </a:rPr>
              <a:t>δ</a:t>
            </a:r>
            <a:r>
              <a:rPr lang="el-GR" sz="2600" dirty="0">
                <a:latin typeface="Calibri" panose="020F0502020204030204" pitchFamily="34" charset="0"/>
              </a:rPr>
              <a:t>) </a:t>
            </a:r>
            <a:r>
              <a:rPr lang="el-GR" sz="2600" dirty="0" smtClean="0">
                <a:latin typeface="Calibri" panose="020F0502020204030204" pitchFamily="34" charset="0"/>
              </a:rPr>
              <a:t>προσομοιώσεις συνεδρίασης του </a:t>
            </a:r>
            <a:r>
              <a:rPr lang="el-GR" sz="2600" dirty="0">
                <a:latin typeface="Calibri" panose="020F0502020204030204" pitchFamily="34" charset="0"/>
              </a:rPr>
              <a:t>Ευρωπαϊκού </a:t>
            </a:r>
            <a:r>
              <a:rPr lang="el-GR" sz="2600" dirty="0" smtClean="0">
                <a:latin typeface="Calibri" panose="020F0502020204030204" pitchFamily="34" charset="0"/>
              </a:rPr>
              <a:t>Κοινοβουλίου,</a:t>
            </a:r>
          </a:p>
          <a:p>
            <a:pPr lvl="1" algn="just">
              <a:buFont typeface="Arial" pitchFamily="34" charset="0"/>
              <a:buChar char="•"/>
            </a:pPr>
            <a:r>
              <a:rPr lang="el-GR" sz="2600" dirty="0" smtClean="0">
                <a:latin typeface="Calibri" panose="020F0502020204030204" pitchFamily="34" charset="0"/>
              </a:rPr>
              <a:t>ε</a:t>
            </a:r>
            <a:r>
              <a:rPr lang="el-GR" sz="2600" dirty="0">
                <a:latin typeface="Calibri" panose="020F0502020204030204" pitchFamily="34" charset="0"/>
              </a:rPr>
              <a:t>) συνεργασίες (με άλλα σχολεία, με τον Δήμο, με την  </a:t>
            </a:r>
            <a:r>
              <a:rPr lang="en-US" sz="2600" dirty="0" smtClean="0">
                <a:latin typeface="Calibri" panose="020F0502020204030204" pitchFamily="34" charset="0"/>
              </a:rPr>
              <a:t>Unesco</a:t>
            </a:r>
            <a:r>
              <a:rPr lang="el-GR" sz="2600" dirty="0" smtClean="0">
                <a:latin typeface="Calibri" panose="020F0502020204030204" pitchFamily="34" charset="0"/>
              </a:rPr>
              <a:t> κ.α), </a:t>
            </a:r>
            <a:r>
              <a:rPr lang="el-GR" sz="2600" dirty="0">
                <a:latin typeface="Calibri" panose="020F0502020204030204" pitchFamily="34" charset="0"/>
              </a:rPr>
              <a:t>ένταξη σε δίκτυα κ.α</a:t>
            </a:r>
            <a:r>
              <a:rPr lang="el-GR" sz="2600" dirty="0" smtClean="0">
                <a:latin typeface="Calibri" panose="020F0502020204030204" pitchFamily="34" charset="0"/>
              </a:rPr>
              <a:t>., </a:t>
            </a:r>
          </a:p>
          <a:p>
            <a:pPr lvl="1" algn="just">
              <a:buFont typeface="Arial" pitchFamily="34" charset="0"/>
              <a:buChar char="•"/>
            </a:pPr>
            <a:r>
              <a:rPr lang="el-GR" sz="2600" dirty="0" smtClean="0">
                <a:latin typeface="Calibri" panose="020F0502020204030204" pitchFamily="34" charset="0"/>
              </a:rPr>
              <a:t>στ</a:t>
            </a:r>
            <a:r>
              <a:rPr lang="el-GR" sz="2600" dirty="0">
                <a:latin typeface="Calibri" panose="020F0502020204030204" pitchFamily="34" charset="0"/>
              </a:rPr>
              <a:t>) επισκέψεις και συμμετοχή σε επιμορφώσεις και συνέδρια.</a:t>
            </a:r>
          </a:p>
          <a:p>
            <a:pPr lvl="1">
              <a:buFont typeface="Arial" pitchFamily="34" charset="0"/>
              <a:buChar char="•"/>
            </a:pPr>
            <a:r>
              <a:rPr lang="el-GR" sz="2800" dirty="0" smtClean="0">
                <a:latin typeface="Calibri" panose="020F0502020204030204" pitchFamily="34" charset="0"/>
              </a:rPr>
              <a:t>                                                               </a:t>
            </a:r>
          </a:p>
          <a:p>
            <a:pPr lvl="1">
              <a:buFont typeface="Arial" pitchFamily="34" charset="0"/>
              <a:buChar char="•"/>
            </a:pPr>
            <a:endParaRPr lang="el-GR" sz="2800" dirty="0" smtClean="0">
              <a:latin typeface="Calibri" panose="020F0502020204030204" pitchFamily="34" charset="0"/>
            </a:endParaRPr>
          </a:p>
          <a:p>
            <a:pPr lvl="1">
              <a:buFont typeface="Arial" pitchFamily="34" charset="0"/>
              <a:buChar char="•"/>
            </a:pPr>
            <a:endParaRPr lang="el-GR" sz="2800" dirty="0">
              <a:latin typeface="Calibri" panose="020F0502020204030204" pitchFamily="34" charset="0"/>
            </a:endParaRPr>
          </a:p>
          <a:p>
            <a:pPr lvl="1">
              <a:buFont typeface="Arial" pitchFamily="34" charset="0"/>
              <a:buChar char="•"/>
            </a:pPr>
            <a:endParaRPr lang="el-GR" sz="2800" dirty="0" smtClean="0">
              <a:latin typeface="Calibri" panose="020F0502020204030204" pitchFamily="34" charset="0"/>
            </a:endParaRPr>
          </a:p>
          <a:p>
            <a:pPr lvl="1">
              <a:buFont typeface="Arial" pitchFamily="34" charset="0"/>
              <a:buChar char="•"/>
            </a:pPr>
            <a:endParaRPr lang="el-GR" sz="2800" dirty="0">
              <a:latin typeface="Calibri" panose="020F0502020204030204" pitchFamily="34" charset="0"/>
            </a:endParaRPr>
          </a:p>
          <a:p>
            <a:pPr lvl="1">
              <a:buFont typeface="Arial" pitchFamily="34" charset="0"/>
              <a:buChar char="•"/>
            </a:pPr>
            <a:endParaRPr lang="el-GR" sz="2200" dirty="0" smtClean="0"/>
          </a:p>
          <a:p>
            <a:pPr lvl="1">
              <a:buFont typeface="Arial" pitchFamily="34" charset="0"/>
              <a:buChar char="•"/>
            </a:pPr>
            <a:endParaRPr lang="el-GR" sz="2200" dirty="0" smtClean="0"/>
          </a:p>
          <a:p>
            <a:pPr lvl="1">
              <a:buFont typeface="Arial" pitchFamily="34" charset="0"/>
              <a:buChar char="•"/>
            </a:pPr>
            <a:endParaRPr lang="el-GR" sz="2200" dirty="0" smtClean="0"/>
          </a:p>
          <a:p>
            <a:pPr lvl="1">
              <a:buFont typeface="Arial" pitchFamily="34" charset="0"/>
              <a:buChar char="•"/>
            </a:pPr>
            <a:endParaRPr lang="el-GR" dirty="0" smtClean="0"/>
          </a:p>
          <a:p>
            <a:endParaRPr lang="el-G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4729" y="0"/>
            <a:ext cx="2117271" cy="176156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109" y="1962891"/>
            <a:ext cx="2116891" cy="22830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4729" y="4366522"/>
            <a:ext cx="2117271" cy="1894234"/>
          </a:xfrm>
          <a:prstGeom prst="rect">
            <a:avLst/>
          </a:prstGeom>
        </p:spPr>
      </p:pic>
    </p:spTree>
    <p:extLst>
      <p:ext uri="{BB962C8B-B14F-4D97-AF65-F5344CB8AC3E}">
        <p14:creationId xmlns:p14="http://schemas.microsoft.com/office/powerpoint/2010/main" val="2591295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Round Single Corner Rectangle 4"/>
          <p:cNvSpPr/>
          <p:nvPr/>
        </p:nvSpPr>
        <p:spPr>
          <a:xfrm>
            <a:off x="31428" y="3099498"/>
            <a:ext cx="10003406" cy="3707338"/>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l-GR" dirty="0" smtClean="0">
              <a:solidFill>
                <a:schemeClr val="accent2">
                  <a:lumMod val="50000"/>
                </a:schemeClr>
              </a:solidFill>
              <a:effectLst>
                <a:outerShdw blurRad="38100" dist="38100" dir="2700000" algn="tl">
                  <a:srgbClr val="000000">
                    <a:alpha val="43137"/>
                  </a:srgbClr>
                </a:outerShdw>
              </a:effectLst>
            </a:endParaRPr>
          </a:p>
          <a:p>
            <a:endParaRPr lang="el-GR" sz="1600" b="1" dirty="0" smtClean="0">
              <a:solidFill>
                <a:schemeClr val="accent2">
                  <a:lumMod val="50000"/>
                </a:schemeClr>
              </a:solidFill>
              <a:effectLst>
                <a:outerShdw blurRad="38100" dist="38100" dir="2700000" algn="tl">
                  <a:srgbClr val="000000">
                    <a:alpha val="43137"/>
                  </a:srgbClr>
                </a:outerShdw>
              </a:effectLst>
            </a:endParaRPr>
          </a:p>
          <a:p>
            <a:endParaRPr lang="el-GR" sz="1600" b="1" dirty="0">
              <a:solidFill>
                <a:schemeClr val="accent2">
                  <a:lumMod val="50000"/>
                </a:schemeClr>
              </a:solidFill>
              <a:effectLst>
                <a:outerShdw blurRad="38100" dist="38100" dir="2700000" algn="tl">
                  <a:srgbClr val="000000">
                    <a:alpha val="43137"/>
                  </a:srgbClr>
                </a:outerShdw>
              </a:effectLst>
            </a:endParaRPr>
          </a:p>
          <a:p>
            <a:r>
              <a:rPr lang="el-GR" sz="1600" b="1" dirty="0" smtClean="0">
                <a:solidFill>
                  <a:schemeClr val="accent2">
                    <a:lumMod val="50000"/>
                  </a:schemeClr>
                </a:solidFill>
                <a:effectLst>
                  <a:outerShdw blurRad="38100" dist="38100" dir="2700000" algn="tl">
                    <a:srgbClr val="000000">
                      <a:alpha val="43137"/>
                    </a:srgbClr>
                  </a:outerShdw>
                </a:effectLst>
              </a:rPr>
              <a:t>Διευθύνσεις</a:t>
            </a:r>
          </a:p>
          <a:p>
            <a:endParaRPr lang="el-GR" sz="1600" b="1" dirty="0" smtClean="0">
              <a:solidFill>
                <a:schemeClr val="accent2">
                  <a:lumMod val="50000"/>
                </a:schemeClr>
              </a:solidFill>
              <a:effectLst>
                <a:outerShdw blurRad="38100" dist="38100" dir="2700000" algn="tl">
                  <a:srgbClr val="000000">
                    <a:alpha val="43137"/>
                  </a:srgbClr>
                </a:outerShdw>
              </a:effectLst>
            </a:endParaRPr>
          </a:p>
          <a:p>
            <a:r>
              <a:rPr lang="en-US" b="1" dirty="0" smtClean="0">
                <a:solidFill>
                  <a:schemeClr val="accent2">
                    <a:lumMod val="50000"/>
                  </a:schemeClr>
                </a:solidFill>
                <a:latin typeface="Calibri" panose="020F0502020204030204" pitchFamily="34" charset="0"/>
              </a:rPr>
              <a:t>Same World, </a:t>
            </a:r>
            <a:r>
              <a:rPr lang="en-US" b="1" dirty="0" smtClean="0">
                <a:solidFill>
                  <a:schemeClr val="accent2">
                    <a:lumMod val="50000"/>
                  </a:schemeClr>
                </a:solidFill>
                <a:latin typeface="Calibri" panose="020F0502020204030204" pitchFamily="34" charset="0"/>
                <a:hlinkClick r:id="rId3"/>
              </a:rPr>
              <a:t>http</a:t>
            </a:r>
            <a:r>
              <a:rPr lang="en-US" b="1" dirty="0">
                <a:solidFill>
                  <a:schemeClr val="accent2">
                    <a:lumMod val="50000"/>
                  </a:schemeClr>
                </a:solidFill>
                <a:latin typeface="Calibri" panose="020F0502020204030204" pitchFamily="34" charset="0"/>
                <a:hlinkClick r:id="rId3"/>
              </a:rPr>
              <a:t>://www.sameworld.eu/el</a:t>
            </a:r>
            <a:r>
              <a:rPr lang="en-US" b="1" dirty="0" smtClean="0">
                <a:solidFill>
                  <a:schemeClr val="accent2">
                    <a:lumMod val="50000"/>
                  </a:schemeClr>
                </a:solidFill>
                <a:latin typeface="Calibri" panose="020F0502020204030204" pitchFamily="34" charset="0"/>
                <a:hlinkClick r:id="rId3"/>
              </a:rPr>
              <a:t>/</a:t>
            </a:r>
            <a:endParaRPr lang="en-US" b="1" dirty="0" smtClean="0">
              <a:solidFill>
                <a:schemeClr val="accent2">
                  <a:lumMod val="50000"/>
                </a:schemeClr>
              </a:solidFill>
              <a:latin typeface="Calibri" panose="020F0502020204030204" pitchFamily="34" charset="0"/>
            </a:endParaRPr>
          </a:p>
          <a:p>
            <a:r>
              <a:rPr lang="en-US" b="1" dirty="0" smtClean="0">
                <a:solidFill>
                  <a:schemeClr val="accent2">
                    <a:lumMod val="50000"/>
                  </a:schemeClr>
                </a:solidFill>
                <a:latin typeface="Calibri" panose="020F0502020204030204" pitchFamily="34" charset="0"/>
              </a:rPr>
              <a:t>CEPS,</a:t>
            </a:r>
            <a:r>
              <a:rPr lang="en-US" dirty="0" smtClean="0">
                <a:solidFill>
                  <a:schemeClr val="accent2">
                    <a:lumMod val="50000"/>
                  </a:schemeClr>
                </a:solidFill>
                <a:latin typeface="Calibri" panose="020F0502020204030204" pitchFamily="34" charset="0"/>
              </a:rPr>
              <a:t> </a:t>
            </a:r>
            <a:r>
              <a:rPr lang="en-US" dirty="0" smtClean="0">
                <a:solidFill>
                  <a:schemeClr val="accent2">
                    <a:lumMod val="50000"/>
                  </a:schemeClr>
                </a:solidFill>
                <a:latin typeface="Calibri" panose="020F0502020204030204" pitchFamily="34" charset="0"/>
                <a:hlinkClick r:id="rId4"/>
              </a:rPr>
              <a:t>http</a:t>
            </a:r>
            <a:r>
              <a:rPr lang="en-US" dirty="0">
                <a:solidFill>
                  <a:schemeClr val="accent2">
                    <a:lumMod val="50000"/>
                  </a:schemeClr>
                </a:solidFill>
                <a:latin typeface="Calibri" panose="020F0502020204030204" pitchFamily="34" charset="0"/>
                <a:hlinkClick r:id="rId4"/>
              </a:rPr>
              <a:t>://</a:t>
            </a:r>
            <a:r>
              <a:rPr lang="en-US" dirty="0" smtClean="0">
                <a:solidFill>
                  <a:schemeClr val="accent2">
                    <a:lumMod val="50000"/>
                  </a:schemeClr>
                </a:solidFill>
                <a:latin typeface="Calibri" panose="020F0502020204030204" pitchFamily="34" charset="0"/>
                <a:hlinkClick r:id="rId4"/>
              </a:rPr>
              <a:t>asceps.org/en</a:t>
            </a:r>
            <a:endParaRPr lang="en-US" dirty="0" smtClean="0">
              <a:solidFill>
                <a:schemeClr val="accent2">
                  <a:lumMod val="50000"/>
                </a:schemeClr>
              </a:solidFill>
              <a:latin typeface="Calibri" panose="020F0502020204030204" pitchFamily="34" charset="0"/>
            </a:endParaRPr>
          </a:p>
          <a:p>
            <a:r>
              <a:rPr lang="en-US" b="1" dirty="0">
                <a:solidFill>
                  <a:schemeClr val="accent2">
                    <a:lumMod val="50000"/>
                  </a:schemeClr>
                </a:solidFill>
                <a:latin typeface="Calibri" panose="020F0502020204030204" pitchFamily="34" charset="0"/>
              </a:rPr>
              <a:t>United Nation, </a:t>
            </a:r>
            <a:r>
              <a:rPr lang="en-US" dirty="0">
                <a:solidFill>
                  <a:schemeClr val="accent2">
                    <a:lumMod val="50000"/>
                  </a:schemeClr>
                </a:solidFill>
                <a:latin typeface="Calibri" panose="020F0502020204030204" pitchFamily="34" charset="0"/>
                <a:hlinkClick r:id="rId5"/>
              </a:rPr>
              <a:t>http://</a:t>
            </a:r>
            <a:r>
              <a:rPr lang="en-US" dirty="0" smtClean="0">
                <a:solidFill>
                  <a:schemeClr val="accent2">
                    <a:lumMod val="50000"/>
                  </a:schemeClr>
                </a:solidFill>
                <a:latin typeface="Calibri" panose="020F0502020204030204" pitchFamily="34" charset="0"/>
                <a:hlinkClick r:id="rId5"/>
              </a:rPr>
              <a:t>www.un.org/en/development/desa/population/migration/data/estimates2/estimates15.shtml</a:t>
            </a:r>
            <a:endParaRPr lang="en-US" dirty="0" smtClean="0">
              <a:solidFill>
                <a:schemeClr val="accent2">
                  <a:lumMod val="50000"/>
                </a:schemeClr>
              </a:solidFill>
              <a:latin typeface="Calibri" panose="020F0502020204030204" pitchFamily="34" charset="0"/>
            </a:endParaRPr>
          </a:p>
          <a:p>
            <a:r>
              <a:rPr lang="en-US" b="1" dirty="0">
                <a:solidFill>
                  <a:schemeClr val="accent2">
                    <a:lumMod val="50000"/>
                  </a:schemeClr>
                </a:solidFill>
                <a:latin typeface="Calibri" panose="020F0502020204030204" pitchFamily="34" charset="0"/>
              </a:rPr>
              <a:t>On line Observatory</a:t>
            </a:r>
            <a:r>
              <a:rPr lang="en-US" dirty="0">
                <a:solidFill>
                  <a:schemeClr val="accent2">
                    <a:lumMod val="50000"/>
                  </a:schemeClr>
                </a:solidFill>
                <a:latin typeface="Calibri" panose="020F0502020204030204" pitchFamily="34" charset="0"/>
              </a:rPr>
              <a:t>, </a:t>
            </a:r>
            <a:r>
              <a:rPr lang="en-US" dirty="0">
                <a:solidFill>
                  <a:schemeClr val="accent2">
                    <a:lumMod val="50000"/>
                  </a:schemeClr>
                </a:solidFill>
                <a:latin typeface="Calibri" panose="020F0502020204030204" pitchFamily="34" charset="0"/>
                <a:hlinkClick r:id="rId6"/>
              </a:rPr>
              <a:t>http://youth4ej.sameworld.eu</a:t>
            </a:r>
            <a:r>
              <a:rPr lang="en-US" dirty="0" smtClean="0">
                <a:solidFill>
                  <a:schemeClr val="accent2">
                    <a:lumMod val="50000"/>
                  </a:schemeClr>
                </a:solidFill>
                <a:latin typeface="Calibri" panose="020F0502020204030204" pitchFamily="34" charset="0"/>
                <a:hlinkClick r:id="rId6"/>
              </a:rPr>
              <a:t>/</a:t>
            </a:r>
            <a:endParaRPr lang="el-GR" dirty="0" smtClean="0">
              <a:solidFill>
                <a:schemeClr val="accent2">
                  <a:lumMod val="50000"/>
                </a:schemeClr>
              </a:solidFill>
              <a:latin typeface="Calibri" panose="020F0502020204030204" pitchFamily="34" charset="0"/>
            </a:endParaRPr>
          </a:p>
          <a:p>
            <a:r>
              <a:rPr lang="el-GR" b="1" dirty="0">
                <a:latin typeface="Calibri" panose="020F0502020204030204" pitchFamily="34" charset="0"/>
              </a:rPr>
              <a:t>Επιστημονικό Κέντρο Ψηφιακής Γεωγραφικής Εκπαίδευσης </a:t>
            </a:r>
            <a:r>
              <a:rPr lang="el-GR" b="1" dirty="0" smtClean="0">
                <a:latin typeface="Calibri" panose="020F0502020204030204" pitchFamily="34" charset="0"/>
              </a:rPr>
              <a:t>ΑΠΘ</a:t>
            </a:r>
            <a:r>
              <a:rPr lang="el-GR" b="1" dirty="0">
                <a:latin typeface="Calibri" panose="020F0502020204030204" pitchFamily="34" charset="0"/>
              </a:rPr>
              <a:t>, </a:t>
            </a:r>
            <a:r>
              <a:rPr lang="en-US" b="1" dirty="0">
                <a:latin typeface="Calibri" panose="020F0502020204030204" pitchFamily="34" charset="0"/>
              </a:rPr>
              <a:t>Digital Earth</a:t>
            </a:r>
            <a:r>
              <a:rPr lang="el-GR" dirty="0">
                <a:latin typeface="Calibri" panose="020F0502020204030204" pitchFamily="34" charset="0"/>
              </a:rPr>
              <a:t>, </a:t>
            </a:r>
            <a:r>
              <a:rPr lang="en-US" u="sng" dirty="0">
                <a:latin typeface="Calibri" panose="020F0502020204030204" pitchFamily="34" charset="0"/>
                <a:hlinkClick r:id="rId7"/>
              </a:rPr>
              <a:t>http</a:t>
            </a:r>
            <a:r>
              <a:rPr lang="el-GR" u="sng" dirty="0">
                <a:latin typeface="Calibri" panose="020F0502020204030204" pitchFamily="34" charset="0"/>
                <a:hlinkClick r:id="rId7"/>
              </a:rPr>
              <a:t>://</a:t>
            </a:r>
            <a:r>
              <a:rPr lang="en-US" u="sng" dirty="0">
                <a:latin typeface="Calibri" panose="020F0502020204030204" pitchFamily="34" charset="0"/>
                <a:hlinkClick r:id="rId7"/>
              </a:rPr>
              <a:t>www</a:t>
            </a:r>
            <a:r>
              <a:rPr lang="el-GR" u="sng" dirty="0">
                <a:latin typeface="Calibri" panose="020F0502020204030204" pitchFamily="34" charset="0"/>
                <a:hlinkClick r:id="rId7"/>
              </a:rPr>
              <a:t>.</a:t>
            </a:r>
            <a:r>
              <a:rPr lang="en-US" u="sng" dirty="0">
                <a:latin typeface="Calibri" panose="020F0502020204030204" pitchFamily="34" charset="0"/>
                <a:hlinkClick r:id="rId7"/>
              </a:rPr>
              <a:t>digital</a:t>
            </a:r>
            <a:r>
              <a:rPr lang="el-GR" u="sng" dirty="0">
                <a:latin typeface="Calibri" panose="020F0502020204030204" pitchFamily="34" charset="0"/>
                <a:hlinkClick r:id="rId7"/>
              </a:rPr>
              <a:t>-</a:t>
            </a:r>
            <a:r>
              <a:rPr lang="en-US" u="sng" dirty="0">
                <a:latin typeface="Calibri" panose="020F0502020204030204" pitchFamily="34" charset="0"/>
                <a:hlinkClick r:id="rId7"/>
              </a:rPr>
              <a:t>earth</a:t>
            </a:r>
            <a:r>
              <a:rPr lang="el-GR" u="sng" dirty="0">
                <a:latin typeface="Calibri" panose="020F0502020204030204" pitchFamily="34" charset="0"/>
                <a:hlinkClick r:id="rId7"/>
              </a:rPr>
              <a:t>.</a:t>
            </a:r>
            <a:r>
              <a:rPr lang="en-US" u="sng" dirty="0">
                <a:latin typeface="Calibri" panose="020F0502020204030204" pitchFamily="34" charset="0"/>
                <a:hlinkClick r:id="rId7"/>
              </a:rPr>
              <a:t>edu</a:t>
            </a:r>
            <a:r>
              <a:rPr lang="el-GR" u="sng" dirty="0">
                <a:latin typeface="Calibri" panose="020F0502020204030204" pitchFamily="34" charset="0"/>
                <a:hlinkClick r:id="rId7"/>
              </a:rPr>
              <a:t>.</a:t>
            </a:r>
            <a:r>
              <a:rPr lang="en-US" u="sng" dirty="0">
                <a:latin typeface="Calibri" panose="020F0502020204030204" pitchFamily="34" charset="0"/>
                <a:hlinkClick r:id="rId7"/>
              </a:rPr>
              <a:t>gr</a:t>
            </a:r>
            <a:r>
              <a:rPr lang="el-GR" u="sng" dirty="0">
                <a:latin typeface="Calibri" panose="020F0502020204030204" pitchFamily="34" charset="0"/>
                <a:hlinkClick r:id="rId7"/>
              </a:rPr>
              <a:t>/</a:t>
            </a:r>
            <a:r>
              <a:rPr lang="en-US" u="sng" dirty="0">
                <a:latin typeface="Calibri" panose="020F0502020204030204" pitchFamily="34" charset="0"/>
                <a:hlinkClick r:id="rId7"/>
              </a:rPr>
              <a:t>index</a:t>
            </a:r>
            <a:r>
              <a:rPr lang="el-GR" u="sng" dirty="0">
                <a:latin typeface="Calibri" panose="020F0502020204030204" pitchFamily="34" charset="0"/>
                <a:hlinkClick r:id="rId7"/>
              </a:rPr>
              <a:t>.</a:t>
            </a:r>
            <a:r>
              <a:rPr lang="en-US" u="sng" dirty="0">
                <a:latin typeface="Calibri" panose="020F0502020204030204" pitchFamily="34" charset="0"/>
                <a:hlinkClick r:id="rId7"/>
              </a:rPr>
              <a:t>php</a:t>
            </a:r>
            <a:r>
              <a:rPr lang="el-GR" u="sng" dirty="0">
                <a:latin typeface="Calibri" panose="020F0502020204030204" pitchFamily="34" charset="0"/>
                <a:hlinkClick r:id="rId7"/>
              </a:rPr>
              <a:t>/</a:t>
            </a:r>
            <a:r>
              <a:rPr lang="en-US" u="sng" dirty="0">
                <a:latin typeface="Calibri" panose="020F0502020204030204" pitchFamily="34" charset="0"/>
                <a:hlinkClick r:id="rId7"/>
              </a:rPr>
              <a:t>el</a:t>
            </a:r>
            <a:r>
              <a:rPr lang="el-GR" u="sng" dirty="0">
                <a:latin typeface="Calibri" panose="020F0502020204030204" pitchFamily="34" charset="0"/>
                <a:hlinkClick r:id="rId7"/>
              </a:rPr>
              <a:t>/</a:t>
            </a:r>
            <a:endParaRPr lang="el-GR" b="1" dirty="0" smtClean="0">
              <a:latin typeface="Calibri" panose="020F0502020204030204" pitchFamily="34" charset="0"/>
            </a:endParaRPr>
          </a:p>
          <a:p>
            <a:r>
              <a:rPr lang="en-US" b="1" dirty="0" smtClean="0">
                <a:latin typeface="Calibri" panose="020F0502020204030204" pitchFamily="34" charset="0"/>
              </a:rPr>
              <a:t>Arcgis</a:t>
            </a:r>
            <a:r>
              <a:rPr lang="el-GR" b="1" dirty="0" smtClean="0">
                <a:latin typeface="Calibri" panose="020F0502020204030204" pitchFamily="34" charset="0"/>
              </a:rPr>
              <a:t>,</a:t>
            </a:r>
            <a:r>
              <a:rPr lang="en-US" b="1" dirty="0" smtClean="0">
                <a:latin typeface="Calibri" panose="020F0502020204030204" pitchFamily="34" charset="0"/>
              </a:rPr>
              <a:t> </a:t>
            </a:r>
            <a:r>
              <a:rPr lang="en-US" dirty="0" smtClean="0">
                <a:latin typeface="Calibri" panose="020F0502020204030204" pitchFamily="34" charset="0"/>
                <a:hlinkClick r:id="rId8"/>
              </a:rPr>
              <a:t>http</a:t>
            </a:r>
            <a:r>
              <a:rPr lang="en-US" dirty="0">
                <a:latin typeface="Calibri" panose="020F0502020204030204" pitchFamily="34" charset="0"/>
                <a:hlinkClick r:id="rId8"/>
              </a:rPr>
              <a:t>://</a:t>
            </a:r>
            <a:r>
              <a:rPr lang="en-US" dirty="0" smtClean="0">
                <a:latin typeface="Calibri" panose="020F0502020204030204" pitchFamily="34" charset="0"/>
                <a:hlinkClick r:id="rId8"/>
              </a:rPr>
              <a:t>www.arcgis.com/home/webmap/viewer.html?webmap=6ca20dc5365d4421bd44c87acb942710</a:t>
            </a:r>
            <a:endParaRPr lang="el-GR" dirty="0" smtClean="0">
              <a:latin typeface="Calibri" panose="020F0502020204030204" pitchFamily="34" charset="0"/>
            </a:endParaRPr>
          </a:p>
          <a:p>
            <a:r>
              <a:rPr lang="en-US" b="1" dirty="0">
                <a:latin typeface="Calibri" panose="020F0502020204030204" pitchFamily="34" charset="0"/>
              </a:rPr>
              <a:t>Global Ice </a:t>
            </a:r>
            <a:r>
              <a:rPr lang="en-US" b="1" dirty="0" smtClean="0">
                <a:latin typeface="Calibri" panose="020F0502020204030204" pitchFamily="34" charset="0"/>
              </a:rPr>
              <a:t>Viewer</a:t>
            </a:r>
            <a:r>
              <a:rPr lang="el-GR" dirty="0" smtClean="0">
                <a:latin typeface="Calibri" panose="020F0502020204030204" pitchFamily="34" charset="0"/>
              </a:rPr>
              <a:t>,</a:t>
            </a:r>
            <a:r>
              <a:rPr lang="en-US" dirty="0" smtClean="0">
                <a:latin typeface="Calibri" panose="020F0502020204030204" pitchFamily="34" charset="0"/>
              </a:rPr>
              <a:t> </a:t>
            </a:r>
            <a:r>
              <a:rPr lang="en-US" dirty="0">
                <a:latin typeface="Calibri" panose="020F0502020204030204" pitchFamily="34" charset="0"/>
                <a:hlinkClick r:id="rId9"/>
              </a:rPr>
              <a:t>https://climate.nasa.gov/interactives/global-ice-viewer</a:t>
            </a:r>
            <a:r>
              <a:rPr lang="en-US" dirty="0" smtClean="0">
                <a:latin typeface="Calibri" panose="020F0502020204030204" pitchFamily="34" charset="0"/>
                <a:hlinkClick r:id="rId9"/>
              </a:rPr>
              <a:t>/</a:t>
            </a:r>
            <a:r>
              <a:rPr lang="en-US" dirty="0" smtClean="0">
                <a:latin typeface="Calibri" panose="020F0502020204030204" pitchFamily="34" charset="0"/>
              </a:rPr>
              <a:t>.</a:t>
            </a:r>
            <a:endParaRPr lang="el-GR" dirty="0" smtClean="0">
              <a:solidFill>
                <a:schemeClr val="accent2">
                  <a:lumMod val="50000"/>
                </a:schemeClr>
              </a:solidFill>
              <a:latin typeface="Calibri" panose="020F0502020204030204" pitchFamily="34" charset="0"/>
            </a:endParaRPr>
          </a:p>
          <a:p>
            <a:endParaRPr lang="el-GR"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endParaRPr lang="el-GR"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endParaRPr lang="el-GR"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p:txBody>
      </p:sp>
      <p:sp>
        <p:nvSpPr>
          <p:cNvPr id="6" name="Round Single Corner Rectangle 5"/>
          <p:cNvSpPr/>
          <p:nvPr/>
        </p:nvSpPr>
        <p:spPr>
          <a:xfrm>
            <a:off x="31428" y="-32657"/>
            <a:ext cx="9895115" cy="3106364"/>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l-GR" dirty="0" smtClean="0">
                <a:solidFill>
                  <a:schemeClr val="accent2">
                    <a:lumMod val="50000"/>
                  </a:schemeClr>
                </a:solidFill>
                <a:effectLst>
                  <a:outerShdw blurRad="38100" dist="38100" dir="2700000" algn="tl">
                    <a:srgbClr val="000000">
                      <a:alpha val="43137"/>
                    </a:srgbClr>
                  </a:outerShdw>
                </a:effectLst>
              </a:rPr>
              <a:t> </a:t>
            </a:r>
          </a:p>
          <a:p>
            <a:endParaRPr lang="el-GR" sz="2000" b="1" dirty="0" smtClean="0">
              <a:solidFill>
                <a:schemeClr val="accent2">
                  <a:lumMod val="50000"/>
                </a:schemeClr>
              </a:solidFill>
              <a:latin typeface="Calibri" panose="020F0502020204030204" pitchFamily="34" charset="0"/>
            </a:endParaRPr>
          </a:p>
          <a:p>
            <a:r>
              <a:rPr lang="el-GR" sz="2000" b="1" dirty="0" smtClean="0">
                <a:solidFill>
                  <a:schemeClr val="accent2">
                    <a:lumMod val="50000"/>
                  </a:schemeClr>
                </a:solidFill>
                <a:latin typeface="Calibri" panose="020F0502020204030204" pitchFamily="34" charset="0"/>
              </a:rPr>
              <a:t>Πόροι-Μαθησιακά Αντικείμενα</a:t>
            </a:r>
          </a:p>
          <a:p>
            <a:endParaRPr lang="en-US" sz="1600" b="1" dirty="0" smtClean="0">
              <a:solidFill>
                <a:schemeClr val="accent2">
                  <a:lumMod val="50000"/>
                </a:schemeClr>
              </a:solidFill>
              <a:effectLst>
                <a:outerShdw blurRad="38100" dist="38100" dir="2700000" algn="tl">
                  <a:srgbClr val="000000">
                    <a:alpha val="43137"/>
                  </a:srgbClr>
                </a:outerShdw>
              </a:effectLst>
            </a:endParaRPr>
          </a:p>
          <a:p>
            <a:r>
              <a:rPr lang="en-US" b="1" dirty="0" smtClean="0">
                <a:solidFill>
                  <a:schemeClr val="accent2">
                    <a:lumMod val="50000"/>
                  </a:schemeClr>
                </a:solidFill>
                <a:latin typeface="Calibri" panose="020F0502020204030204" pitchFamily="34" charset="0"/>
              </a:rPr>
              <a:t>Educational Kit, </a:t>
            </a:r>
            <a:r>
              <a:rPr lang="en-US" b="1"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hlinkClick r:id="rId10"/>
              </a:rPr>
              <a:t>http</a:t>
            </a:r>
            <a:r>
              <a:rPr lang="en-US" b="1"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hlinkClick r:id="rId10"/>
              </a:rPr>
              <a:t>://edu-kit.sameworld.eu</a:t>
            </a:r>
            <a:r>
              <a:rPr lang="en-US" b="1"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hlinkClick r:id="rId10"/>
              </a:rPr>
              <a:t>/</a:t>
            </a:r>
            <a:r>
              <a:rPr lang="en-US" b="1"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rPr>
              <a:t>. </a:t>
            </a:r>
            <a:endParaRPr lang="el-GR" b="1"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r>
              <a:rPr lang="en-US" b="1" dirty="0" smtClean="0">
                <a:latin typeface="Calibri" panose="020F0502020204030204" pitchFamily="34" charset="0"/>
              </a:rPr>
              <a:t>Global migration flows, </a:t>
            </a:r>
            <a:r>
              <a:rPr lang="en-US" b="1" dirty="0" smtClean="0">
                <a:latin typeface="Calibri" panose="020F0502020204030204" pitchFamily="34" charset="0"/>
                <a:hlinkClick r:id="rId11"/>
              </a:rPr>
              <a:t>http</a:t>
            </a:r>
            <a:r>
              <a:rPr lang="en-US" b="1" dirty="0">
                <a:latin typeface="Calibri" panose="020F0502020204030204" pitchFamily="34" charset="0"/>
                <a:hlinkClick r:id="rId11"/>
              </a:rPr>
              <a:t>://esa.un.org/unpd/wpp</a:t>
            </a:r>
            <a:r>
              <a:rPr lang="en-US" b="1" dirty="0" smtClean="0">
                <a:latin typeface="Calibri" panose="020F0502020204030204" pitchFamily="34" charset="0"/>
                <a:hlinkClick r:id="rId11"/>
              </a:rPr>
              <a:t>/</a:t>
            </a:r>
            <a:endParaRPr lang="en-US" b="1" dirty="0" smtClean="0">
              <a:latin typeface="Calibri" panose="020F0502020204030204" pitchFamily="34" charset="0"/>
            </a:endParaRPr>
          </a:p>
          <a:p>
            <a:r>
              <a:rPr lang="el-GR" b="1" dirty="0">
                <a:latin typeface="Calibri" panose="020F0502020204030204" pitchFamily="34" charset="0"/>
              </a:rPr>
              <a:t>Δυναμικές ισορροπίες σε πληθυσμιακά συστήματα, </a:t>
            </a:r>
            <a:r>
              <a:rPr lang="el-GR" b="1" u="sng" dirty="0" smtClean="0">
                <a:latin typeface="Calibri" panose="020F0502020204030204" pitchFamily="34" charset="0"/>
                <a:hlinkClick r:id="rId12"/>
              </a:rPr>
              <a:t>http</a:t>
            </a:r>
            <a:r>
              <a:rPr lang="el-GR" b="1" u="sng" dirty="0">
                <a:latin typeface="Calibri" panose="020F0502020204030204" pitchFamily="34" charset="0"/>
                <a:hlinkClick r:id="rId12"/>
              </a:rPr>
              <a:t>://photodentro.edu.gr/lor/r/8521/8588</a:t>
            </a:r>
            <a:endParaRPr lang="el-GR" b="1" dirty="0">
              <a:latin typeface="Calibri" panose="020F0502020204030204" pitchFamily="34" charset="0"/>
            </a:endParaRPr>
          </a:p>
          <a:p>
            <a:r>
              <a:rPr lang="el-GR" b="1" dirty="0" smtClean="0">
                <a:latin typeface="Calibri" panose="020F0502020204030204" pitchFamily="34" charset="0"/>
              </a:rPr>
              <a:t>Το </a:t>
            </a:r>
            <a:r>
              <a:rPr lang="el-GR" b="1" dirty="0">
                <a:latin typeface="Calibri" panose="020F0502020204030204" pitchFamily="34" charset="0"/>
              </a:rPr>
              <a:t>ρολόι της καταστροφής: Ερημοποίηση, </a:t>
            </a:r>
            <a:r>
              <a:rPr lang="el-GR" b="1" u="sng" dirty="0">
                <a:latin typeface="Calibri" panose="020F0502020204030204" pitchFamily="34" charset="0"/>
                <a:hlinkClick r:id="rId13"/>
              </a:rPr>
              <a:t>http://</a:t>
            </a:r>
            <a:r>
              <a:rPr lang="el-GR" b="1" u="sng" dirty="0" smtClean="0">
                <a:latin typeface="Calibri" panose="020F0502020204030204" pitchFamily="34" charset="0"/>
                <a:hlinkClick r:id="rId13"/>
              </a:rPr>
              <a:t>photodentro.edu.gr/video/r/8522/278</a:t>
            </a:r>
            <a:endParaRPr lang="en-US" b="1" u="sng" dirty="0" smtClean="0">
              <a:latin typeface="Calibri" panose="020F0502020204030204" pitchFamily="34" charset="0"/>
            </a:endParaRPr>
          </a:p>
          <a:p>
            <a:r>
              <a:rPr lang="el-GR" b="1" dirty="0">
                <a:latin typeface="Calibri" panose="020F0502020204030204" pitchFamily="34" charset="0"/>
              </a:rPr>
              <a:t>Οι </a:t>
            </a:r>
            <a:r>
              <a:rPr lang="el-GR" b="1" dirty="0" smtClean="0">
                <a:latin typeface="Calibri" panose="020F0502020204030204" pitchFamily="34" charset="0"/>
              </a:rPr>
              <a:t>μεγαλύτεροι </a:t>
            </a:r>
            <a:r>
              <a:rPr lang="el-GR" b="1" dirty="0">
                <a:latin typeface="Calibri" panose="020F0502020204030204" pitchFamily="34" charset="0"/>
              </a:rPr>
              <a:t>και </a:t>
            </a:r>
            <a:r>
              <a:rPr lang="el-GR" b="1" dirty="0" smtClean="0">
                <a:latin typeface="Calibri" panose="020F0502020204030204" pitchFamily="34" charset="0"/>
              </a:rPr>
              <a:t>καταστρεπτικότεροι σεισμοί </a:t>
            </a:r>
            <a:r>
              <a:rPr lang="el-GR" b="1" dirty="0">
                <a:latin typeface="Calibri" panose="020F0502020204030204" pitchFamily="34" charset="0"/>
              </a:rPr>
              <a:t>στον </a:t>
            </a:r>
            <a:r>
              <a:rPr lang="el-GR" b="1" dirty="0" smtClean="0">
                <a:latin typeface="Calibri" panose="020F0502020204030204" pitchFamily="34" charset="0"/>
              </a:rPr>
              <a:t>κόσμο,</a:t>
            </a:r>
            <a:r>
              <a:rPr lang="el-GR" b="1" u="sng" dirty="0" smtClean="0">
                <a:latin typeface="Calibri" panose="020F0502020204030204" pitchFamily="34" charset="0"/>
                <a:hlinkClick r:id="rId14"/>
              </a:rPr>
              <a:t>http</a:t>
            </a:r>
            <a:r>
              <a:rPr lang="el-GR" b="1" u="sng" dirty="0">
                <a:latin typeface="Calibri" panose="020F0502020204030204" pitchFamily="34" charset="0"/>
                <a:hlinkClick r:id="rId14"/>
              </a:rPr>
              <a:t>://</a:t>
            </a:r>
            <a:r>
              <a:rPr lang="el-GR" b="1" u="sng" dirty="0" smtClean="0">
                <a:latin typeface="Calibri" panose="020F0502020204030204" pitchFamily="34" charset="0"/>
                <a:hlinkClick r:id="rId14"/>
              </a:rPr>
              <a:t>photodentro.edu.gr/lor/r/8521/7271</a:t>
            </a:r>
            <a:endParaRPr lang="en-US" b="1" dirty="0">
              <a:latin typeface="Calibri" panose="020F0502020204030204" pitchFamily="34" charset="0"/>
            </a:endParaRPr>
          </a:p>
          <a:p>
            <a:r>
              <a:rPr lang="el-GR" b="1" dirty="0" smtClean="0">
                <a:latin typeface="Calibri" panose="020F0502020204030204" pitchFamily="34" charset="0"/>
              </a:rPr>
              <a:t>Ταυτότητες</a:t>
            </a:r>
            <a:r>
              <a:rPr lang="el-GR" b="1" dirty="0">
                <a:latin typeface="Calibri" panose="020F0502020204030204" pitchFamily="34" charset="0"/>
              </a:rPr>
              <a:t>/ Υπάρχουν πραγματικά ξένοι </a:t>
            </a:r>
            <a:r>
              <a:rPr lang="el-GR" b="1" dirty="0" smtClean="0">
                <a:latin typeface="Calibri" panose="020F0502020204030204" pitchFamily="34" charset="0"/>
              </a:rPr>
              <a:t>άνθρωποι;</a:t>
            </a:r>
            <a:r>
              <a:rPr lang="el-GR" b="1" u="sng" dirty="0" smtClean="0">
                <a:latin typeface="Calibri" panose="020F0502020204030204" pitchFamily="34" charset="0"/>
                <a:hlinkClick r:id="rId15"/>
              </a:rPr>
              <a:t>http</a:t>
            </a:r>
            <a:r>
              <a:rPr lang="el-GR" b="1" u="sng" dirty="0">
                <a:latin typeface="Calibri" panose="020F0502020204030204" pitchFamily="34" charset="0"/>
                <a:hlinkClick r:id="rId15"/>
              </a:rPr>
              <a:t>://</a:t>
            </a:r>
            <a:r>
              <a:rPr lang="el-GR" b="1" u="sng" dirty="0" smtClean="0">
                <a:latin typeface="Calibri" panose="020F0502020204030204" pitchFamily="34" charset="0"/>
                <a:hlinkClick r:id="rId15"/>
              </a:rPr>
              <a:t>photodentro.edu.gr/video/r/8522/553</a:t>
            </a:r>
            <a:endParaRPr lang="en-US" b="1" dirty="0" smtClean="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r>
              <a:rPr lang="en-US" b="1" dirty="0">
                <a:solidFill>
                  <a:schemeClr val="accent2">
                    <a:lumMod val="50000"/>
                  </a:schemeClr>
                </a:solidFill>
                <a:latin typeface="Calibri" panose="020F0502020204030204" pitchFamily="34" charset="0"/>
              </a:rPr>
              <a:t>Puzzle game, http://89.202.198.207/SameWorld/SW</a:t>
            </a:r>
            <a:r>
              <a:rPr lang="en-US" b="1" dirty="0" smtClean="0">
                <a:solidFill>
                  <a:schemeClr val="accent2">
                    <a:lumMod val="50000"/>
                  </a:schemeClr>
                </a:solidFill>
                <a:latin typeface="Calibri" panose="020F0502020204030204" pitchFamily="34" charset="0"/>
              </a:rPr>
              <a:t>/, (</a:t>
            </a:r>
            <a:r>
              <a:rPr lang="el-GR" b="1" dirty="0" smtClean="0">
                <a:solidFill>
                  <a:schemeClr val="accent2">
                    <a:lumMod val="50000"/>
                  </a:schemeClr>
                </a:solidFill>
                <a:latin typeface="Calibri" panose="020F0502020204030204" pitchFamily="34" charset="0"/>
              </a:rPr>
              <a:t>πιλοτική εφαρμογή)</a:t>
            </a:r>
            <a:endParaRPr lang="en-US" b="1" dirty="0" smtClean="0">
              <a:solidFill>
                <a:schemeClr val="accent2">
                  <a:lumMod val="50000"/>
                </a:schemeClr>
              </a:solidFill>
              <a:latin typeface="Calibri" panose="020F0502020204030204" pitchFamily="34" charset="0"/>
            </a:endParaRPr>
          </a:p>
          <a:p>
            <a:endParaRPr lang="en-US"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ndParaRPr>
          </a:p>
          <a:p>
            <a:endParaRPr lang="el-GR" dirty="0">
              <a:solidFill>
                <a:schemeClr val="accent2">
                  <a:lumMod val="50000"/>
                </a:schemeClr>
              </a:solidFill>
              <a:effectLst>
                <a:outerShdw blurRad="38100" dist="38100" dir="2700000" algn="tl">
                  <a:srgbClr val="000000">
                    <a:alpha val="43137"/>
                  </a:srgbClr>
                </a:outerShdw>
              </a:effectLst>
            </a:endParaRPr>
          </a:p>
        </p:txBody>
      </p:sp>
      <p:sp>
        <p:nvSpPr>
          <p:cNvPr id="8" name="TextBox 7"/>
          <p:cNvSpPr txBox="1"/>
          <p:nvPr/>
        </p:nvSpPr>
        <p:spPr>
          <a:xfrm>
            <a:off x="10426719" y="5911643"/>
            <a:ext cx="1765281" cy="923330"/>
          </a:xfrm>
          <a:prstGeom prst="rect">
            <a:avLst/>
          </a:prstGeom>
          <a:noFill/>
        </p:spPr>
        <p:txBody>
          <a:bodyPr wrap="square" rtlCol="0">
            <a:spAutoFit/>
          </a:bodyPr>
          <a:lstStyle/>
          <a:p>
            <a:r>
              <a:rPr lang="el-GR" b="1" dirty="0" smtClean="0">
                <a:latin typeface="Calibri" panose="020F0502020204030204" pitchFamily="34" charset="0"/>
              </a:rPr>
              <a:t>ΑΞΙΟΠΟΙΗΣΗ ΨΗΦΙΑΚΟΥ </a:t>
            </a:r>
            <a:endParaRPr lang="en-US" b="1" dirty="0" smtClean="0">
              <a:latin typeface="Calibri" panose="020F0502020204030204" pitchFamily="34" charset="0"/>
            </a:endParaRPr>
          </a:p>
          <a:p>
            <a:r>
              <a:rPr lang="el-GR" b="1" dirty="0" smtClean="0">
                <a:latin typeface="Calibri" panose="020F0502020204030204" pitchFamily="34" charset="0"/>
              </a:rPr>
              <a:t>ΠΕΡΙΕΧΟΜΕΝΟΥ</a:t>
            </a:r>
            <a:endParaRPr lang="el-GR" b="1" dirty="0">
              <a:latin typeface="Calibri" panose="020F0502020204030204" pitchFamily="34" charset="0"/>
            </a:endParaRPr>
          </a:p>
        </p:txBody>
      </p:sp>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80688" y="-1"/>
            <a:ext cx="2211312" cy="1583871"/>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834" y="3837215"/>
            <a:ext cx="1987596" cy="2102564"/>
          </a:xfrm>
          <a:prstGeom prst="rect">
            <a:avLst/>
          </a:prstGeom>
        </p:spPr>
      </p:pic>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00093" y="1992086"/>
            <a:ext cx="1922337" cy="1563037"/>
          </a:xfrm>
          <a:prstGeom prst="rect">
            <a:avLst/>
          </a:prstGeom>
        </p:spPr>
      </p:pic>
    </p:spTree>
    <p:extLst>
      <p:ext uri="{BB962C8B-B14F-4D97-AF65-F5344CB8AC3E}">
        <p14:creationId xmlns:p14="http://schemas.microsoft.com/office/powerpoint/2010/main" val="1614441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0" y="157285"/>
            <a:ext cx="9616267" cy="8679299"/>
          </a:xfrm>
          <a:prstGeom prst="rect">
            <a:avLst/>
          </a:prstGeom>
        </p:spPr>
        <p:txBody>
          <a:bodyPr wrap="square">
            <a:spAutoFit/>
          </a:bodyPr>
          <a:lstStyle/>
          <a:p>
            <a:pPr algn="just"/>
            <a:r>
              <a:rPr lang="el-GR" sz="2800" b="1" dirty="0" smtClean="0">
                <a:latin typeface="Calibri" panose="020F0502020204030204" pitchFamily="34" charset="0"/>
              </a:rPr>
              <a:t>Ανάπτυξη </a:t>
            </a:r>
            <a:r>
              <a:rPr lang="el-GR" sz="2800" b="1" dirty="0">
                <a:latin typeface="Calibri" panose="020F0502020204030204" pitchFamily="34" charset="0"/>
              </a:rPr>
              <a:t>δεξιοτήτων/εστίαση σε σημαντικές διαστάσεις της </a:t>
            </a:r>
            <a:r>
              <a:rPr lang="el-GR" sz="2800" b="1" dirty="0" smtClean="0">
                <a:latin typeface="Calibri" panose="020F0502020204030204" pitchFamily="34" charset="0"/>
              </a:rPr>
              <a:t>αειφορίας</a:t>
            </a:r>
            <a:endParaRPr lang="en-US" sz="2800" b="1" dirty="0" smtClean="0">
              <a:latin typeface="Calibri" panose="020F0502020204030204" pitchFamily="34" charset="0"/>
            </a:endParaRPr>
          </a:p>
          <a:p>
            <a:pPr marL="342900" indent="-342900" algn="just">
              <a:buFont typeface="Arial" panose="020B0604020202020204" pitchFamily="34" charset="0"/>
              <a:buChar char="•"/>
            </a:pPr>
            <a:r>
              <a:rPr lang="el-GR" sz="2400" kern="50" dirty="0" smtClean="0">
                <a:latin typeface="Calibri" panose="020F0502020204030204" pitchFamily="34" charset="0"/>
                <a:ea typeface="Calibri" panose="020F0502020204030204" pitchFamily="34" charset="0"/>
                <a:cs typeface="Times New Roman" panose="02020603050405020304" pitchFamily="18" charset="0"/>
              </a:rPr>
              <a:t>Μελέτη </a:t>
            </a:r>
            <a:r>
              <a:rPr lang="el-GR" sz="2400" kern="50" dirty="0">
                <a:latin typeface="Calibri" panose="020F0502020204030204" pitchFamily="34" charset="0"/>
                <a:ea typeface="Calibri" panose="020F0502020204030204" pitchFamily="34" charset="0"/>
                <a:cs typeface="Times New Roman" panose="02020603050405020304" pitchFamily="18" charset="0"/>
              </a:rPr>
              <a:t>περιβαλλοντικού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υλικού, </a:t>
            </a:r>
            <a:r>
              <a:rPr lang="el-GR" sz="2400" dirty="0" smtClean="0">
                <a:latin typeface="Calibri" panose="020F0502020204030204" pitchFamily="34" charset="0"/>
              </a:rPr>
              <a:t>Φύλλα </a:t>
            </a:r>
            <a:r>
              <a:rPr lang="el-GR" sz="2400" dirty="0">
                <a:latin typeface="Calibri" panose="020F0502020204030204" pitchFamily="34" charset="0"/>
              </a:rPr>
              <a:t>εργασίας, «</a:t>
            </a:r>
            <a:r>
              <a:rPr lang="en-US" sz="2400" dirty="0">
                <a:latin typeface="Calibri" panose="020F0502020204030204" pitchFamily="34" charset="0"/>
              </a:rPr>
              <a:t>Puzzle game</a:t>
            </a:r>
            <a:r>
              <a:rPr lang="el-GR" sz="2400" dirty="0" smtClean="0">
                <a:latin typeface="Calibri" panose="020F0502020204030204" pitchFamily="34" charset="0"/>
              </a:rPr>
              <a:t>», </a:t>
            </a:r>
            <a:r>
              <a:rPr lang="en-US" sz="2400" dirty="0">
                <a:latin typeface="Calibri" panose="020F0502020204030204" pitchFamily="34" charset="0"/>
              </a:rPr>
              <a:t>Educational </a:t>
            </a:r>
            <a:r>
              <a:rPr lang="en-US" sz="2400" dirty="0" smtClean="0">
                <a:latin typeface="Calibri" panose="020F0502020204030204" pitchFamily="34" charset="0"/>
              </a:rPr>
              <a:t>Kit</a:t>
            </a:r>
            <a:endParaRPr lang="el-GR" sz="2400" dirty="0" smtClean="0">
              <a:latin typeface="Calibri" panose="020F0502020204030204" pitchFamily="34" charset="0"/>
            </a:endParaRPr>
          </a:p>
          <a:p>
            <a:pPr marL="342900" indent="-342900" algn="just">
              <a:buFont typeface="Arial" panose="020B0604020202020204" pitchFamily="34" charset="0"/>
              <a:buChar char="•"/>
            </a:pPr>
            <a:r>
              <a:rPr lang="el-GR" sz="2400" b="1" dirty="0" smtClean="0">
                <a:latin typeface="Calibri" panose="020F0502020204030204" pitchFamily="34" charset="0"/>
              </a:rPr>
              <a:t>Συνεργατικές </a:t>
            </a:r>
            <a:r>
              <a:rPr lang="el-GR" sz="2400" b="1" dirty="0">
                <a:latin typeface="Calibri" panose="020F0502020204030204" pitchFamily="34" charset="0"/>
              </a:rPr>
              <a:t>ραδιοφωνικές εκπομπές: </a:t>
            </a:r>
            <a:r>
              <a:rPr lang="el-GR" sz="2400" b="1" dirty="0" smtClean="0">
                <a:latin typeface="Calibri" panose="020F0502020204030204" pitchFamily="34" charset="0"/>
              </a:rPr>
              <a:t>α</a:t>
            </a:r>
            <a:r>
              <a:rPr lang="el-GR" sz="2400" b="1" dirty="0">
                <a:latin typeface="Calibri" panose="020F0502020204030204" pitchFamily="34" charset="0"/>
              </a:rPr>
              <a:t>) </a:t>
            </a:r>
            <a:r>
              <a:rPr lang="el-GR" sz="2400" b="1" dirty="0" smtClean="0">
                <a:latin typeface="Calibri" panose="020F0502020204030204" pitchFamily="34" charset="0"/>
              </a:rPr>
              <a:t>ΕΡΤ3,</a:t>
            </a:r>
            <a:r>
              <a:rPr lang="en-US" sz="2400" b="1" dirty="0" smtClean="0">
                <a:latin typeface="Calibri" panose="020F0502020204030204" pitchFamily="34" charset="0"/>
              </a:rPr>
              <a:t> </a:t>
            </a:r>
            <a:r>
              <a:rPr lang="el-GR" sz="2400" b="1" dirty="0" smtClean="0">
                <a:latin typeface="Calibri" panose="020F0502020204030204" pitchFamily="34" charset="0"/>
              </a:rPr>
              <a:t>β) </a:t>
            </a:r>
            <a:r>
              <a:rPr lang="el-GR" sz="2400" b="1" dirty="0">
                <a:latin typeface="Calibri" panose="020F0502020204030204" pitchFamily="34" charset="0"/>
              </a:rPr>
              <a:t>Πανελλήνιο Σχολικό </a:t>
            </a:r>
            <a:r>
              <a:rPr lang="el-GR" sz="2400" b="1" dirty="0" smtClean="0">
                <a:latin typeface="Calibri" panose="020F0502020204030204" pitchFamily="34" charset="0"/>
              </a:rPr>
              <a:t>Δίκτυο,</a:t>
            </a:r>
            <a:r>
              <a:rPr lang="el-GR" sz="2400" b="1" i="1" dirty="0" smtClean="0">
                <a:latin typeface="Calibri" panose="020F0502020204030204" pitchFamily="34" charset="0"/>
              </a:rPr>
              <a:t>  </a:t>
            </a:r>
            <a:r>
              <a:rPr lang="el-GR" sz="2400" b="1" dirty="0" smtClean="0">
                <a:latin typeface="Calibri" panose="020F0502020204030204" pitchFamily="34" charset="0"/>
              </a:rPr>
              <a:t>γ) </a:t>
            </a:r>
            <a:r>
              <a:rPr lang="en-US" sz="2400" b="1" dirty="0">
                <a:latin typeface="Calibri" panose="020F0502020204030204" pitchFamily="34" charset="0"/>
              </a:rPr>
              <a:t>Web European School Radio</a:t>
            </a:r>
            <a:endParaRPr lang="el-GR" sz="2400" b="1" dirty="0" smtClean="0">
              <a:latin typeface="Calibri" panose="020F0502020204030204" pitchFamily="34" charset="0"/>
            </a:endParaRPr>
          </a:p>
          <a:p>
            <a:pPr marL="342900" indent="-342900" algn="just">
              <a:buFont typeface="Arial" panose="020B0604020202020204" pitchFamily="34" charset="0"/>
              <a:buChar char="•"/>
            </a:pPr>
            <a:r>
              <a:rPr lang="el-GR" sz="2400" b="1" dirty="0" smtClean="0">
                <a:latin typeface="Calibri" panose="020F0502020204030204" pitchFamily="34" charset="0"/>
              </a:rPr>
              <a:t>Προσομοιώσεις συνεδρίασης Ευρωπαϊκού Κοινοβουλίου</a:t>
            </a:r>
          </a:p>
          <a:p>
            <a:pPr marL="342900" indent="-342900" algn="just">
              <a:buFont typeface="Arial" panose="020B0604020202020204" pitchFamily="34" charset="0"/>
              <a:buChar char="•"/>
            </a:pPr>
            <a:r>
              <a:rPr lang="el-GR" sz="2400" b="1" dirty="0" smtClean="0">
                <a:latin typeface="Calibri" panose="020F0502020204030204" pitchFamily="34" charset="0"/>
              </a:rPr>
              <a:t>Κινηματογραφική </a:t>
            </a:r>
            <a:r>
              <a:rPr lang="el-GR" sz="2400" b="1" dirty="0">
                <a:latin typeface="Calibri" panose="020F0502020204030204" pitchFamily="34" charset="0"/>
              </a:rPr>
              <a:t>ταινία</a:t>
            </a:r>
            <a:r>
              <a:rPr lang="el-GR" sz="2400" b="1" dirty="0" smtClean="0">
                <a:latin typeface="Calibri" panose="020F0502020204030204" pitchFamily="34" charset="0"/>
              </a:rPr>
              <a:t>.</a:t>
            </a:r>
            <a:r>
              <a:rPr lang="el-GR" sz="2400" b="1" dirty="0">
                <a:latin typeface="Calibri" panose="020F0502020204030204" pitchFamily="34" charset="0"/>
              </a:rPr>
              <a:t> «Τ` όνειρο της </a:t>
            </a:r>
            <a:r>
              <a:rPr lang="el-GR" sz="2400" b="1" dirty="0" smtClean="0">
                <a:latin typeface="Calibri" panose="020F0502020204030204" pitchFamily="34" charset="0"/>
              </a:rPr>
              <a:t>μετανάστριας Ευρώπης» </a:t>
            </a:r>
            <a:r>
              <a:rPr lang="el-GR" sz="2400" dirty="0" smtClean="0">
                <a:latin typeface="Calibri" panose="020F0502020204030204" pitchFamily="34" charset="0"/>
              </a:rPr>
              <a:t>(σύγχρονη </a:t>
            </a:r>
            <a:r>
              <a:rPr lang="el-GR" sz="2400" dirty="0">
                <a:latin typeface="Calibri" panose="020F0502020204030204" pitchFamily="34" charset="0"/>
              </a:rPr>
              <a:t>διάσταση του περιβαλλοντικού </a:t>
            </a:r>
            <a:r>
              <a:rPr lang="el-GR" sz="2400" dirty="0" smtClean="0">
                <a:latin typeface="Calibri" panose="020F0502020204030204" pitchFamily="34" charset="0"/>
              </a:rPr>
              <a:t>μετανάστη).</a:t>
            </a:r>
          </a:p>
          <a:p>
            <a:pPr marL="342900" indent="-342900" algn="just">
              <a:buFont typeface="Arial" panose="020B0604020202020204" pitchFamily="34" charset="0"/>
              <a:buChar char="•"/>
            </a:pPr>
            <a:r>
              <a:rPr lang="el-GR" sz="2400" b="1" dirty="0" smtClean="0">
                <a:latin typeface="Calibri" panose="020F0502020204030204" pitchFamily="34" charset="0"/>
              </a:rPr>
              <a:t>Πλατφόρμα </a:t>
            </a:r>
            <a:r>
              <a:rPr lang="en-US" sz="2400" b="1" dirty="0" smtClean="0">
                <a:latin typeface="Calibri" panose="020F0502020204030204" pitchFamily="34" charset="0"/>
              </a:rPr>
              <a:t>e-twinning</a:t>
            </a:r>
          </a:p>
          <a:p>
            <a:pPr marL="342900" indent="-342900" algn="just">
              <a:buFont typeface="Arial" panose="020B0604020202020204" pitchFamily="34" charset="0"/>
              <a:buChar char="•"/>
            </a:pPr>
            <a:endParaRPr lang="el-GR" sz="2400" b="1" dirty="0" smtClean="0">
              <a:latin typeface="Calibri" panose="020F0502020204030204" pitchFamily="34" charset="0"/>
            </a:endParaRPr>
          </a:p>
          <a:p>
            <a:pPr algn="just"/>
            <a:r>
              <a:rPr lang="el-GR" sz="2200" b="1" dirty="0" smtClean="0">
                <a:latin typeface="Calibri" panose="020F0502020204030204" pitchFamily="34" charset="0"/>
              </a:rPr>
              <a:t>Αποτελέσματα</a:t>
            </a:r>
            <a:r>
              <a:rPr lang="el-GR" sz="2200" b="1" dirty="0">
                <a:latin typeface="Calibri" panose="020F0502020204030204" pitchFamily="34" charset="0"/>
              </a:rPr>
              <a:t>: </a:t>
            </a:r>
            <a:r>
              <a:rPr lang="el-GR" sz="2200" dirty="0" smtClean="0">
                <a:latin typeface="Calibri" panose="020F0502020204030204" pitchFamily="34" charset="0"/>
              </a:rPr>
              <a:t>παραγωγή λόγου, ευαισθητοποίηση </a:t>
            </a:r>
            <a:r>
              <a:rPr lang="el-GR" sz="2200" dirty="0">
                <a:latin typeface="Calibri" panose="020F0502020204030204" pitchFamily="34" charset="0"/>
              </a:rPr>
              <a:t>για σύγχρονα προβλήματα, ενίσχυση αυτοπεποίθησης, επιστημονικής </a:t>
            </a:r>
            <a:r>
              <a:rPr lang="el-GR" sz="2200" dirty="0" smtClean="0">
                <a:latin typeface="Calibri" panose="020F0502020204030204" pitchFamily="34" charset="0"/>
              </a:rPr>
              <a:t>ταυτότητας,  ευρωπαϊκής/περιβαλλοντικής συνείδησης, μετα-αφήγηση, ψηφιακές δεξιοτήτες, συνεργατικότητα</a:t>
            </a:r>
            <a:r>
              <a:rPr lang="el-GR" sz="2200" dirty="0">
                <a:latin typeface="Calibri" panose="020F0502020204030204" pitchFamily="34" charset="0"/>
              </a:rPr>
              <a:t>, αυτορρύθμιση</a:t>
            </a:r>
            <a:r>
              <a:rPr lang="en-US" sz="2200" dirty="0">
                <a:latin typeface="Calibri" panose="020F0502020204030204" pitchFamily="34" charset="0"/>
              </a:rPr>
              <a:t>, </a:t>
            </a:r>
            <a:r>
              <a:rPr lang="el-GR" sz="2200" dirty="0" smtClean="0">
                <a:latin typeface="Calibri" panose="020F0502020204030204" pitchFamily="34" charset="0"/>
              </a:rPr>
              <a:t>αυτοαξιολόγηση</a:t>
            </a:r>
            <a:r>
              <a:rPr lang="el-GR" sz="2200" dirty="0">
                <a:latin typeface="Calibri" panose="020F0502020204030204" pitchFamily="34" charset="0"/>
              </a:rPr>
              <a:t>, </a:t>
            </a:r>
            <a:r>
              <a:rPr lang="el-GR" sz="2200" dirty="0" smtClean="0">
                <a:latin typeface="Calibri" panose="020F0502020204030204" pitchFamily="34" charset="0"/>
              </a:rPr>
              <a:t>διαδικτυακή </a:t>
            </a:r>
            <a:r>
              <a:rPr lang="el-GR" sz="2200" dirty="0">
                <a:latin typeface="Calibri" panose="020F0502020204030204" pitchFamily="34" charset="0"/>
              </a:rPr>
              <a:t>διεθνή </a:t>
            </a:r>
            <a:r>
              <a:rPr lang="el-GR" sz="2200" dirty="0" smtClean="0">
                <a:latin typeface="Calibri" panose="020F0502020204030204" pitchFamily="34" charset="0"/>
              </a:rPr>
              <a:t>συνεργασία, ενεργός </a:t>
            </a:r>
            <a:r>
              <a:rPr lang="el-GR" sz="2200" dirty="0">
                <a:latin typeface="Calibri" panose="020F0502020204030204" pitchFamily="34" charset="0"/>
              </a:rPr>
              <a:t>μάθηση, κριτική σκέψη, ικανότητα συμπερίληψης, προσαρμοστικότητα υλικού και για μαθητές με ειδικές ανάγκες, </a:t>
            </a:r>
            <a:r>
              <a:rPr lang="el-GR" sz="2200" dirty="0" smtClean="0">
                <a:latin typeface="Calibri" panose="020F0502020204030204" pitchFamily="34" charset="0"/>
              </a:rPr>
              <a:t>διάχυση, διερεύνηση </a:t>
            </a:r>
            <a:r>
              <a:rPr lang="el-GR" sz="2200" dirty="0">
                <a:latin typeface="Calibri" panose="020F0502020204030204" pitchFamily="34" charset="0"/>
              </a:rPr>
              <a:t>βαθύτερων αιτιών ζητημάτων αειφορίας. </a:t>
            </a:r>
          </a:p>
          <a:p>
            <a:pPr algn="just"/>
            <a:endParaRPr lang="el-GR" sz="2000" dirty="0">
              <a:latin typeface="Calibri" panose="020F0502020204030204" pitchFamily="34" charset="0"/>
            </a:endParaRPr>
          </a:p>
          <a:p>
            <a:pPr algn="just"/>
            <a:endParaRPr lang="el-GR" sz="2000" dirty="0">
              <a:latin typeface="Calibri" panose="020F0502020204030204" pitchFamily="34" charset="0"/>
            </a:endParaRPr>
          </a:p>
          <a:p>
            <a:endParaRPr lang="el-GR" dirty="0"/>
          </a:p>
          <a:p>
            <a:r>
              <a:rPr lang="el-GR" b="1" dirty="0"/>
              <a:t> </a:t>
            </a:r>
            <a:endParaRPr lang="el-GR" dirty="0"/>
          </a:p>
          <a:p>
            <a:pPr algn="just">
              <a:lnSpc>
                <a:spcPct val="150000"/>
              </a:lnSpc>
              <a:spcBef>
                <a:spcPts val="300"/>
              </a:spcBef>
              <a:spcAft>
                <a:spcPts val="0"/>
              </a:spcAft>
            </a:pPr>
            <a:endParaRPr lang="en-US" kern="50" dirty="0" smtClean="0">
              <a:latin typeface="Myriad Pro"/>
              <a:ea typeface="Calibri" panose="020F0502020204030204" pitchFamily="34" charset="0"/>
              <a:cs typeface="Times New Roman" panose="02020603050405020304" pitchFamily="18" charset="0"/>
            </a:endParaRPr>
          </a:p>
          <a:p>
            <a:pPr algn="just">
              <a:lnSpc>
                <a:spcPct val="150000"/>
              </a:lnSpc>
              <a:spcBef>
                <a:spcPts val="300"/>
              </a:spcBef>
              <a:spcAft>
                <a:spcPts val="0"/>
              </a:spcAft>
            </a:pPr>
            <a:endParaRPr lang="el-GR" sz="1600" kern="50" dirty="0">
              <a:effectLst/>
              <a:latin typeface="Myriad Pro"/>
              <a:ea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6267" y="2127178"/>
            <a:ext cx="2396117" cy="20118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267" y="4436"/>
            <a:ext cx="2396117" cy="1661077"/>
          </a:xfrm>
          <a:prstGeom prst="rect">
            <a:avLst/>
          </a:prstGeom>
        </p:spPr>
      </p:pic>
      <p:pic>
        <p:nvPicPr>
          <p:cNvPr id="6" name="Picture 2" descr="100_66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6267" y="4604657"/>
            <a:ext cx="2396117" cy="179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880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4" descr="https://1.bp.blogspot.com/-mKE7zZS8QiY/WFkvTyRJEPI/AAAAAAAAGjs/olcx45mOFQ8D0qaWgVH7f36Q8NX-JTgBgCLcB/s320/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607" y="0"/>
            <a:ext cx="2834393" cy="1877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3055"/>
            <a:ext cx="9266142" cy="6494085"/>
          </a:xfrm>
          <a:prstGeom prst="rect">
            <a:avLst/>
          </a:prstGeom>
        </p:spPr>
        <p:txBody>
          <a:bodyPr wrap="square">
            <a:spAutoFit/>
          </a:bodyPr>
          <a:lstStyle/>
          <a:p>
            <a:pPr marL="285750" indent="-285750" algn="just">
              <a:buFont typeface="Arial" panose="020B0604020202020204" pitchFamily="34" charset="0"/>
              <a:buChar char="•"/>
            </a:pPr>
            <a:endParaRPr lang="el-GR" sz="2200" b="1" kern="5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l-GR" sz="2000" b="1" kern="50" dirty="0" smtClean="0">
                <a:latin typeface="Calibri" panose="020F0502020204030204" pitchFamily="34" charset="0"/>
                <a:ea typeface="Calibri" panose="020F0502020204030204" pitchFamily="34" charset="0"/>
                <a:cs typeface="Times New Roman" panose="02020603050405020304" pitchFamily="18" charset="0"/>
              </a:rPr>
              <a:t>Επίσκεψη/</a:t>
            </a:r>
            <a:r>
              <a:rPr lang="en-US" sz="2000" b="1" kern="50" dirty="0">
                <a:latin typeface="Calibri" panose="020F0502020204030204" pitchFamily="34" charset="0"/>
                <a:ea typeface="Calibri" panose="020F0502020204030204" pitchFamily="34" charset="0"/>
                <a:cs typeface="Times New Roman" panose="02020603050405020304" pitchFamily="18" charset="0"/>
              </a:rPr>
              <a:t>workshop</a:t>
            </a:r>
            <a:r>
              <a:rPr lang="el-GR" sz="2000" b="1" kern="50" dirty="0">
                <a:latin typeface="Calibri" panose="020F0502020204030204" pitchFamily="34" charset="0"/>
                <a:ea typeface="Calibri" panose="020F0502020204030204" pitchFamily="34" charset="0"/>
                <a:cs typeface="Times New Roman" panose="02020603050405020304" pitchFamily="18" charset="0"/>
              </a:rPr>
              <a:t> </a:t>
            </a:r>
            <a:r>
              <a:rPr lang="el-GR" sz="2000" b="1" kern="50" dirty="0" smtClean="0">
                <a:latin typeface="Calibri" panose="020F0502020204030204" pitchFamily="34" charset="0"/>
                <a:ea typeface="Calibri" panose="020F0502020204030204" pitchFamily="34" charset="0"/>
                <a:cs typeface="Times New Roman" panose="02020603050405020304" pitchFamily="18" charset="0"/>
              </a:rPr>
              <a:t>(1/12/2016) από </a:t>
            </a:r>
            <a:r>
              <a:rPr lang="el-GR" sz="2000" b="1" kern="50" dirty="0">
                <a:latin typeface="Calibri" panose="020F0502020204030204" pitchFamily="34" charset="0"/>
                <a:ea typeface="Calibri" panose="020F0502020204030204" pitchFamily="34" charset="0"/>
                <a:cs typeface="Times New Roman" panose="02020603050405020304" pitchFamily="18" charset="0"/>
              </a:rPr>
              <a:t>τον Επικεφαλής του τομέα Ηθικής της Ευρωπαϊκής Επιτροπής στις Βρυξέλλες,</a:t>
            </a:r>
            <a:r>
              <a:rPr lang="el-GR" sz="2000" kern="50" dirty="0">
                <a:latin typeface="Calibri" panose="020F0502020204030204" pitchFamily="34" charset="0"/>
                <a:ea typeface="Calibri" panose="020F0502020204030204" pitchFamily="34" charset="0"/>
                <a:cs typeface="Times New Roman" panose="02020603050405020304" pitchFamily="18" charset="0"/>
              </a:rPr>
              <a:t> κ. Ισίδωρο </a:t>
            </a:r>
            <a:r>
              <a:rPr lang="el-GR" sz="2000" kern="50" dirty="0" smtClean="0">
                <a:latin typeface="Calibri" panose="020F0502020204030204" pitchFamily="34" charset="0"/>
                <a:ea typeface="Calibri" panose="020F0502020204030204" pitchFamily="34" charset="0"/>
                <a:cs typeface="Times New Roman" panose="02020603050405020304" pitchFamily="18" charset="0"/>
              </a:rPr>
              <a:t>Καρατζά.</a:t>
            </a:r>
          </a:p>
          <a:p>
            <a:pPr marL="285750" indent="-285750" algn="just">
              <a:buFont typeface="Arial" panose="020B0604020202020204" pitchFamily="34" charset="0"/>
              <a:buChar char="•"/>
            </a:pPr>
            <a:r>
              <a:rPr lang="el-GR" sz="2000" b="1" dirty="0">
                <a:latin typeface="Calibri" panose="020F0502020204030204" pitchFamily="34" charset="0"/>
              </a:rPr>
              <a:t>Επίσκεψη/</a:t>
            </a:r>
            <a:r>
              <a:rPr lang="en-US" sz="2000" b="1" dirty="0">
                <a:latin typeface="Calibri" panose="020F0502020204030204" pitchFamily="34" charset="0"/>
              </a:rPr>
              <a:t>workshop</a:t>
            </a:r>
            <a:r>
              <a:rPr lang="el-GR" sz="2000" b="1" dirty="0">
                <a:latin typeface="Calibri" panose="020F0502020204030204" pitchFamily="34" charset="0"/>
              </a:rPr>
              <a:t> (4/4/2017) στο Μουσείο</a:t>
            </a:r>
            <a:r>
              <a:rPr lang="el-GR" sz="2000" dirty="0">
                <a:latin typeface="Calibri" panose="020F0502020204030204" pitchFamily="34" charset="0"/>
              </a:rPr>
              <a:t> </a:t>
            </a:r>
            <a:r>
              <a:rPr lang="el-GR" sz="2000" b="1" dirty="0">
                <a:latin typeface="Calibri" panose="020F0502020204030204" pitchFamily="34" charset="0"/>
              </a:rPr>
              <a:t>Προσφυγικού Ελληνισμού Νεάπολης</a:t>
            </a:r>
            <a:r>
              <a:rPr lang="el-GR" sz="2000" b="1" dirty="0" smtClean="0">
                <a:latin typeface="Calibri" panose="020F0502020204030204" pitchFamily="34" charset="0"/>
              </a:rPr>
              <a:t>.</a:t>
            </a:r>
            <a:endParaRPr lang="el-GR" sz="2000" kern="5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000" b="1" dirty="0">
                <a:latin typeface="Calibri" panose="020F0502020204030204" pitchFamily="34" charset="0"/>
              </a:rPr>
              <a:t>Web conference</a:t>
            </a:r>
            <a:r>
              <a:rPr lang="en-US" sz="2000" dirty="0">
                <a:latin typeface="Calibri" panose="020F0502020204030204" pitchFamily="34" charset="0"/>
              </a:rPr>
              <a:t> </a:t>
            </a:r>
            <a:r>
              <a:rPr lang="el-GR" sz="2000" dirty="0">
                <a:latin typeface="Calibri" panose="020F0502020204030204" pitchFamily="34" charset="0"/>
              </a:rPr>
              <a:t>(5/4/2017) </a:t>
            </a:r>
            <a:r>
              <a:rPr lang="el-GR" sz="2000" b="1" dirty="0">
                <a:latin typeface="Calibri" panose="020F0502020204030204" pitchFamily="34" charset="0"/>
              </a:rPr>
              <a:t>με το Αρσάκειο Σχολείο Θεσσαλονίκης (</a:t>
            </a:r>
            <a:r>
              <a:rPr lang="el-GR" sz="2000" dirty="0">
                <a:latin typeface="Calibri" panose="020F0502020204030204" pitchFamily="34" charset="0"/>
              </a:rPr>
              <a:t>ανθρώπινα δικαιώματα, βραβείο Ζαχάρωφ, γυναίκα &amp; περιβαλλοντική μετανάστευση</a:t>
            </a:r>
            <a:r>
              <a:rPr lang="el-GR" sz="2000" dirty="0" smtClean="0">
                <a:latin typeface="Calibri" panose="020F0502020204030204" pitchFamily="34" charset="0"/>
              </a:rPr>
              <a:t>).</a:t>
            </a:r>
            <a:endParaRPr lang="el-GR" sz="2000" kern="5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000" b="1" dirty="0" smtClean="0">
                <a:latin typeface="Calibri" panose="020F0502020204030204" pitchFamily="34" charset="0"/>
              </a:rPr>
              <a:t>Web conference/</a:t>
            </a:r>
            <a:r>
              <a:rPr lang="en-US" sz="2000" b="1" dirty="0" err="1" smtClean="0">
                <a:latin typeface="Calibri" panose="020F0502020204030204" pitchFamily="34" charset="0"/>
              </a:rPr>
              <a:t>worksh</a:t>
            </a:r>
            <a:r>
              <a:rPr lang="el-GR" sz="2000" b="1" dirty="0">
                <a:latin typeface="Calibri" panose="020F0502020204030204" pitchFamily="34" charset="0"/>
              </a:rPr>
              <a:t>ο</a:t>
            </a:r>
            <a:r>
              <a:rPr lang="en-US" sz="2000" b="1" dirty="0">
                <a:latin typeface="Calibri" panose="020F0502020204030204" pitchFamily="34" charset="0"/>
              </a:rPr>
              <a:t>p</a:t>
            </a:r>
            <a:r>
              <a:rPr lang="el-GR" sz="2000" b="1" dirty="0">
                <a:latin typeface="Calibri" panose="020F0502020204030204" pitchFamily="34" charset="0"/>
              </a:rPr>
              <a:t> </a:t>
            </a:r>
            <a:r>
              <a:rPr lang="el-GR" sz="2000" dirty="0">
                <a:latin typeface="Calibri" panose="020F0502020204030204" pitchFamily="34" charset="0"/>
              </a:rPr>
              <a:t>(7/4/2017) με τον επίσημο </a:t>
            </a:r>
            <a:r>
              <a:rPr lang="el-GR" sz="2000" b="1" dirty="0">
                <a:latin typeface="Calibri" panose="020F0502020204030204" pitchFamily="34" charset="0"/>
              </a:rPr>
              <a:t>συνεργάτη της ομάδας έργου </a:t>
            </a:r>
            <a:r>
              <a:rPr lang="el-GR" sz="2000" dirty="0">
                <a:latin typeface="Calibri" panose="020F0502020204030204" pitchFamily="34" charset="0"/>
              </a:rPr>
              <a:t>«</a:t>
            </a:r>
            <a:r>
              <a:rPr lang="en-US" sz="2000" dirty="0" smtClean="0">
                <a:latin typeface="Calibri" panose="020F0502020204030204" pitchFamily="34" charset="0"/>
              </a:rPr>
              <a:t>S</a:t>
            </a:r>
            <a:r>
              <a:rPr lang="el-GR" sz="2000" dirty="0" smtClean="0">
                <a:latin typeface="Calibri" panose="020F0502020204030204" pitchFamily="34" charset="0"/>
              </a:rPr>
              <a:t>.</a:t>
            </a:r>
            <a:r>
              <a:rPr lang="en-US" sz="2000" dirty="0">
                <a:latin typeface="Calibri" panose="020F0502020204030204" pitchFamily="34" charset="0"/>
              </a:rPr>
              <a:t>A</a:t>
            </a:r>
            <a:r>
              <a:rPr lang="el-GR" sz="2000" dirty="0">
                <a:latin typeface="Calibri" panose="020F0502020204030204" pitchFamily="34" charset="0"/>
              </a:rPr>
              <a:t>.</a:t>
            </a:r>
            <a:r>
              <a:rPr lang="en-US" sz="2000" dirty="0">
                <a:latin typeface="Calibri" panose="020F0502020204030204" pitchFamily="34" charset="0"/>
              </a:rPr>
              <a:t>M</a:t>
            </a:r>
            <a:r>
              <a:rPr lang="el-GR" sz="2000" dirty="0">
                <a:latin typeface="Calibri" panose="020F0502020204030204" pitchFamily="34" charset="0"/>
              </a:rPr>
              <a:t>.</a:t>
            </a:r>
            <a:r>
              <a:rPr lang="en-US" sz="2000" dirty="0">
                <a:latin typeface="Calibri" panose="020F0502020204030204" pitchFamily="34" charset="0"/>
              </a:rPr>
              <a:t>E</a:t>
            </a:r>
            <a:r>
              <a:rPr lang="el-GR" sz="2000" dirty="0">
                <a:latin typeface="Calibri" panose="020F0502020204030204" pitchFamily="34" charset="0"/>
              </a:rPr>
              <a:t>. </a:t>
            </a:r>
            <a:r>
              <a:rPr lang="en-US" sz="2000" dirty="0">
                <a:latin typeface="Calibri" panose="020F0502020204030204" pitchFamily="34" charset="0"/>
              </a:rPr>
              <a:t>WORLD</a:t>
            </a:r>
            <a:r>
              <a:rPr lang="el-GR" sz="2000" dirty="0" smtClean="0">
                <a:latin typeface="Calibri" panose="020F0502020204030204" pitchFamily="34" charset="0"/>
              </a:rPr>
              <a:t>» </a:t>
            </a:r>
            <a:r>
              <a:rPr lang="el-GR" sz="2000" b="1" dirty="0" smtClean="0">
                <a:latin typeface="Calibri" panose="020F0502020204030204" pitchFamily="34" charset="0"/>
              </a:rPr>
              <a:t>κ. Παπανικολάου Αναστάσιο</a:t>
            </a:r>
            <a:r>
              <a:rPr lang="el-GR" sz="2000" dirty="0" smtClean="0">
                <a:latin typeface="Calibri" panose="020F0502020204030204" pitchFamily="34" charset="0"/>
              </a:rPr>
              <a:t>.</a:t>
            </a:r>
          </a:p>
          <a:p>
            <a:pPr marL="285750" indent="-285750" algn="just">
              <a:buFont typeface="Arial" panose="020B0604020202020204" pitchFamily="34" charset="0"/>
              <a:buChar char="•"/>
            </a:pPr>
            <a:r>
              <a:rPr lang="en-US" sz="2000" b="1" dirty="0" smtClean="0">
                <a:latin typeface="Calibri" panose="020F0502020204030204" pitchFamily="34" charset="0"/>
              </a:rPr>
              <a:t>Web </a:t>
            </a:r>
            <a:r>
              <a:rPr lang="en-US" sz="2000" b="1" dirty="0">
                <a:latin typeface="Calibri" panose="020F0502020204030204" pitchFamily="34" charset="0"/>
              </a:rPr>
              <a:t>conference</a:t>
            </a:r>
            <a:r>
              <a:rPr lang="el-GR" sz="2000" b="1" dirty="0">
                <a:latin typeface="Calibri" panose="020F0502020204030204" pitchFamily="34" charset="0"/>
              </a:rPr>
              <a:t>/</a:t>
            </a:r>
            <a:r>
              <a:rPr lang="en-US" sz="2000" b="1" dirty="0">
                <a:latin typeface="Calibri" panose="020F0502020204030204" pitchFamily="34" charset="0"/>
              </a:rPr>
              <a:t>workshop</a:t>
            </a:r>
            <a:r>
              <a:rPr lang="el-GR" sz="2000" dirty="0">
                <a:latin typeface="Calibri" panose="020F0502020204030204" pitchFamily="34" charset="0"/>
              </a:rPr>
              <a:t> (28/4/2017) με τον κ</a:t>
            </a:r>
            <a:r>
              <a:rPr lang="el-GR" sz="2000" dirty="0" smtClean="0">
                <a:latin typeface="Calibri" panose="020F0502020204030204" pitchFamily="34" charset="0"/>
              </a:rPr>
              <a:t>. Λ. Αντωνακόπουλο</a:t>
            </a:r>
            <a:r>
              <a:rPr lang="el-GR" sz="2000" dirty="0">
                <a:latin typeface="Calibri" panose="020F0502020204030204" pitchFamily="34" charset="0"/>
              </a:rPr>
              <a:t>, </a:t>
            </a:r>
            <a:r>
              <a:rPr lang="el-GR" sz="2000" b="1" dirty="0">
                <a:latin typeface="Calibri" panose="020F0502020204030204" pitchFamily="34" charset="0"/>
              </a:rPr>
              <a:t>Επικεφαλής και </a:t>
            </a:r>
            <a:r>
              <a:rPr lang="el-GR" sz="2000" b="1" dirty="0" smtClean="0">
                <a:latin typeface="Calibri" panose="020F0502020204030204" pitchFamily="34" charset="0"/>
              </a:rPr>
              <a:t>εκπρόσωπο </a:t>
            </a:r>
            <a:r>
              <a:rPr lang="el-GR" sz="2000" b="1" dirty="0">
                <a:latin typeface="Calibri" panose="020F0502020204030204" pitchFamily="34" charset="0"/>
              </a:rPr>
              <a:t>του Γραφείου Ενημέρωσης του Ευρωπαϊκού Κοινοβουλίου στην Ελλάδα. </a:t>
            </a:r>
            <a:endParaRPr lang="el-GR" sz="2000" b="1" dirty="0" smtClean="0">
              <a:latin typeface="Calibri" panose="020F0502020204030204" pitchFamily="34" charset="0"/>
            </a:endParaRPr>
          </a:p>
          <a:p>
            <a:pPr marL="285750" indent="-285750" algn="just">
              <a:buFont typeface="Arial" panose="020B0604020202020204" pitchFamily="34" charset="0"/>
              <a:buChar char="•"/>
            </a:pPr>
            <a:r>
              <a:rPr lang="el-GR" sz="2000" b="1" dirty="0">
                <a:latin typeface="Calibri" panose="020F0502020204030204" pitchFamily="34" charset="0"/>
              </a:rPr>
              <a:t>Εκδήλωση διάχυσης προγράμματος “</a:t>
            </a:r>
            <a:r>
              <a:rPr lang="en-US" sz="2000" b="1" dirty="0">
                <a:latin typeface="Calibri" panose="020F0502020204030204" pitchFamily="34" charset="0"/>
              </a:rPr>
              <a:t>Teachers</a:t>
            </a:r>
            <a:r>
              <a:rPr lang="el-GR" sz="2000" b="1" dirty="0">
                <a:latin typeface="Calibri" panose="020F0502020204030204" pitchFamily="34" charset="0"/>
              </a:rPr>
              <a:t>4</a:t>
            </a:r>
            <a:r>
              <a:rPr lang="en-US" sz="2000" b="1" dirty="0">
                <a:latin typeface="Calibri" panose="020F0502020204030204" pitchFamily="34" charset="0"/>
              </a:rPr>
              <a:t>Europe</a:t>
            </a:r>
            <a:r>
              <a:rPr lang="el-GR" sz="2000" b="1" dirty="0">
                <a:latin typeface="Calibri" panose="020F0502020204030204" pitchFamily="34" charset="0"/>
              </a:rPr>
              <a:t>”</a:t>
            </a:r>
            <a:r>
              <a:rPr lang="el-GR" sz="2000" dirty="0">
                <a:latin typeface="Calibri" panose="020F0502020204030204" pitchFamily="34" charset="0"/>
              </a:rPr>
              <a:t> (10/5/2017, Δημαρχείο Θεσσαλονίκης). </a:t>
            </a:r>
          </a:p>
          <a:p>
            <a:pPr marL="285750" indent="-285750" algn="just">
              <a:buFont typeface="Arial" panose="020B0604020202020204" pitchFamily="34" charset="0"/>
              <a:buChar char="•"/>
            </a:pPr>
            <a:r>
              <a:rPr lang="el-GR" sz="2000" b="1" dirty="0" smtClean="0">
                <a:latin typeface="Calibri" panose="020F0502020204030204" pitchFamily="34" charset="0"/>
              </a:rPr>
              <a:t>Δίκτυο </a:t>
            </a:r>
            <a:r>
              <a:rPr lang="el-GR" sz="2000" b="1" dirty="0">
                <a:latin typeface="Calibri" panose="020F0502020204030204" pitchFamily="34" charset="0"/>
              </a:rPr>
              <a:t>συνεργαζόμενων σχολείων της </a:t>
            </a:r>
            <a:r>
              <a:rPr lang="en-US" sz="2000" b="1" dirty="0">
                <a:latin typeface="Calibri" panose="020F0502020204030204" pitchFamily="34" charset="0"/>
              </a:rPr>
              <a:t>Unesco</a:t>
            </a:r>
            <a:r>
              <a:rPr lang="el-GR" sz="2000" b="1" dirty="0">
                <a:latin typeface="Calibri" panose="020F0502020204030204" pitchFamily="34" charset="0"/>
              </a:rPr>
              <a:t>/</a:t>
            </a:r>
            <a:r>
              <a:rPr lang="el-GR" sz="2000" dirty="0">
                <a:latin typeface="Calibri" panose="020F0502020204030204" pitchFamily="34" charset="0"/>
              </a:rPr>
              <a:t>(</a:t>
            </a:r>
            <a:r>
              <a:rPr lang="en-US" sz="2000" dirty="0" err="1">
                <a:latin typeface="Calibri" panose="020F0502020204030204" pitchFamily="34" charset="0"/>
              </a:rPr>
              <a:t>ASPnet</a:t>
            </a:r>
            <a:r>
              <a:rPr lang="el-GR" sz="2000" dirty="0" smtClean="0">
                <a:latin typeface="Calibri" panose="020F0502020204030204" pitchFamily="34" charset="0"/>
              </a:rPr>
              <a:t>).</a:t>
            </a:r>
          </a:p>
          <a:p>
            <a:pPr marL="285750" indent="-285750" algn="just">
              <a:buFont typeface="Arial" panose="020B0604020202020204" pitchFamily="34" charset="0"/>
              <a:buChar char="•"/>
            </a:pPr>
            <a:r>
              <a:rPr lang="el-GR" sz="2000" b="1" dirty="0" smtClean="0">
                <a:latin typeface="Calibri" panose="020F0502020204030204" pitchFamily="34" charset="0"/>
              </a:rPr>
              <a:t>Εθνικό και Διεθνές Δίκτυο «Νέοι Δημοσιογράφοι για το περιβάλλον».</a:t>
            </a:r>
            <a:endParaRPr lang="el-GR" sz="2000" b="1" dirty="0">
              <a:latin typeface="Calibri" panose="020F0502020204030204" pitchFamily="34" charset="0"/>
            </a:endParaRPr>
          </a:p>
          <a:p>
            <a:pPr algn="just"/>
            <a:endParaRPr lang="el-GR" sz="2000" dirty="0" smtClean="0">
              <a:latin typeface="Calibri" panose="020F0502020204030204" pitchFamily="34" charset="0"/>
            </a:endParaRPr>
          </a:p>
          <a:p>
            <a:pPr algn="just"/>
            <a:endParaRPr lang="el-GR" sz="2200" dirty="0">
              <a:latin typeface="Calibri" panose="020F0502020204030204" pitchFamily="34" charset="0"/>
            </a:endParaRPr>
          </a:p>
          <a:p>
            <a:endParaRPr lang="el-GR" kern="50" dirty="0" smtClean="0">
              <a:latin typeface="Myriad Pro"/>
              <a:cs typeface="Times New Roman" panose="02020603050405020304" pitchFamily="18" charset="0"/>
            </a:endParaRPr>
          </a:p>
          <a:p>
            <a:endParaRPr lang="el-GR" dirty="0"/>
          </a:p>
        </p:txBody>
      </p:sp>
      <p:sp>
        <p:nvSpPr>
          <p:cNvPr id="4" name="Rectangle 3"/>
          <p:cNvSpPr/>
          <p:nvPr/>
        </p:nvSpPr>
        <p:spPr>
          <a:xfrm>
            <a:off x="131828" y="5257800"/>
            <a:ext cx="9002486" cy="1338828"/>
          </a:xfrm>
          <a:prstGeom prst="rect">
            <a:avLst/>
          </a:prstGeom>
        </p:spPr>
        <p:txBody>
          <a:bodyPr wrap="square">
            <a:spAutoFit/>
          </a:bodyPr>
          <a:lstStyle/>
          <a:p>
            <a:pPr algn="just">
              <a:lnSpc>
                <a:spcPct val="150000"/>
              </a:lnSpc>
              <a:spcBef>
                <a:spcPts val="300"/>
              </a:spcBef>
              <a:spcAft>
                <a:spcPts val="0"/>
              </a:spcAft>
            </a:pPr>
            <a:r>
              <a:rPr lang="el-GR" b="1" kern="50" dirty="0">
                <a:latin typeface="Myriad Pro"/>
                <a:ea typeface="Calibri" panose="020F0502020204030204" pitchFamily="34" charset="0"/>
                <a:cs typeface="Times New Roman" panose="02020603050405020304" pitchFamily="18" charset="0"/>
              </a:rPr>
              <a:t>Αποτελέσματα:</a:t>
            </a:r>
            <a:r>
              <a:rPr lang="el-GR" kern="50" dirty="0">
                <a:latin typeface="Myriad Pro"/>
                <a:ea typeface="Calibri" panose="020F0502020204030204" pitchFamily="34" charset="0"/>
                <a:cs typeface="Times New Roman" panose="02020603050405020304" pitchFamily="18" charset="0"/>
              </a:rPr>
              <a:t> Ευαισθητοποίηση, ενσυναίσθηση, διεπιστημονική/ολιστική εξέταση, αλληλεξάρτηση ανάμεσα σε τοπικές και παγκόσμιες πτυχές ζητήματος, διερεύνηση βαθύτερων αιτιών, ικανότητα διασαφήνισης αξιών. </a:t>
            </a:r>
            <a:endParaRPr lang="el-GR" sz="1600" kern="50" dirty="0">
              <a:effectLst/>
              <a:latin typeface="Myriad Pro"/>
              <a:ea typeface="Calibri" panose="020F050202020403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607" y="3568308"/>
            <a:ext cx="2834393" cy="16894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7607" y="2041644"/>
            <a:ext cx="2834393" cy="13628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7607" y="5408121"/>
            <a:ext cx="2834393" cy="1449880"/>
          </a:xfrm>
          <a:prstGeom prst="rect">
            <a:avLst/>
          </a:prstGeom>
        </p:spPr>
      </p:pic>
    </p:spTree>
    <p:extLst>
      <p:ext uri="{BB962C8B-B14F-4D97-AF65-F5344CB8AC3E}">
        <p14:creationId xmlns:p14="http://schemas.microsoft.com/office/powerpoint/2010/main" val="1274691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639344" y="0"/>
            <a:ext cx="4296341" cy="523220"/>
          </a:xfrm>
          <a:prstGeom prst="rect">
            <a:avLst/>
          </a:prstGeom>
          <a:noFill/>
        </p:spPr>
        <p:txBody>
          <a:bodyPr wrap="square" rtlCol="0">
            <a:spAutoFit/>
          </a:bodyPr>
          <a:lstStyle/>
          <a:p>
            <a:r>
              <a:rPr lang="el-GR" sz="2800" b="1" dirty="0" smtClean="0">
                <a:latin typeface="Calibri" panose="020F0502020204030204" pitchFamily="34" charset="0"/>
              </a:rPr>
              <a:t>Καινοτομία</a:t>
            </a:r>
            <a:endParaRPr lang="el-GR" sz="2800" b="1" dirty="0">
              <a:latin typeface="Calibri" panose="020F0502020204030204" pitchFamily="34" charset="0"/>
            </a:endParaRPr>
          </a:p>
        </p:txBody>
      </p:sp>
      <p:sp>
        <p:nvSpPr>
          <p:cNvPr id="3" name="Rectangle 2"/>
          <p:cNvSpPr/>
          <p:nvPr/>
        </p:nvSpPr>
        <p:spPr>
          <a:xfrm>
            <a:off x="105507" y="643670"/>
            <a:ext cx="9169122" cy="1200329"/>
          </a:xfrm>
          <a:prstGeom prst="rect">
            <a:avLst/>
          </a:prstGeom>
        </p:spPr>
        <p:txBody>
          <a:bodyPr wrap="square">
            <a:spAutoFit/>
          </a:bodyPr>
          <a:lstStyle/>
          <a:p>
            <a:pPr marL="342900" indent="-342900">
              <a:buFont typeface="Arial" panose="020B0604020202020204" pitchFamily="34" charset="0"/>
              <a:buChar char="•"/>
            </a:pPr>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Δημιουργική γραφή</a:t>
            </a:r>
            <a:r>
              <a:rPr lang="en-US" sz="2400" b="1" kern="50" dirty="0" smtClean="0">
                <a:latin typeface="Calibri" panose="020F0502020204030204" pitchFamily="34" charset="0"/>
                <a:ea typeface="Calibri" panose="020F0502020204030204" pitchFamily="34" charset="0"/>
                <a:cs typeface="Times New Roman" panose="02020603050405020304" pitchFamily="18" charset="0"/>
              </a:rPr>
              <a:t>: </a:t>
            </a:r>
            <a:r>
              <a:rPr lang="en-GB" sz="2400" b="1" kern="50" dirty="0" smtClean="0">
                <a:latin typeface="Calibri" panose="020F0502020204030204" pitchFamily="34" charset="0"/>
                <a:ea typeface="Calibri" panose="020F0502020204030204" pitchFamily="34" charset="0"/>
                <a:cs typeface="Times New Roman" panose="02020603050405020304" pitchFamily="18" charset="0"/>
              </a:rPr>
              <a:t>«</a:t>
            </a:r>
            <a:r>
              <a:rPr lang="en-US" sz="2400" b="1" kern="50" dirty="0">
                <a:latin typeface="Calibri" panose="020F0502020204030204" pitchFamily="34" charset="0"/>
                <a:ea typeface="Calibri" panose="020F0502020204030204" pitchFamily="34" charset="0"/>
                <a:cs typeface="Times New Roman" panose="02020603050405020304" pitchFamily="18" charset="0"/>
              </a:rPr>
              <a:t>If you were an environmental migrant...</a:t>
            </a:r>
            <a:r>
              <a:rPr lang="en-GB" sz="2400" b="1" kern="50" dirty="0" smtClean="0">
                <a:latin typeface="Calibri" panose="020F0502020204030204" pitchFamily="34" charset="0"/>
                <a:ea typeface="Calibri" panose="020F0502020204030204" pitchFamily="34" charset="0"/>
                <a:cs typeface="Times New Roman" panose="02020603050405020304" pitchFamily="18" charset="0"/>
              </a:rPr>
              <a:t>»</a:t>
            </a:r>
            <a:r>
              <a:rPr lang="en-US" sz="2400" b="1" kern="50" dirty="0">
                <a:latin typeface="Calibri" panose="020F0502020204030204" pitchFamily="34" charset="0"/>
                <a:ea typeface="Calibri" panose="020F0502020204030204" pitchFamily="34" charset="0"/>
                <a:cs typeface="Times New Roman" panose="02020603050405020304" pitchFamily="18" charset="0"/>
              </a:rPr>
              <a:t> </a:t>
            </a:r>
            <a:r>
              <a:rPr lang="en-US" sz="2400" b="1" kern="50" dirty="0" smtClean="0">
                <a:latin typeface="Calibri" panose="020F0502020204030204" pitchFamily="34" charset="0"/>
                <a:ea typeface="Calibri" panose="020F0502020204030204" pitchFamily="34" charset="0"/>
                <a:cs typeface="Times New Roman" panose="02020603050405020304" pitchFamily="18" charset="0"/>
              </a:rPr>
              <a:t>&amp; </a:t>
            </a:r>
            <a:r>
              <a:rPr lang="el-GR" sz="2400" dirty="0" smtClean="0">
                <a:solidFill>
                  <a:schemeClr val="bg1"/>
                </a:solidFill>
                <a:latin typeface="Calibri" panose="020F0502020204030204" pitchFamily="34" charset="0"/>
                <a:hlinkClick r:id="rId2"/>
              </a:rPr>
              <a:t> </a:t>
            </a:r>
            <a:r>
              <a:rPr lang="en-GB" sz="2400" b="1" dirty="0">
                <a:latin typeface="Calibri" panose="020F0502020204030204" pitchFamily="34" charset="0"/>
                <a:cs typeface="Times New Roman" panose="02020603050405020304" pitchFamily="18" charset="0"/>
              </a:rPr>
              <a:t>«</a:t>
            </a:r>
            <a:r>
              <a:rPr lang="en-US" sz="2400" b="1" dirty="0">
                <a:latin typeface="Calibri" panose="020F0502020204030204" pitchFamily="34" charset="0"/>
                <a:cs typeface="Times New Roman" panose="02020603050405020304" pitchFamily="18" charset="0"/>
              </a:rPr>
              <a:t>Human Rights</a:t>
            </a:r>
            <a:r>
              <a:rPr lang="en-GB" sz="2400" b="1" dirty="0" smtClean="0">
                <a:latin typeface="Calibri" panose="020F0502020204030204" pitchFamily="34" charset="0"/>
                <a:cs typeface="Times New Roman" panose="02020603050405020304" pitchFamily="18" charset="0"/>
              </a:rPr>
              <a:t>»</a:t>
            </a:r>
            <a:endParaRPr lang="el-GR" sz="2400" b="1" dirty="0" smtClean="0">
              <a:latin typeface="Calibri" panose="020F0502020204030204" pitchFamily="34" charset="0"/>
              <a:cs typeface="Times New Roman" panose="02020603050405020304" pitchFamily="18" charset="0"/>
            </a:endParaRPr>
          </a:p>
          <a:p>
            <a:endParaRPr lang="el-GR" sz="2400" dirty="0">
              <a:latin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9676" y="0"/>
            <a:ext cx="2495600" cy="1520938"/>
          </a:xfrm>
          <a:prstGeom prst="rect">
            <a:avLst/>
          </a:prstGeom>
        </p:spPr>
      </p:pic>
      <p:pic>
        <p:nvPicPr>
          <p:cNvPr id="8" name="Picture 2" descr="https://1.bp.blogspot.com/-XWAC0XGDmi4/WMbv6H9ByVI/AAAAAAAAHDE/zYmYcMw3pVsdT2I7h50ueU9pEf4zS14lACLcB/s1600/%25CE%25B4%25CE%25B9%25CE%25B1%25CE%25B4%25CF%2581%25CE%25BF%25CE%25BC%25CE%25BF%25CF%25832.pn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874938" y="3445567"/>
            <a:ext cx="1248141" cy="169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7196" y="1520938"/>
            <a:ext cx="9495357" cy="6740307"/>
          </a:xfrm>
          <a:prstGeom prst="rect">
            <a:avLst/>
          </a:prstGeom>
          <a:noFill/>
        </p:spPr>
        <p:txBody>
          <a:bodyPr wrap="square" rtlCol="0">
            <a:spAutoFit/>
          </a:bodyPr>
          <a:lstStyle/>
          <a:p>
            <a:pPr marL="342900" indent="-342900" algn="just">
              <a:buFont typeface="Arial" panose="020B0604020202020204" pitchFamily="34" charset="0"/>
              <a:buChar char="•"/>
            </a:pPr>
            <a:r>
              <a:rPr lang="el-GR" sz="2400" b="1" dirty="0" smtClean="0">
                <a:latin typeface="Calibri" panose="020F0502020204030204" pitchFamily="34" charset="0"/>
              </a:rPr>
              <a:t>Βιωματικά εργαστήρια</a:t>
            </a:r>
            <a:r>
              <a:rPr lang="en-US" sz="2400" b="1" dirty="0" smtClean="0">
                <a:latin typeface="Calibri" panose="020F0502020204030204" pitchFamily="34" charset="0"/>
              </a:rPr>
              <a:t>: </a:t>
            </a:r>
            <a:r>
              <a:rPr lang="en-GB" sz="2400" b="1" dirty="0" smtClean="0">
                <a:latin typeface="Calibri" panose="020F0502020204030204" pitchFamily="34" charset="0"/>
              </a:rPr>
              <a:t>Conscience alley,</a:t>
            </a:r>
            <a:r>
              <a:rPr lang="en-US" sz="2400" b="1" dirty="0">
                <a:latin typeface="Calibri" panose="020F0502020204030204" pitchFamily="34" charset="0"/>
              </a:rPr>
              <a:t> Blind games: “</a:t>
            </a:r>
            <a:r>
              <a:rPr lang="en-US" sz="2400" dirty="0">
                <a:latin typeface="Calibri" panose="020F0502020204030204" pitchFamily="34" charset="0"/>
              </a:rPr>
              <a:t>Immigrant for a day</a:t>
            </a:r>
            <a:r>
              <a:rPr lang="en-US" sz="2400" dirty="0" smtClean="0">
                <a:latin typeface="Calibri" panose="020F0502020204030204" pitchFamily="34" charset="0"/>
              </a:rPr>
              <a:t>”, Blind games “Environmental migrant for a day”, </a:t>
            </a:r>
            <a:r>
              <a:rPr lang="en-GB" sz="2400" b="1" dirty="0">
                <a:latin typeface="Calibri" panose="020F0502020204030204" pitchFamily="34" charset="0"/>
                <a:cs typeface="Times New Roman" panose="02020603050405020304" pitchFamily="18" charset="0"/>
              </a:rPr>
              <a:t>Solve problem</a:t>
            </a:r>
            <a:r>
              <a:rPr lang="en-US" sz="2400" b="1" dirty="0">
                <a:latin typeface="Calibri" panose="020F0502020204030204" pitchFamily="34" charset="0"/>
                <a:cs typeface="Times New Roman" panose="02020603050405020304" pitchFamily="18" charset="0"/>
              </a:rPr>
              <a:t>:</a:t>
            </a:r>
            <a:r>
              <a:rPr lang="el-GR" sz="2400" b="1" dirty="0">
                <a:latin typeface="Calibri" panose="020F0502020204030204" pitchFamily="34" charset="0"/>
                <a:cs typeface="Times New Roman" panose="02020603050405020304" pitchFamily="18" charset="0"/>
              </a:rPr>
              <a:t> «</a:t>
            </a:r>
            <a:r>
              <a:rPr lang="en-US" sz="2400" dirty="0">
                <a:latin typeface="Calibri" panose="020F0502020204030204" pitchFamily="34" charset="0"/>
                <a:cs typeface="Times New Roman" panose="02020603050405020304" pitchFamily="18" charset="0"/>
              </a:rPr>
              <a:t>A sudden environmental disaster in my country</a:t>
            </a:r>
            <a:r>
              <a:rPr lang="el-GR" sz="2400" b="1" dirty="0">
                <a:latin typeface="Calibri" panose="020F0502020204030204" pitchFamily="34" charset="0"/>
                <a:cs typeface="Times New Roman" panose="02020603050405020304" pitchFamily="18" charset="0"/>
              </a:rPr>
              <a:t>» </a:t>
            </a:r>
            <a:r>
              <a:rPr lang="el-GR" sz="2400" dirty="0">
                <a:latin typeface="Calibri" panose="020F0502020204030204" pitchFamily="34" charset="0"/>
                <a:cs typeface="Times New Roman" panose="02020603050405020304" pitchFamily="18" charset="0"/>
              </a:rPr>
              <a:t>(</a:t>
            </a:r>
            <a:r>
              <a:rPr lang="en-US" sz="2400" dirty="0">
                <a:latin typeface="Calibri" panose="020F0502020204030204" pitchFamily="34" charset="0"/>
                <a:cs typeface="Times New Roman" panose="02020603050405020304" pitchFamily="18" charset="0"/>
              </a:rPr>
              <a:t>By Six Thinking Hats</a:t>
            </a:r>
            <a:r>
              <a:rPr lang="el-GR" sz="2400" dirty="0" smtClean="0">
                <a:latin typeface="Calibri" panose="020F0502020204030204" pitchFamily="34" charset="0"/>
                <a:cs typeface="Times New Roman" panose="02020603050405020304" pitchFamily="18" charset="0"/>
              </a:rPr>
              <a:t>)</a:t>
            </a:r>
            <a:r>
              <a:rPr lang="en-US" sz="2400" dirty="0" smtClean="0">
                <a:latin typeface="Calibri" panose="020F0502020204030204" pitchFamily="34" charset="0"/>
                <a:cs typeface="Times New Roman" panose="02020603050405020304" pitchFamily="18" charset="0"/>
              </a:rPr>
              <a:t>. </a:t>
            </a:r>
            <a:endParaRPr lang="el-GR" sz="2400" dirty="0" smtClean="0">
              <a:latin typeface="Calibri" panose="020F0502020204030204" pitchFamily="34" charset="0"/>
              <a:cs typeface="Times New Roman" panose="02020603050405020304" pitchFamily="18" charset="0"/>
            </a:endParaRPr>
          </a:p>
          <a:p>
            <a:pPr algn="just"/>
            <a:endParaRPr lang="el-GR" sz="2400" dirty="0" smtClean="0">
              <a:latin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l-GR" sz="2400" b="1" dirty="0" smtClean="0">
                <a:latin typeface="Calibri" panose="020F0502020204030204" pitchFamily="34" charset="0"/>
              </a:rPr>
              <a:t>Ηχητικά </a:t>
            </a:r>
            <a:r>
              <a:rPr lang="el-GR" sz="2400" b="1" dirty="0">
                <a:latin typeface="Calibri" panose="020F0502020204030204" pitchFamily="34" charset="0"/>
              </a:rPr>
              <a:t>μηνύματα για την περιβαλλοντική μετανάστευση</a:t>
            </a:r>
            <a:r>
              <a:rPr lang="el-GR" sz="2400" dirty="0">
                <a:latin typeface="Calibri" panose="020F0502020204030204" pitchFamily="34" charset="0"/>
              </a:rPr>
              <a:t> «</a:t>
            </a:r>
            <a:r>
              <a:rPr lang="en-US" sz="2400" dirty="0">
                <a:latin typeface="Calibri" panose="020F0502020204030204" pitchFamily="34" charset="0"/>
              </a:rPr>
              <a:t>Les</a:t>
            </a:r>
            <a:r>
              <a:rPr lang="el-GR" sz="2400" dirty="0">
                <a:latin typeface="Calibri" panose="020F0502020204030204" pitchFamily="34" charset="0"/>
              </a:rPr>
              <a:t> é</a:t>
            </a:r>
            <a:r>
              <a:rPr lang="en-US" sz="2400" dirty="0">
                <a:latin typeface="Calibri" panose="020F0502020204030204" pitchFamily="34" charset="0"/>
              </a:rPr>
              <a:t>l</a:t>
            </a:r>
            <a:r>
              <a:rPr lang="el-GR" sz="2400" dirty="0">
                <a:latin typeface="Calibri" panose="020F0502020204030204" pitchFamily="34" charset="0"/>
              </a:rPr>
              <a:t>è</a:t>
            </a:r>
            <a:r>
              <a:rPr lang="en-US" sz="2400" dirty="0">
                <a:latin typeface="Calibri" panose="020F0502020204030204" pitchFamily="34" charset="0"/>
              </a:rPr>
              <a:t>ves de Thessalonique parlent de l</a:t>
            </a:r>
            <a:r>
              <a:rPr lang="el-GR" sz="2400" dirty="0">
                <a:latin typeface="Calibri" panose="020F0502020204030204" pitchFamily="34" charset="0"/>
              </a:rPr>
              <a:t>`</a:t>
            </a:r>
            <a:r>
              <a:rPr lang="en-US" sz="2400" dirty="0">
                <a:latin typeface="Calibri" panose="020F0502020204030204" pitchFamily="34" charset="0"/>
              </a:rPr>
              <a:t>environnement</a:t>
            </a:r>
            <a:r>
              <a:rPr lang="el-GR" sz="2400" dirty="0">
                <a:latin typeface="Calibri" panose="020F0502020204030204" pitchFamily="34" charset="0"/>
              </a:rPr>
              <a:t>, </a:t>
            </a:r>
            <a:r>
              <a:rPr lang="en-US" sz="2400" dirty="0">
                <a:latin typeface="Calibri" panose="020F0502020204030204" pitchFamily="34" charset="0"/>
              </a:rPr>
              <a:t>de notre plan</a:t>
            </a:r>
            <a:r>
              <a:rPr lang="el-GR" sz="2400" dirty="0">
                <a:latin typeface="Calibri" panose="020F0502020204030204" pitchFamily="34" charset="0"/>
              </a:rPr>
              <a:t>è</a:t>
            </a:r>
            <a:r>
              <a:rPr lang="en-US" sz="2400" dirty="0">
                <a:latin typeface="Calibri" panose="020F0502020204030204" pitchFamily="34" charset="0"/>
              </a:rPr>
              <a:t>te</a:t>
            </a:r>
            <a:r>
              <a:rPr lang="el-GR" sz="2400" dirty="0">
                <a:latin typeface="Calibri" panose="020F0502020204030204" pitchFamily="34" charset="0"/>
              </a:rPr>
              <a:t>, </a:t>
            </a:r>
            <a:r>
              <a:rPr lang="en-US" sz="2400" dirty="0">
                <a:latin typeface="Calibri" panose="020F0502020204030204" pitchFamily="34" charset="0"/>
              </a:rPr>
              <a:t>des r</a:t>
            </a:r>
            <a:r>
              <a:rPr lang="el-GR" sz="2400" dirty="0">
                <a:latin typeface="Calibri" panose="020F0502020204030204" pitchFamily="34" charset="0"/>
              </a:rPr>
              <a:t>é</a:t>
            </a:r>
            <a:r>
              <a:rPr lang="en-US" sz="2400" dirty="0">
                <a:latin typeface="Calibri" panose="020F0502020204030204" pitchFamily="34" charset="0"/>
              </a:rPr>
              <a:t>fugi</a:t>
            </a:r>
            <a:r>
              <a:rPr lang="el-GR" sz="2400" dirty="0">
                <a:latin typeface="Calibri" panose="020F0502020204030204" pitchFamily="34" charset="0"/>
              </a:rPr>
              <a:t>é</a:t>
            </a:r>
            <a:r>
              <a:rPr lang="en-US" sz="2400" dirty="0">
                <a:latin typeface="Calibri" panose="020F0502020204030204" pitchFamily="34" charset="0"/>
              </a:rPr>
              <a:t>s</a:t>
            </a:r>
            <a:r>
              <a:rPr lang="el-GR" sz="2400" dirty="0">
                <a:latin typeface="Calibri" panose="020F0502020204030204" pitchFamily="34" charset="0"/>
              </a:rPr>
              <a:t>, </a:t>
            </a:r>
            <a:r>
              <a:rPr lang="en-US" sz="2400" dirty="0">
                <a:latin typeface="Calibri" panose="020F0502020204030204" pitchFamily="34" charset="0"/>
              </a:rPr>
              <a:t>de la </a:t>
            </a:r>
            <a:r>
              <a:rPr lang="en-US" sz="2400" dirty="0" smtClean="0">
                <a:latin typeface="Calibri" panose="020F0502020204030204" pitchFamily="34" charset="0"/>
              </a:rPr>
              <a:t>migration</a:t>
            </a:r>
            <a:r>
              <a:rPr lang="el-GR" sz="2400" dirty="0" smtClean="0">
                <a:latin typeface="Calibri" panose="020F0502020204030204" pitchFamily="34" charset="0"/>
              </a:rPr>
              <a:t>»</a:t>
            </a:r>
            <a:r>
              <a:rPr lang="en-US" sz="2400" dirty="0" smtClean="0">
                <a:latin typeface="Calibri" panose="020F0502020204030204" pitchFamily="34" charset="0"/>
              </a:rPr>
              <a:t>.</a:t>
            </a:r>
            <a:endParaRPr lang="el-GR" sz="2400" dirty="0" smtClean="0">
              <a:latin typeface="Calibri" panose="020F0502020204030204" pitchFamily="34" charset="0"/>
            </a:endParaRPr>
          </a:p>
          <a:p>
            <a:pPr algn="just"/>
            <a:endParaRPr lang="el-GR" sz="2400" dirty="0" smtClean="0">
              <a:latin typeface="Calibri" panose="020F0502020204030204" pitchFamily="34" charset="0"/>
            </a:endParaRPr>
          </a:p>
          <a:p>
            <a:pPr marL="342900" indent="-342900" algn="just">
              <a:buFont typeface="Arial" panose="020B0604020202020204" pitchFamily="34" charset="0"/>
              <a:buChar char="•"/>
            </a:pPr>
            <a:r>
              <a:rPr lang="el-GR" sz="2400" b="1" dirty="0" smtClean="0">
                <a:latin typeface="Calibri" panose="020F0502020204030204" pitchFamily="34" charset="0"/>
              </a:rPr>
              <a:t>Εκπαιδευτικές </a:t>
            </a:r>
            <a:r>
              <a:rPr lang="el-GR" sz="2400" b="1" dirty="0">
                <a:latin typeface="Calibri" panose="020F0502020204030204" pitchFamily="34" charset="0"/>
              </a:rPr>
              <a:t>παρεμβάσεις </a:t>
            </a:r>
            <a:r>
              <a:rPr lang="el-GR" sz="2400" dirty="0">
                <a:latin typeface="Calibri" panose="020F0502020204030204" pitchFamily="34" charset="0"/>
              </a:rPr>
              <a:t>με εκπαιδευτικό υλικό του Ιδρύματος Ρόζα </a:t>
            </a:r>
            <a:r>
              <a:rPr lang="el-GR" sz="2400" dirty="0" smtClean="0">
                <a:latin typeface="Calibri" panose="020F0502020204030204" pitchFamily="34" charset="0"/>
              </a:rPr>
              <a:t>Λούξεμπουργκ</a:t>
            </a:r>
            <a:r>
              <a:rPr lang="el-GR" sz="2400" b="1" dirty="0">
                <a:latin typeface="Calibri" panose="020F0502020204030204" pitchFamily="34" charset="0"/>
              </a:rPr>
              <a:t>: </a:t>
            </a:r>
            <a:r>
              <a:rPr lang="el-GR" sz="2400" dirty="0">
                <a:latin typeface="Calibri" panose="020F0502020204030204" pitchFamily="34" charset="0"/>
              </a:rPr>
              <a:t>«Το πιο κρύο </a:t>
            </a:r>
            <a:r>
              <a:rPr lang="el-GR" sz="2400" dirty="0" smtClean="0">
                <a:latin typeface="Calibri" panose="020F0502020204030204" pitchFamily="34" charset="0"/>
              </a:rPr>
              <a:t>Καλοκαίρι»</a:t>
            </a:r>
            <a:r>
              <a:rPr lang="el-GR" sz="2400" dirty="0">
                <a:latin typeface="Calibri" panose="020F0502020204030204" pitchFamily="34" charset="0"/>
              </a:rPr>
              <a:t>.</a:t>
            </a:r>
            <a:endParaRPr lang="el-GR" sz="2400" dirty="0" smtClean="0">
              <a:latin typeface="Calibri" panose="020F0502020204030204" pitchFamily="34" charset="0"/>
            </a:endParaRPr>
          </a:p>
          <a:p>
            <a:pPr algn="just"/>
            <a:endParaRPr lang="el-GR" sz="2400" b="1" dirty="0" smtClean="0">
              <a:latin typeface="Calibri" panose="020F0502020204030204" pitchFamily="34" charset="0"/>
            </a:endParaRPr>
          </a:p>
          <a:p>
            <a:pPr algn="just"/>
            <a:r>
              <a:rPr lang="el-GR" sz="2400" b="1" kern="50" dirty="0" smtClean="0">
                <a:latin typeface="Calibri" panose="020F0502020204030204" pitchFamily="34" charset="0"/>
                <a:ea typeface="Calibri" panose="020F0502020204030204" pitchFamily="34" charset="0"/>
                <a:cs typeface="Times New Roman" panose="02020603050405020304" pitchFamily="18" charset="0"/>
              </a:rPr>
              <a:t> Αποτελέσματα</a:t>
            </a:r>
            <a:r>
              <a:rPr lang="el-GR" sz="2400" b="1" kern="50" dirty="0">
                <a:latin typeface="Calibri" panose="020F0502020204030204" pitchFamily="34" charset="0"/>
                <a:ea typeface="Calibri" panose="020F0502020204030204" pitchFamily="34" charset="0"/>
                <a:cs typeface="Times New Roman" panose="02020603050405020304" pitchFamily="18" charset="0"/>
              </a:rPr>
              <a:t>:</a:t>
            </a:r>
            <a:r>
              <a:rPr lang="el-GR" sz="2400" kern="50" dirty="0">
                <a:latin typeface="Calibri" panose="020F0502020204030204" pitchFamily="34" charset="0"/>
                <a:ea typeface="Calibri" panose="020F0502020204030204" pitchFamily="34" charset="0"/>
                <a:cs typeface="Times New Roman" panose="02020603050405020304" pitchFamily="18" charset="0"/>
              </a:rPr>
              <a:t> Ενσυναίσθηση, κριτική σκέψη,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επεκτάσεις</a:t>
            </a:r>
            <a:r>
              <a:rPr lang="en-US" sz="2400" kern="50" dirty="0" smtClean="0">
                <a:latin typeface="Calibri" panose="020F0502020204030204" pitchFamily="34" charset="0"/>
                <a:ea typeface="Calibri" panose="020F0502020204030204" pitchFamily="34" charset="0"/>
                <a:cs typeface="Times New Roman" panose="02020603050405020304" pitchFamily="18" charset="0"/>
              </a:rPr>
              <a:t>/</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400" kern="50" dirty="0">
                <a:latin typeface="Calibri" panose="020F0502020204030204" pitchFamily="34" charset="0"/>
                <a:ea typeface="Calibri" panose="020F0502020204030204" pitchFamily="34" charset="0"/>
                <a:cs typeface="Times New Roman" panose="02020603050405020304" pitchFamily="18" charset="0"/>
              </a:rPr>
              <a:t>αναπροσαρμογές απόψεων, προώθηση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στάσεων/αξιών</a:t>
            </a:r>
            <a:r>
              <a:rPr lang="en-US" sz="2400" kern="50" dirty="0" smtClean="0">
                <a:latin typeface="Calibri" panose="020F0502020204030204" pitchFamily="34" charset="0"/>
                <a:ea typeface="Calibri" panose="020F0502020204030204" pitchFamily="34" charset="0"/>
                <a:cs typeface="Times New Roman" panose="02020603050405020304" pitchFamily="18" charset="0"/>
              </a:rPr>
              <a:t>, </a:t>
            </a:r>
            <a:r>
              <a:rPr lang="el-GR" sz="2400" kern="50" dirty="0" smtClean="0">
                <a:latin typeface="Calibri" panose="020F0502020204030204" pitchFamily="34" charset="0"/>
                <a:ea typeface="Calibri" panose="020F0502020204030204" pitchFamily="34" charset="0"/>
                <a:cs typeface="Times New Roman" panose="02020603050405020304" pitchFamily="18" charset="0"/>
              </a:rPr>
              <a:t>συμπερίληψη.</a:t>
            </a:r>
            <a:endParaRPr lang="en-US" sz="2400" kern="50" dirty="0">
              <a:latin typeface="Calibri" panose="020F0502020204030204" pitchFamily="34" charset="0"/>
              <a:ea typeface="Calibri" panose="020F0502020204030204" pitchFamily="34" charset="0"/>
              <a:cs typeface="Times New Roman" panose="02020603050405020304" pitchFamily="18" charset="0"/>
            </a:endParaRPr>
          </a:p>
          <a:p>
            <a:pPr algn="just"/>
            <a:endParaRPr lang="el-GR" sz="2400" dirty="0">
              <a:latin typeface="Calibri" panose="020F0502020204030204" pitchFamily="34" charset="0"/>
            </a:endParaRPr>
          </a:p>
          <a:p>
            <a:pPr algn="just"/>
            <a:endParaRPr lang="el-GR" sz="2400" kern="50" dirty="0">
              <a:latin typeface="Calibri" panose="020F0502020204030204" pitchFamily="34" charset="0"/>
              <a:ea typeface="Calibri" panose="020F0502020204030204" pitchFamily="34" charset="0"/>
            </a:endParaRPr>
          </a:p>
          <a:p>
            <a:pPr algn="just"/>
            <a:r>
              <a:rPr lang="el-GR" sz="2400" dirty="0">
                <a:latin typeface="Calibri" panose="020F0502020204030204" pitchFamily="34" charset="0"/>
                <a:cs typeface="Times New Roman" panose="02020603050405020304" pitchFamily="18" charset="0"/>
              </a:rPr>
              <a:t/>
            </a:r>
            <a:br>
              <a:rPr lang="el-GR" sz="2400" dirty="0">
                <a:latin typeface="Calibri" panose="020F0502020204030204" pitchFamily="34" charset="0"/>
                <a:cs typeface="Times New Roman" panose="02020603050405020304" pitchFamily="18" charset="0"/>
              </a:rPr>
            </a:br>
            <a:endParaRPr lang="el-GR" sz="2400" dirty="0" smtClean="0">
              <a:latin typeface="Calibri" panose="020F0502020204030204" pitchFamily="34" charset="0"/>
            </a:endParaRPr>
          </a:p>
          <a:p>
            <a:pPr algn="just"/>
            <a:endParaRPr lang="el-GR" sz="2400" dirty="0">
              <a:latin typeface="Calibri" panose="020F0502020204030204" pitchFamily="34" charset="0"/>
            </a:endParaRPr>
          </a:p>
        </p:txBody>
      </p:sp>
      <p:pic>
        <p:nvPicPr>
          <p:cNvPr id="13" name="Picture 3" descr="παιχνιδι τυφλων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6918" y="3445567"/>
            <a:ext cx="1228020" cy="169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https://4.bp.blogspot.com/-Flen-cD27G4/WFkq9YE4n-I/AAAAAAAAGiw/hVtj-5N9oy41RFpbOlFAVujxzcNiWrrAgCLcB/s200/2013-11-08%2B12.50.08.jp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9589676" y="1700402"/>
            <a:ext cx="2570525" cy="156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padl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6918" y="5145485"/>
            <a:ext cx="2513283" cy="152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1093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1637</TotalTime>
  <Words>1453</Words>
  <Application>Microsoft Office PowerPoint</Application>
  <PresentationFormat>Widescreen</PresentationFormat>
  <Paragraphs>147</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Myriad Pro</vt:lpstr>
      <vt:lpstr>Times New Roman</vt:lpstr>
      <vt:lpstr>Wingdings 3</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our resilience and collaborative spirit"</dc:title>
  <dc:creator>Ξανθή</dc:creator>
  <cp:lastModifiedBy>Ξανθή</cp:lastModifiedBy>
  <cp:revision>183</cp:revision>
  <dcterms:created xsi:type="dcterms:W3CDTF">2017-03-23T15:42:52Z</dcterms:created>
  <dcterms:modified xsi:type="dcterms:W3CDTF">2017-04-28T10:17:11Z</dcterms:modified>
</cp:coreProperties>
</file>