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91" r:id="rId3"/>
    <p:sldId id="292" r:id="rId4"/>
    <p:sldId id="301" r:id="rId5"/>
    <p:sldId id="257" r:id="rId6"/>
    <p:sldId id="259" r:id="rId7"/>
    <p:sldId id="300" r:id="rId8"/>
    <p:sldId id="302" r:id="rId9"/>
    <p:sldId id="303" r:id="rId10"/>
    <p:sldId id="304" r:id="rId11"/>
    <p:sldId id="260" r:id="rId12"/>
    <p:sldId id="305" r:id="rId13"/>
    <p:sldId id="280" r:id="rId14"/>
    <p:sldId id="306" r:id="rId15"/>
    <p:sldId id="298" r:id="rId16"/>
    <p:sldId id="294" r:id="rId17"/>
    <p:sldId id="297" r:id="rId18"/>
    <p:sldId id="307" r:id="rId19"/>
    <p:sldId id="308" r:id="rId20"/>
    <p:sldId id="287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69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214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914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2045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2759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192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3462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74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085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502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917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497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462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61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289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66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6488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7045-709D-4B40-8248-8778C2972299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5F683C-AF36-4B22-AECB-269EE9631F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508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press.sch.gr/typoskaiypogrammos/?p=888" TargetMode="External"/><Relationship Id="rId2" Type="http://schemas.openxmlformats.org/officeDocument/2006/relationships/hyperlink" Target="https://www.kizoa.com/Video-Editor-Movie-Maker/d44902220k7268946o2l1/dissemin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Fal6AUZg5Y" TargetMode="External"/><Relationship Id="rId5" Type="http://schemas.openxmlformats.org/officeDocument/2006/relationships/hyperlink" Target="http://issuu.com./palassi/docs/ebook6/40?e=1008082/36844680" TargetMode="External"/><Relationship Id="rId4" Type="http://schemas.openxmlformats.org/officeDocument/2006/relationships/hyperlink" Target="http://lyk-diap-v-thess.thess.sch.g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99503" y="354227"/>
            <a:ext cx="8229599" cy="7661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 Innovative Kinetic European</a:t>
            </a:r>
            <a:r>
              <a:rPr lang="el-GR" sz="3200" dirty="0" smtClean="0"/>
              <a:t> </a:t>
            </a:r>
            <a:r>
              <a:rPr lang="en-US" sz="3200" dirty="0" smtClean="0"/>
              <a:t>(BIKE)</a:t>
            </a:r>
            <a:endParaRPr lang="el-GR" sz="3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950941" y="4901514"/>
            <a:ext cx="6787979" cy="1956486"/>
          </a:xfrm>
        </p:spPr>
        <p:txBody>
          <a:bodyPr>
            <a:normAutofit fontScale="25000" lnSpcReduction="20000"/>
          </a:bodyPr>
          <a:lstStyle/>
          <a:p>
            <a:r>
              <a:rPr lang="el-GR" dirty="0" smtClean="0"/>
              <a:t>                                                     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7200" dirty="0" smtClean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l-GR" sz="7200" b="1" dirty="0" smtClean="0"/>
              <a:t>Πειραματικό ΓΕΛ Διαπολιτισμικής Εκπαίδευσης Ευόσμου</a:t>
            </a:r>
          </a:p>
          <a:p>
            <a:r>
              <a:rPr lang="el-GR" sz="7200" b="1" dirty="0" smtClean="0"/>
              <a:t>                                                 </a:t>
            </a:r>
            <a:r>
              <a:rPr lang="el-GR" sz="7200" b="1" dirty="0" err="1" smtClean="0"/>
              <a:t>Σχ.έτος</a:t>
            </a:r>
            <a:r>
              <a:rPr lang="el-GR" sz="7200" b="1" dirty="0" smtClean="0"/>
              <a:t> 2015-16</a:t>
            </a:r>
          </a:p>
          <a:p>
            <a:r>
              <a:rPr lang="el-GR" sz="7200" b="1" dirty="0" smtClean="0"/>
              <a:t>  </a:t>
            </a:r>
          </a:p>
          <a:p>
            <a:r>
              <a:rPr lang="el-GR" sz="7200" b="1" dirty="0" smtClean="0"/>
              <a:t>                                                              </a:t>
            </a:r>
          </a:p>
          <a:p>
            <a:r>
              <a:rPr lang="el-GR" sz="7200" b="1" dirty="0" smtClean="0"/>
              <a:t>        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l-GR" sz="7200" dirty="0" smtClean="0"/>
              <a:t>                                                                                                                                                                                </a:t>
            </a:r>
            <a:r>
              <a:rPr lang="el-GR" sz="7200" b="1" dirty="0" smtClean="0"/>
              <a:t>                                 </a:t>
            </a:r>
            <a:endParaRPr lang="en-US" sz="7200" b="1" dirty="0" smtClean="0"/>
          </a:p>
          <a:p>
            <a:r>
              <a:rPr lang="el-GR" sz="7200" dirty="0" smtClean="0"/>
              <a:t/>
            </a:r>
            <a:br>
              <a:rPr lang="el-GR" sz="7200" dirty="0" smtClean="0"/>
            </a:br>
            <a:endParaRPr lang="el-GR" sz="7200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011" y="1352517"/>
            <a:ext cx="4032356" cy="397384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801232" y="2718486"/>
            <a:ext cx="4273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Υπεύθυνες καθηγήτριες:</a:t>
            </a:r>
          </a:p>
          <a:p>
            <a:r>
              <a:rPr lang="el-GR" dirty="0" err="1" smtClean="0"/>
              <a:t>Νένου</a:t>
            </a:r>
            <a:r>
              <a:rPr lang="el-GR" dirty="0" smtClean="0"/>
              <a:t> Χρυσούλα</a:t>
            </a:r>
            <a:r>
              <a:rPr lang="en-US" dirty="0" smtClean="0"/>
              <a:t>, </a:t>
            </a:r>
            <a:r>
              <a:rPr lang="el-GR" dirty="0" smtClean="0"/>
              <a:t>ΠΕ06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Αδελφίδου Παλάσση,  ΠΕ19</a:t>
            </a:r>
          </a:p>
          <a:p>
            <a:endParaRPr lang="el-GR" dirty="0" smtClean="0"/>
          </a:p>
          <a:p>
            <a:r>
              <a:rPr lang="el-GR" dirty="0" smtClean="0"/>
              <a:t>Τμήμα Μαθητών: Α3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9149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1800335"/>
            <a:ext cx="8596668" cy="3880773"/>
          </a:xfrm>
        </p:spPr>
        <p:txBody>
          <a:bodyPr/>
          <a:lstStyle/>
          <a:p>
            <a:r>
              <a:rPr lang="el-GR" b="1" i="1" dirty="0" smtClean="0">
                <a:solidFill>
                  <a:schemeClr val="accent1"/>
                </a:solidFill>
              </a:rPr>
              <a:t>«</a:t>
            </a:r>
            <a:r>
              <a:rPr lang="en-US" b="1" i="1" dirty="0" smtClean="0">
                <a:solidFill>
                  <a:schemeClr val="accent1"/>
                </a:solidFill>
              </a:rPr>
              <a:t>Ride </a:t>
            </a:r>
            <a:r>
              <a:rPr lang="en-US" b="1" i="1" dirty="0">
                <a:solidFill>
                  <a:schemeClr val="accent1"/>
                </a:solidFill>
              </a:rPr>
              <a:t>and </a:t>
            </a:r>
            <a:r>
              <a:rPr lang="en-US" b="1" i="1" dirty="0" smtClean="0">
                <a:solidFill>
                  <a:schemeClr val="accent1"/>
                </a:solidFill>
              </a:rPr>
              <a:t>Go</a:t>
            </a:r>
            <a:r>
              <a:rPr lang="el-GR" b="1" i="1" dirty="0" smtClean="0">
                <a:solidFill>
                  <a:schemeClr val="accent1"/>
                </a:solidFill>
              </a:rPr>
              <a:t>»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is a </a:t>
            </a:r>
            <a:r>
              <a:rPr lang="en-US" dirty="0" smtClean="0"/>
              <a:t>virtual Company </a:t>
            </a:r>
            <a:r>
              <a:rPr lang="en-US" dirty="0"/>
              <a:t>that delivers shopping </a:t>
            </a:r>
            <a:r>
              <a:rPr lang="en-US" dirty="0" smtClean="0"/>
              <a:t>from </a:t>
            </a:r>
            <a:r>
              <a:rPr lang="en-US" dirty="0"/>
              <a:t>supermarkets to houses. 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08" y="3085537"/>
            <a:ext cx="3203768" cy="1998873"/>
          </a:xfrm>
          <a:prstGeom prst="rect">
            <a:avLst/>
          </a:prstGeom>
        </p:spPr>
      </p:pic>
      <p:sp>
        <p:nvSpPr>
          <p:cNvPr id="11" name="Δεξιό βέλος 10"/>
          <p:cNvSpPr/>
          <p:nvPr/>
        </p:nvSpPr>
        <p:spPr>
          <a:xfrm>
            <a:off x="4365037" y="3826509"/>
            <a:ext cx="668103" cy="435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895" y="2891757"/>
            <a:ext cx="2566930" cy="2566930"/>
          </a:xfrm>
          <a:prstGeom prst="rect">
            <a:avLst/>
          </a:prstGeom>
        </p:spPr>
      </p:pic>
      <p:sp>
        <p:nvSpPr>
          <p:cNvPr id="13" name="Δεξιό βέλος 12"/>
          <p:cNvSpPr/>
          <p:nvPr/>
        </p:nvSpPr>
        <p:spPr>
          <a:xfrm>
            <a:off x="7798989" y="4140052"/>
            <a:ext cx="649995" cy="451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0833" y="2765943"/>
            <a:ext cx="2152650" cy="285750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6838387" y="1184877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lbertus Extra Bold" panose="020E0802040304020204" pitchFamily="34" charset="0"/>
              </a:rPr>
              <a:t>Innovative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Albertus Extra Bold" panose="020E0802040304020204" pitchFamily="34" charset="0"/>
              </a:rPr>
              <a:t> Bike Business</a:t>
            </a:r>
            <a:endParaRPr lang="el-GR" sz="2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2051222" y="650790"/>
            <a:ext cx="546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Δημιουργία της δικής μας Εικονικής Επιχείρησης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623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u="sng" baseline="30000" dirty="0" smtClean="0"/>
              <a:t>5η</a:t>
            </a:r>
            <a:r>
              <a:rPr lang="el-GR" sz="3200" b="1" u="sng" dirty="0" smtClean="0"/>
              <a:t> Ομάδα: Το ποδήλατο μέσα από την τέχνη</a:t>
            </a:r>
            <a:endParaRPr lang="el-GR" sz="32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2900" y="1536700"/>
            <a:ext cx="9878649" cy="3812820"/>
          </a:xfrm>
        </p:spPr>
        <p:txBody>
          <a:bodyPr/>
          <a:lstStyle/>
          <a:p>
            <a:r>
              <a:rPr lang="el-GR" sz="2000" dirty="0" smtClean="0"/>
              <a:t>Έρευνα για καλλιτεχνικά έργα που έχουν ως έμπνευσή τους το ποδήλατο. Μετάφραση στα Αγγλικά το τραγούδι του Μακεδόνα </a:t>
            </a:r>
            <a:r>
              <a:rPr lang="en-US" sz="2000" dirty="0" smtClean="0"/>
              <a:t>“</a:t>
            </a:r>
            <a:r>
              <a:rPr lang="el-GR" sz="2000" b="1" dirty="0" smtClean="0"/>
              <a:t>Το Ποδήλατο</a:t>
            </a:r>
            <a:r>
              <a:rPr lang="en-US" sz="2000" dirty="0" smtClean="0"/>
              <a:t>”</a:t>
            </a:r>
            <a:r>
              <a:rPr lang="el-GR" sz="2000" dirty="0" smtClean="0"/>
              <a:t> και το ποίημα του Ελύτη </a:t>
            </a:r>
            <a:r>
              <a:rPr lang="en-US" sz="2000" dirty="0" smtClean="0"/>
              <a:t>“</a:t>
            </a:r>
            <a:r>
              <a:rPr lang="el-GR" sz="2000" b="1" dirty="0" smtClean="0"/>
              <a:t>Η Ποδηλάτισσα</a:t>
            </a:r>
            <a:r>
              <a:rPr lang="en-US" sz="2000" dirty="0" smtClean="0"/>
              <a:t>”</a:t>
            </a:r>
            <a:r>
              <a:rPr lang="el-GR" sz="2000" dirty="0" smtClean="0"/>
              <a:t> </a:t>
            </a:r>
            <a:r>
              <a:rPr lang="el-GR" sz="2000" dirty="0" smtClean="0"/>
              <a:t>.Παρουσίαση.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4098" name="Picture 2" descr="http://www.musicheaven.gr/html/images/covers/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225" y="3249827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T6VhsGnZCHw/UV7oaqyEhnI/AAAAAAAAAc0/WkwJ-liCVKo/s640/The+Girl+With+The+Bicycle-By+Alexi+Zaits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291" y="3002692"/>
            <a:ext cx="4465763" cy="336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0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499" y="624110"/>
            <a:ext cx="9663113" cy="128089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Outdoor Learning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1) </a:t>
            </a:r>
            <a:r>
              <a:rPr lang="el-GR" sz="2000" dirty="0" smtClean="0"/>
              <a:t>Επίσκεψη στο τμήμα Φυσικής του ΑΠΘ. Μελέτη της ατμοσφαιρικής ρύπανσης, κλιματικής αλλαγής</a:t>
            </a:r>
            <a:endParaRPr lang="el-GR" sz="2000" dirty="0"/>
          </a:p>
        </p:txBody>
      </p:sp>
      <p:pic>
        <p:nvPicPr>
          <p:cNvPr id="2050" name="Picture 2" descr="E:\Τα έγγραφά μου SOS\ΧΡΥΣΑ\ΔΙΑΠΟΛΙΤΙΣΜΙΚΟ 2015-16\BIKE ΟΛΑ\etwinning BIKE\BIKEtrip\PC16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568" y="1304135"/>
            <a:ext cx="2872114" cy="2152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Τα έγγραφά μου SOS\ΧΡΥΣΑ\ΔΙΑΠΟΛΙΤΙΣΜΙΚΟ 2015-16\BIKE ΟΛΑ\etwinning BIKE\BIKEtrip\PC1600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63" y="4328719"/>
            <a:ext cx="2952926" cy="2214694"/>
          </a:xfrm>
          <a:prstGeom prst="rect">
            <a:avLst/>
          </a:prstGeom>
          <a:noFill/>
        </p:spPr>
      </p:pic>
      <p:pic>
        <p:nvPicPr>
          <p:cNvPr id="2052" name="Picture 4" descr="E:\Τα έγγραφά μου SOS\ΧΡΥΣΑ\ΔΙΑΠΟΛΙΤΙΣΜΙΚΟ 2015-16\BIKE ΟΛΑ\etwinning BIKE\BIKEtrip\PC16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74271" y="7751427"/>
            <a:ext cx="3534821" cy="2650891"/>
          </a:xfrm>
          <a:prstGeom prst="rect">
            <a:avLst/>
          </a:prstGeom>
          <a:noFill/>
        </p:spPr>
      </p:pic>
      <p:pic>
        <p:nvPicPr>
          <p:cNvPr id="7" name="Picture 4" descr="E:\Τα έγγραφά μου SOS\ΧΡΥΣΑ\ΔΙΑΠΟΛΙΤΙΣΜΙΚΟ 2015-16\BIKE ΟΛΑ\etwinning BIKE\BIKEtrip\PC16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934" y="2517645"/>
            <a:ext cx="3166274" cy="2374504"/>
          </a:xfrm>
          <a:prstGeom prst="rect">
            <a:avLst/>
          </a:prstGeom>
          <a:noFill/>
        </p:spPr>
      </p:pic>
      <p:pic>
        <p:nvPicPr>
          <p:cNvPr id="2053" name="Picture 5" descr="E:\Τα έγγραφά μου SOS\ΧΡΥΣΑ\ΔΙΑΠΟΛΙΤΙΣΜΙΚΟ 2015-16\BIKE ΟΛΑ\etwinning BIKE\BIKEtrip\PC160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5411" y="3758268"/>
            <a:ext cx="3765359" cy="2841098"/>
          </a:xfrm>
          <a:prstGeom prst="rect">
            <a:avLst/>
          </a:prstGeom>
          <a:noFill/>
        </p:spPr>
      </p:pic>
      <p:pic>
        <p:nvPicPr>
          <p:cNvPr id="2054" name="Picture 6" descr="E:\Τα έγγραφά μου SOS\ΧΡΥΣΑ\ΔΙΑΠΟΛΙΤΙΣΜΙΚΟ 2015-16\BIKE ΟΛΑ\etwinning BIKE\BIKEtrip\PC1600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2381" y="2004969"/>
            <a:ext cx="2759383" cy="206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5440" y="624110"/>
            <a:ext cx="10372427" cy="9740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2) </a:t>
            </a:r>
            <a:r>
              <a:rPr lang="el-GR" sz="2000" dirty="0" smtClean="0"/>
              <a:t>Επίσκεψη σε ελληνικές κερδοφόρες </a:t>
            </a:r>
            <a:r>
              <a:rPr lang="el-GR" sz="2000" dirty="0" smtClean="0"/>
              <a:t>επιχειρήσεις που σχετίζονται με ποδήλατα: </a:t>
            </a:r>
            <a:r>
              <a:rPr lang="en-US" sz="2000" dirty="0" err="1" smtClean="0"/>
              <a:t>Thessbike</a:t>
            </a:r>
            <a:r>
              <a:rPr lang="en-US" sz="2000" dirty="0" smtClean="0"/>
              <a:t>, </a:t>
            </a:r>
            <a:r>
              <a:rPr lang="en-US" sz="2000" dirty="0" smtClean="0"/>
              <a:t> </a:t>
            </a:r>
            <a:r>
              <a:rPr lang="en-US" sz="2000" dirty="0" smtClean="0"/>
              <a:t>Mod</a:t>
            </a:r>
            <a:r>
              <a:rPr lang="el-GR" sz="2000" dirty="0" smtClean="0"/>
              <a:t> </a:t>
            </a:r>
            <a:r>
              <a:rPr lang="en-US" sz="2000" dirty="0" smtClean="0"/>
              <a:t>bar cafe</a:t>
            </a:r>
            <a:endParaRPr lang="el-GR" sz="2000" dirty="0"/>
          </a:p>
        </p:txBody>
      </p:sp>
      <p:pic>
        <p:nvPicPr>
          <p:cNvPr id="2050" name="Picture 2" descr="D:\Τα έγγραφά μου SOS\ΔΙΑΠΟΛΙΤΙΣΜΙΚΟ 2015-16\BIKE\etwinning BIKE\BIKEtrip\PC16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89" y="2587741"/>
            <a:ext cx="5037667" cy="3778250"/>
          </a:xfrm>
          <a:prstGeom prst="rect">
            <a:avLst/>
          </a:prstGeom>
          <a:noFill/>
        </p:spPr>
      </p:pic>
      <p:pic>
        <p:nvPicPr>
          <p:cNvPr id="6" name="Picture 2" descr="D:\Τα έγγραφά μου SOS\ΔΙΑΠΟΛΙΤΙΣΜΙΚΟ 2015-16\BIKE\etwinning BIKE\BIKEtrip\PC16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449" y="1853925"/>
            <a:ext cx="2478101" cy="1858927"/>
          </a:xfrm>
          <a:prstGeom prst="rect">
            <a:avLst/>
          </a:prstGeom>
          <a:noFill/>
        </p:spPr>
      </p:pic>
      <p:pic>
        <p:nvPicPr>
          <p:cNvPr id="8" name="Picture 2" descr="https://scontent-vie1-1.xx.fbcdn.net/hphotos-xpa1/t31.0-8/12371190_548435315321785_670438718296081799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446" y="3322320"/>
            <a:ext cx="4226834" cy="31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arallaximag.gr/wp-content/uploads/dscn32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225" y="1554480"/>
            <a:ext cx="3439092" cy="20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63065" y="150169"/>
            <a:ext cx="4969325" cy="630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u="sng" dirty="0" smtClean="0"/>
              <a:t>3) </a:t>
            </a:r>
            <a:r>
              <a:rPr lang="el-GR" sz="2000" u="sng" dirty="0" smtClean="0"/>
              <a:t>Ποδηλατικές εξορμήσεις</a:t>
            </a:r>
          </a:p>
        </p:txBody>
      </p:sp>
      <p:pic>
        <p:nvPicPr>
          <p:cNvPr id="2" name="Picture 2" descr="D:\Τα έγγραφά μου SOS\ΔΙΑΠΟΛΙΤΙΣΜΙΚΟ 2016-17\BIKE Mονεφτσή\Screenshot 2016-11-23 22.27.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266" y="335958"/>
            <a:ext cx="5710762" cy="6206784"/>
          </a:xfrm>
          <a:prstGeom prst="rect">
            <a:avLst/>
          </a:prstGeom>
          <a:noFill/>
        </p:spPr>
      </p:pic>
      <p:pic>
        <p:nvPicPr>
          <p:cNvPr id="3074" name="Picture 2" descr="E:\Τα έγγραφά μου SOS\ΧΡΥΣΑ\ΔΙΑΠΟΛΙΤΙΣΜΙΚΟ 2015-16\BIKE ΟΛΑ\ΠΟΡΟΙΑ\DSC03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6464" y="1963415"/>
            <a:ext cx="3879850" cy="317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5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0941" y="410518"/>
            <a:ext cx="77328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u="sng" dirty="0" smtClean="0">
                <a:solidFill>
                  <a:srgbClr val="FF0000"/>
                </a:solidFill>
                <a:latin typeface="Myrian pro"/>
                <a:ea typeface="Times New Roman" pitchFamily="18" charset="0"/>
                <a:cs typeface="Arial" pitchFamily="34" charset="0"/>
              </a:rPr>
              <a:t>M</a:t>
            </a:r>
            <a:r>
              <a:rPr lang="el-GR" altLang="zh-CN" b="1" u="sng" dirty="0" smtClean="0">
                <a:solidFill>
                  <a:srgbClr val="FF0000"/>
                </a:solidFill>
                <a:latin typeface="Myrian pro"/>
                <a:ea typeface="Times New Roman" pitchFamily="18" charset="0"/>
                <a:cs typeface="Arial" pitchFamily="34" charset="0"/>
              </a:rPr>
              <a:t>αθησιακές  Δραστηριότητες </a:t>
            </a:r>
            <a:r>
              <a:rPr lang="el-GR" altLang="zh-CN" b="1" u="sng" dirty="0" smtClean="0">
                <a:solidFill>
                  <a:srgbClr val="FF0000"/>
                </a:solidFill>
                <a:latin typeface="Myrian pro"/>
                <a:ea typeface="Times New Roman" pitchFamily="18" charset="0"/>
                <a:cs typeface="Arial" pitchFamily="34" charset="0"/>
              </a:rPr>
              <a:t>με τη συνεργασία των τοπικών αρχών</a:t>
            </a:r>
            <a:r>
              <a:rPr lang="el-GR" altLang="zh-CN" b="1" dirty="0" smtClean="0">
                <a:solidFill>
                  <a:srgbClr val="FF0000"/>
                </a:solidFill>
                <a:latin typeface="Myrian pro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Myrian pro"/>
                <a:cs typeface="Arial" pitchFamily="34" charset="0"/>
              </a:rPr>
              <a:t>Active European Citizenship</a:t>
            </a:r>
            <a:endParaRPr lang="el-GR" altLang="zh-C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330" y="1112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επαφή με τους αρχιτέκτονες-τοπογράφους του δήμου Κορδελιού Ευόσμου 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522574" y="17234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επαφή με τον εντεταλμένο σε θέματα κυκλοφορίας και στάθμευσης στο δήμο Θεσσαλονίκης, τον συγκοινωνιολόγο κ. Δημαρέλο </a:t>
            </a:r>
            <a:endParaRPr lang="el-GR" dirty="0"/>
          </a:p>
        </p:txBody>
      </p:sp>
      <p:pic>
        <p:nvPicPr>
          <p:cNvPr id="9218" name="Picture 2" descr="E:\Τα έγγραφά μου SOS\ΧΡΥΣΑ\ΔΙΑΠΟΛΙΤΙΣΜΙΚΟ 2015-16\BIKE ΟΛΑ\ΔΗΜΑΡΕΛΟΣ\20151104_11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183" y="2928438"/>
            <a:ext cx="4076923" cy="3686546"/>
          </a:xfrm>
          <a:prstGeom prst="rect">
            <a:avLst/>
          </a:prstGeom>
          <a:noFill/>
        </p:spPr>
      </p:pic>
      <p:pic>
        <p:nvPicPr>
          <p:cNvPr id="9219" name="Picture 3" descr="E:\Τα έγγραφά μου SOS\ΧΡΥΣΑ\ΔΙΑΠΟΛΙΤΙΣΜΙΚΟ 2015-16\BIKE ΟΛΑ\ΔΗΜΑΡΕΛΟΣ\20151104_11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780" y="3558746"/>
            <a:ext cx="5689089" cy="2615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84687" y="393451"/>
            <a:ext cx="8911687" cy="751608"/>
          </a:xfrm>
        </p:spPr>
        <p:txBody>
          <a:bodyPr/>
          <a:lstStyle/>
          <a:p>
            <a:r>
              <a:rPr lang="el-GR" u="sng" dirty="0" smtClean="0">
                <a:solidFill>
                  <a:srgbClr val="FF0000"/>
                </a:solidFill>
              </a:rPr>
              <a:t>Παρουσίαση του </a:t>
            </a:r>
            <a:r>
              <a:rPr lang="en-US" u="sng" dirty="0" smtClean="0">
                <a:solidFill>
                  <a:srgbClr val="FF0000"/>
                </a:solidFill>
              </a:rPr>
              <a:t>B.I.K.E</a:t>
            </a:r>
            <a:r>
              <a:rPr lang="el-GR" u="sng" dirty="0" smtClean="0">
                <a:solidFill>
                  <a:srgbClr val="FF0000"/>
                </a:solidFill>
              </a:rPr>
              <a:t> </a:t>
            </a:r>
            <a:endParaRPr lang="el-GR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Τα έγγραφά μου SOS\ΧΡΥΣΑ\ΔΙΑΠΟΛΙΤΙΣΜΙΚΟ 2015-16\BIKE ΟΛΑ\etwinning BIKE\παρουσίαση BIKE\P51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248" y="1341864"/>
            <a:ext cx="3336324" cy="2503949"/>
          </a:xfrm>
          <a:prstGeom prst="rect">
            <a:avLst/>
          </a:prstGeom>
          <a:noFill/>
        </p:spPr>
      </p:pic>
      <p:pic>
        <p:nvPicPr>
          <p:cNvPr id="4099" name="Picture 3" descr="D:\Τα έγγραφά μου SOS\ΧΡΥΣΑ\ΔΙΑΠΟΛΙΤΙΣΜΙΚΟ 2015-16\BIKE ΟΛΑ\etwinning BIKE\παρουσίαση BIKE\P51000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6353" y="1285103"/>
            <a:ext cx="3359194" cy="2520972"/>
          </a:xfrm>
          <a:prstGeom prst="rect">
            <a:avLst/>
          </a:prstGeom>
          <a:noFill/>
        </p:spPr>
      </p:pic>
      <p:pic>
        <p:nvPicPr>
          <p:cNvPr id="4100" name="Picture 4" descr="D:\Τα έγγραφά μου SOS\ΧΡΥΣΑ\ΔΙΑΠΟΛΙΤΙΣΜΙΚΟ 2015-16\BIKE ΟΛΑ\etwinning BIKE\παρουσίαση BIKE\P510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6523" y="4004586"/>
            <a:ext cx="2852222" cy="2140625"/>
          </a:xfrm>
          <a:prstGeom prst="rect">
            <a:avLst/>
          </a:prstGeom>
          <a:noFill/>
        </p:spPr>
      </p:pic>
      <p:pic>
        <p:nvPicPr>
          <p:cNvPr id="4101" name="Picture 5" descr="D:\Τα έγγραφά μου SOS\ΧΡΥΣΑ\ΔΙΑΠΟΛΙΤΙΣΜΙΚΟ 2015-16\BIKE ΟΛΑ\etwinning BIKE\παρουσίαση BIKE\P5100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3592" y="4325932"/>
            <a:ext cx="2720418" cy="2041704"/>
          </a:xfrm>
          <a:prstGeom prst="rect">
            <a:avLst/>
          </a:prstGeom>
          <a:noFill/>
        </p:spPr>
      </p:pic>
      <p:pic>
        <p:nvPicPr>
          <p:cNvPr id="1026" name="Picture 2" descr="E:\Τα έγγραφά μου SOS\ΧΡΥΣΑ\ΔΙΑΠΟΛΙΤΙΣΜΙΚΟ 2015-16\BIKE ΟΛΑ\etwinning BIKE\παρουσίαση BIKE\P51000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0308" y="4503290"/>
            <a:ext cx="2242623" cy="168311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70994" y="1581669"/>
            <a:ext cx="2530174" cy="18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6995" y="220456"/>
            <a:ext cx="10050162" cy="660993"/>
          </a:xfrm>
        </p:spPr>
        <p:txBody>
          <a:bodyPr>
            <a:normAutofit/>
          </a:bodyPr>
          <a:lstStyle/>
          <a:p>
            <a:r>
              <a:rPr lang="el-GR" sz="2400" u="sng" dirty="0" smtClean="0">
                <a:solidFill>
                  <a:srgbClr val="FF0000"/>
                </a:solidFill>
              </a:rPr>
              <a:t>Αξιολόγηση του έργου: Ερωτηματολόγιο καθηγητών -μαθητών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Τα έγγραφά μου SOS\ΔΙΑΠΟΛΙΤΙΣΜΙΚΟ 2016-17\BIKE Mονεφτσή\Screenshot 2016-11-23 22.23.0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3374" y="814378"/>
            <a:ext cx="5873578" cy="585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3944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Διάχυση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1622"/>
            <a:ext cx="8915400" cy="44696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Στη τοπική σχολική κοινότητα </a:t>
            </a:r>
            <a:r>
              <a:rPr lang="el-GR" u="sng" dirty="0" smtClean="0">
                <a:hlinkClick r:id="rId2"/>
              </a:rPr>
              <a:t>https://www.kizoa.com/Video-Editor-Movie-Maker/d44902220k7268946o2l1/dissemination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Στη σχολική εφημερίδα</a:t>
            </a:r>
          </a:p>
          <a:p>
            <a:pPr>
              <a:buNone/>
            </a:pPr>
            <a:r>
              <a:rPr lang="el-GR" u="sng" dirty="0" smtClean="0">
                <a:hlinkClick r:id="rId3"/>
              </a:rPr>
              <a:t>http://schoolpress.sch.gr/typoskaiypogrammos/?p=888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Στην ιστοσελίδα του σχολείου</a:t>
            </a:r>
          </a:p>
          <a:p>
            <a:pPr>
              <a:buNone/>
            </a:pPr>
            <a:r>
              <a:rPr lang="el-GR" u="sng" dirty="0" smtClean="0">
                <a:hlinkClick r:id="rId4"/>
              </a:rPr>
              <a:t>http://lyk-diap-v-thess.thess.sch.gr/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Στην Ευρωπαϊκή Σχολική Κοινότητα σχολείων με τη δημιουργία </a:t>
            </a:r>
            <a:r>
              <a:rPr lang="en-US" dirty="0" err="1" smtClean="0"/>
              <a:t>ebook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l-GR" u="sng" dirty="0" smtClean="0">
                <a:hlinkClick r:id="rId5"/>
              </a:rPr>
              <a:t>://</a:t>
            </a:r>
            <a:r>
              <a:rPr lang="en-US" u="sng" dirty="0" err="1" smtClean="0">
                <a:hlinkClick r:id="rId5"/>
              </a:rPr>
              <a:t>issuu</a:t>
            </a:r>
            <a:r>
              <a:rPr lang="el-GR" u="sng" dirty="0" smtClean="0">
                <a:hlinkClick r:id="rId5"/>
              </a:rPr>
              <a:t>.</a:t>
            </a:r>
            <a:r>
              <a:rPr lang="en-US" u="sng" dirty="0" smtClean="0">
                <a:hlinkClick r:id="rId5"/>
              </a:rPr>
              <a:t>com</a:t>
            </a:r>
            <a:r>
              <a:rPr lang="el-GR" u="sng" dirty="0" smtClean="0">
                <a:hlinkClick r:id="rId5"/>
              </a:rPr>
              <a:t>./</a:t>
            </a:r>
            <a:r>
              <a:rPr lang="en-US" u="sng" dirty="0" err="1" smtClean="0">
                <a:hlinkClick r:id="rId5"/>
              </a:rPr>
              <a:t>palassi</a:t>
            </a:r>
            <a:r>
              <a:rPr lang="el-GR" u="sng" dirty="0" smtClean="0">
                <a:hlinkClick r:id="rId5"/>
              </a:rPr>
              <a:t>/</a:t>
            </a:r>
            <a:r>
              <a:rPr lang="en-US" u="sng" dirty="0" smtClean="0">
                <a:hlinkClick r:id="rId5"/>
              </a:rPr>
              <a:t>docs</a:t>
            </a:r>
            <a:r>
              <a:rPr lang="el-GR" u="sng" dirty="0" smtClean="0">
                <a:hlinkClick r:id="rId5"/>
              </a:rPr>
              <a:t>/</a:t>
            </a:r>
            <a:r>
              <a:rPr lang="en-US" u="sng" dirty="0" err="1" smtClean="0">
                <a:hlinkClick r:id="rId5"/>
              </a:rPr>
              <a:t>ebook</a:t>
            </a:r>
            <a:r>
              <a:rPr lang="el-GR" u="sng" dirty="0" smtClean="0">
                <a:hlinkClick r:id="rId5"/>
              </a:rPr>
              <a:t>6/40?</a:t>
            </a:r>
            <a:r>
              <a:rPr lang="en-US" u="sng" dirty="0" smtClean="0">
                <a:hlinkClick r:id="rId5"/>
              </a:rPr>
              <a:t>e</a:t>
            </a:r>
            <a:r>
              <a:rPr lang="el-GR" u="sng" dirty="0" smtClean="0">
                <a:hlinkClick r:id="rId5"/>
              </a:rPr>
              <a:t>=1008082/36844680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r>
              <a:rPr lang="el-GR" dirty="0" smtClean="0"/>
              <a:t>Στη Διεθνή κοινότητα </a:t>
            </a:r>
            <a:r>
              <a:rPr lang="en-US" dirty="0" smtClean="0"/>
              <a:t>Young Reporters of the Environment</a:t>
            </a:r>
            <a:endParaRPr lang="el-GR" dirty="0" smtClean="0"/>
          </a:p>
          <a:p>
            <a:pPr>
              <a:buNone/>
            </a:pPr>
            <a:r>
              <a:rPr lang="en-US" u="sng" dirty="0" smtClean="0">
                <a:hlinkClick r:id="rId6"/>
              </a:rPr>
              <a:t>https://www.youtube.com/watch?v=7Fal6AUZg5Y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552502" cy="702182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Αντίκτυπος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8053"/>
            <a:ext cx="8915400" cy="5016843"/>
          </a:xfrm>
        </p:spPr>
        <p:txBody>
          <a:bodyPr/>
          <a:lstStyle/>
          <a:p>
            <a:r>
              <a:rPr lang="el-GR" dirty="0" smtClean="0"/>
              <a:t>Αίτηση στην </a:t>
            </a:r>
            <a:r>
              <a:rPr lang="en-US" dirty="0" smtClean="0"/>
              <a:t>Oracle</a:t>
            </a:r>
            <a:r>
              <a:rPr lang="el-GR" dirty="0" smtClean="0"/>
              <a:t> (πολυεθνική εταιρεία πληροφοριακών συστημάτων) για να  χορηγηθεί εξοπλισμός μετεωρολογικού </a:t>
            </a:r>
            <a:r>
              <a:rPr lang="el-GR" dirty="0" smtClean="0"/>
              <a:t>σταθμού</a:t>
            </a:r>
            <a:r>
              <a:rPr lang="en-US" dirty="0" smtClean="0"/>
              <a:t> </a:t>
            </a:r>
            <a:r>
              <a:rPr lang="el-GR" dirty="0" smtClean="0"/>
              <a:t>στο σχολείο</a:t>
            </a:r>
            <a:r>
              <a:rPr lang="el-GR" dirty="0" smtClean="0"/>
              <a:t>. </a:t>
            </a:r>
            <a:r>
              <a:rPr lang="el-GR" dirty="0" smtClean="0"/>
              <a:t>Δωρεάν χορήγηση το </a:t>
            </a:r>
            <a:r>
              <a:rPr lang="en-US" dirty="0" smtClean="0"/>
              <a:t>Oracle </a:t>
            </a:r>
            <a:r>
              <a:rPr lang="en-US" dirty="0" err="1" smtClean="0"/>
              <a:t>Rasberry</a:t>
            </a:r>
            <a:r>
              <a:rPr lang="en-US" dirty="0" smtClean="0"/>
              <a:t> Pi Weather Station Kit</a:t>
            </a:r>
            <a:r>
              <a:rPr lang="el-GR" dirty="0" smtClean="0"/>
              <a:t>, με το οποίο οι μαθητές θα έχουν τη δυνατότητα συστηματικής μέτρησης της ποιότητας του αέρα, της θερμοκρασίας, της υγρασίας και του μικροκλίματος της περιοχής.</a:t>
            </a:r>
          </a:p>
          <a:p>
            <a:r>
              <a:rPr lang="el-GR" dirty="0" smtClean="0"/>
              <a:t> Αίτηση στον Δήμο Κορδελιού-Ευόσμου για τοποθέτηση θέσεων πάρκιγκ </a:t>
            </a:r>
            <a:r>
              <a:rPr lang="el-GR" dirty="0" smtClean="0"/>
              <a:t>ποδηλάτου στο </a:t>
            </a:r>
            <a:r>
              <a:rPr lang="el-GR" dirty="0" smtClean="0"/>
              <a:t>χώρο του σχολείου μας. </a:t>
            </a:r>
            <a:endParaRPr lang="el-GR" dirty="0" smtClean="0"/>
          </a:p>
          <a:p>
            <a:r>
              <a:rPr lang="el-GR" dirty="0" smtClean="0"/>
              <a:t>Επιτεύχθηκε </a:t>
            </a:r>
            <a:r>
              <a:rPr lang="el-GR" dirty="0" smtClean="0"/>
              <a:t>γενικότερη  προώθηση της αειφορίας με την ευαισθητοποίηση μαθητών, γονέων, εκπαιδευτικών σχετικά με την κλιματική αλλαγή, τη μείωση της ατμοσφαιρικής ρύπανσης και του εναλλακτικού τρόπου μετακίνησης με ποδήλατα.</a:t>
            </a:r>
          </a:p>
          <a:p>
            <a:r>
              <a:rPr lang="el-GR" dirty="0" smtClean="0"/>
              <a:t>Γενικότερα, μαθητές, σχολείο και κοινότητα ακολούθησαν το σύνθημα του προγράμματος </a:t>
            </a:r>
            <a:r>
              <a:rPr lang="el-GR" dirty="0" smtClean="0">
                <a:solidFill>
                  <a:srgbClr val="FF0000"/>
                </a:solidFill>
              </a:rPr>
              <a:t>«Β</a:t>
            </a:r>
            <a:r>
              <a:rPr lang="en-US" dirty="0" smtClean="0">
                <a:solidFill>
                  <a:srgbClr val="FF0000"/>
                </a:solidFill>
              </a:rPr>
              <a:t>e Innovative Kinetic European</a:t>
            </a:r>
            <a:r>
              <a:rPr lang="el-GR" dirty="0" smtClean="0">
                <a:solidFill>
                  <a:srgbClr val="FF0000"/>
                </a:solidFill>
              </a:rPr>
              <a:t> (ΒΙΚΕ)»  </a:t>
            </a:r>
            <a:r>
              <a:rPr lang="el-GR" dirty="0" smtClean="0"/>
              <a:t>και προσπάθησαν να γίνουν πιο καινοτόμοι, πιο κινητικοί και πιο ενεργοί Ευρωπαίοι πολίτες!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Βασικός στόχος </a:t>
            </a:r>
            <a:r>
              <a:rPr lang="el-GR" sz="2400" dirty="0" smtClean="0"/>
              <a:t>του</a:t>
            </a:r>
            <a:r>
              <a:rPr lang="en-US" sz="2400" dirty="0" smtClean="0"/>
              <a:t> </a:t>
            </a:r>
            <a:r>
              <a:rPr lang="el-GR" sz="2400" dirty="0" smtClean="0"/>
              <a:t>περιβαλλοντικού</a:t>
            </a:r>
            <a:r>
              <a:rPr lang="el-GR" sz="2400" dirty="0" smtClean="0"/>
              <a:t> προγράμματος:</a:t>
            </a:r>
            <a:br>
              <a:rPr lang="el-GR" sz="2400" dirty="0" smtClean="0"/>
            </a:br>
            <a:r>
              <a:rPr lang="el-GR" sz="2400" dirty="0" smtClean="0"/>
              <a:t>να </a:t>
            </a:r>
            <a:r>
              <a:rPr lang="el-GR" sz="2400" dirty="0" smtClean="0"/>
              <a:t>προωθήσει την αειφορία μέσα από έναν υγιεινό τρόπο ζωής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   Οι επιμέρους στόχοι για τους εμπλεκόμενους μαθητές ήταν:</a:t>
            </a:r>
          </a:p>
          <a:p>
            <a:pPr lvl="0"/>
            <a:r>
              <a:rPr lang="el-GR" dirty="0" smtClean="0"/>
              <a:t>Να αναπτύξουν δεξιότητες όπως η κριτική σκέψη μέσω έρευνας και συσχετισμού καταστάσεων</a:t>
            </a:r>
          </a:p>
          <a:p>
            <a:pPr lvl="0"/>
            <a:r>
              <a:rPr lang="el-GR" dirty="0" smtClean="0"/>
              <a:t>Να διερευνήσουν τα βαθύτερα αίτια της κλιματικής αλλαγής και να εντοπίσουν τρόπους επίλυσής τους. </a:t>
            </a:r>
          </a:p>
          <a:p>
            <a:pPr lvl="0"/>
            <a:r>
              <a:rPr lang="el-GR" dirty="0" smtClean="0"/>
              <a:t>Να ενθαρρύνουν την ενεργή δράση τους και τη </a:t>
            </a:r>
            <a:r>
              <a:rPr lang="el-GR" dirty="0" smtClean="0"/>
              <a:t>συνεργασία </a:t>
            </a:r>
            <a:r>
              <a:rPr lang="el-GR" dirty="0" smtClean="0"/>
              <a:t>με την ευρύτερη κοινότητα</a:t>
            </a:r>
          </a:p>
          <a:p>
            <a:pPr lvl="0"/>
            <a:r>
              <a:rPr lang="el-GR" dirty="0" smtClean="0"/>
              <a:t>Να μελετήσουν την Ευρωπαϊκή νομοθεσία </a:t>
            </a:r>
          </a:p>
          <a:p>
            <a:pPr lvl="0"/>
            <a:r>
              <a:rPr lang="el-GR" dirty="0" smtClean="0"/>
              <a:t>Να αναπτύξουν στοιχεία πράσινης επιχειρηματικότητας μέσα από την </a:t>
            </a:r>
            <a:r>
              <a:rPr lang="el-GR" dirty="0" smtClean="0"/>
              <a:t>καινοτομία</a:t>
            </a:r>
            <a:endParaRPr lang="el-GR" dirty="0" smtClean="0"/>
          </a:p>
          <a:p>
            <a:pPr lvl="0"/>
            <a:r>
              <a:rPr lang="el-GR" dirty="0" smtClean="0"/>
              <a:t>Να εξασκήσουν τις ικανότητές τους στην Αγγλική γλώσσα και στις ΤΠΕ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22439" y="19574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   Σας ευχαριστούμε πολύ!!!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89212" y="3179804"/>
            <a:ext cx="5261447" cy="273141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D:\Τα έγγραφά μου SOS\ΔΙΑΠΟΛΙΤΙΣΜΙΚΟ 2015-16\BIKE\etwinning BIKE\12968073_527960264074250_590964154983002794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8269" y="1683698"/>
            <a:ext cx="7570573" cy="440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05233" y="632347"/>
            <a:ext cx="9848807" cy="12808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Υλοποιήθηκε στο πλαίσιο των μαθημάτων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358366" y="1312563"/>
            <a:ext cx="3765937" cy="2550984"/>
          </a:xfrm>
        </p:spPr>
        <p:txBody>
          <a:bodyPr/>
          <a:lstStyle/>
          <a:p>
            <a:r>
              <a:rPr lang="el-GR" sz="1600" dirty="0" smtClean="0"/>
              <a:t>Περιβαλλοντικής Εκπαίδευσης</a:t>
            </a:r>
          </a:p>
          <a:p>
            <a:r>
              <a:rPr lang="el-GR" sz="1600" dirty="0" smtClean="0"/>
              <a:t>Αγγλικών</a:t>
            </a:r>
          </a:p>
          <a:p>
            <a:r>
              <a:rPr lang="el-GR" sz="1600" dirty="0" smtClean="0"/>
              <a:t>Πληροφορικής</a:t>
            </a:r>
          </a:p>
          <a:p>
            <a:r>
              <a:rPr lang="el-GR" sz="1600" dirty="0" smtClean="0"/>
              <a:t>Ερευνητικής Εργασίας</a:t>
            </a:r>
          </a:p>
          <a:p>
            <a:r>
              <a:rPr lang="el-GR" sz="1600" dirty="0" smtClean="0"/>
              <a:t>Οικονομίας/ Επιχειρηματικότητας</a:t>
            </a:r>
          </a:p>
          <a:p>
            <a:r>
              <a:rPr lang="el-GR" sz="1600" dirty="0" smtClean="0"/>
              <a:t>Φυσικής αγωγής</a:t>
            </a:r>
          </a:p>
          <a:p>
            <a:pPr>
              <a:buNone/>
            </a:pPr>
            <a:endParaRPr lang="el-GR" sz="16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636107" y="3624650"/>
            <a:ext cx="60465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Άξονες Υλοποίησης</a:t>
            </a:r>
            <a:endParaRPr lang="en-US" sz="2800" u="sng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Indoor learning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Outdoor learning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Active European Citizenship</a:t>
            </a:r>
            <a:endParaRPr lang="el-GR" sz="2000" dirty="0" smtClean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24emilia.com/immagini/Modena/polo_calvi_morandi_finale_emilia_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870" y="2057400"/>
            <a:ext cx="4699000" cy="195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g.webme.com/pic/a/abidinpak/ok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480" y="2032000"/>
            <a:ext cx="3091549" cy="2303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8300" y="1327835"/>
            <a:ext cx="988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Liceo</a:t>
            </a:r>
            <a:r>
              <a:rPr lang="en-US" b="1" dirty="0" smtClean="0"/>
              <a:t> </a:t>
            </a:r>
            <a:r>
              <a:rPr lang="en-US" b="1" dirty="0" err="1" smtClean="0"/>
              <a:t>Statale</a:t>
            </a:r>
            <a:r>
              <a:rPr lang="en-US" b="1" dirty="0" smtClean="0"/>
              <a:t> "M. </a:t>
            </a:r>
            <a:r>
              <a:rPr lang="en-US" b="1" dirty="0" err="1" smtClean="0"/>
              <a:t>Morandi</a:t>
            </a:r>
            <a:r>
              <a:rPr lang="en-US" b="1" dirty="0" smtClean="0"/>
              <a:t>"</a:t>
            </a:r>
            <a:r>
              <a:rPr lang="el-GR" dirty="0" smtClean="0"/>
              <a:t> (Ιταλία)             </a:t>
            </a:r>
            <a:r>
              <a:rPr lang="fi-FI" b="1" dirty="0" smtClean="0"/>
              <a:t>Abidin Pak Pakmaya Anadolu Lisesi</a:t>
            </a:r>
            <a:r>
              <a:rPr lang="el-GR" dirty="0" smtClean="0"/>
              <a:t> (Τουρκία)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849086" y="4310743"/>
            <a:ext cx="1114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Διεθνή συνεργασία με σχολεία 27 χωρών μέσω του οργανισμού </a:t>
            </a:r>
            <a:endParaRPr lang="en-US" dirty="0" smtClean="0"/>
          </a:p>
          <a:p>
            <a:r>
              <a:rPr lang="el-GR" dirty="0" smtClean="0"/>
              <a:t>           </a:t>
            </a:r>
            <a:r>
              <a:rPr lang="en-US" dirty="0" smtClean="0"/>
              <a:t>Young Reporters for the Environment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73335" y="2432594"/>
            <a:ext cx="2702265" cy="107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600" y="4938184"/>
            <a:ext cx="3232150" cy="1346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17700" y="571500"/>
            <a:ext cx="816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Τοπική </a:t>
            </a:r>
            <a:r>
              <a:rPr lang="el-GR" sz="2400" b="1" u="sng" dirty="0" smtClean="0"/>
              <a:t> </a:t>
            </a:r>
            <a:r>
              <a:rPr lang="el-GR" sz="2400" b="1" u="sng" dirty="0" smtClean="0"/>
              <a:t>   </a:t>
            </a:r>
            <a:r>
              <a:rPr lang="el-GR" sz="2400" b="1" u="sng" dirty="0" smtClean="0"/>
              <a:t>   Παγκόσμια </a:t>
            </a:r>
            <a:r>
              <a:rPr lang="el-GR" sz="2400" b="1" u="sng" dirty="0" smtClean="0"/>
              <a:t>Διάσταση</a:t>
            </a:r>
          </a:p>
          <a:p>
            <a:r>
              <a:rPr lang="el-GR" dirty="0" smtClean="0"/>
              <a:t>Συνεργασία με δύο Ευρωπαϊκά σχολεία</a:t>
            </a:r>
            <a:endParaRPr lang="el-GR" dirty="0"/>
          </a:p>
        </p:txBody>
      </p:sp>
      <p:sp>
        <p:nvSpPr>
          <p:cNvPr id="13" name="Right Arrow 12"/>
          <p:cNvSpPr/>
          <p:nvPr/>
        </p:nvSpPr>
        <p:spPr>
          <a:xfrm>
            <a:off x="3064476" y="769827"/>
            <a:ext cx="47779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4617" y="624110"/>
            <a:ext cx="9889996" cy="1509490"/>
          </a:xfrm>
        </p:spPr>
        <p:txBody>
          <a:bodyPr>
            <a:normAutofit fontScale="90000"/>
          </a:bodyPr>
          <a:lstStyle/>
          <a:p>
            <a:r>
              <a:rPr lang="el-GR" sz="3200" u="sng" dirty="0" smtClean="0"/>
              <a:t>Διαδικασία  Υλοποίησης: </a:t>
            </a:r>
            <a:br>
              <a:rPr lang="el-GR" sz="3200" u="sng" dirty="0" smtClean="0"/>
            </a:br>
            <a:r>
              <a:rPr lang="el-GR" sz="3200" dirty="0" smtClean="0"/>
              <a:t>Ομαδοκεντρική-Διεπιστημονική</a:t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smtClean="0"/>
              <a:t>Χωρισμός μαθητών σε 5 </a:t>
            </a:r>
            <a:r>
              <a:rPr lang="el-GR" sz="2000" dirty="0" smtClean="0"/>
              <a:t>ομάδες:</a:t>
            </a:r>
          </a:p>
          <a:p>
            <a:pPr marL="0" indent="0">
              <a:buNone/>
            </a:pPr>
            <a:r>
              <a:rPr lang="el-GR" sz="2000" dirty="0" smtClean="0"/>
              <a:t>Ποδήλατο και...</a:t>
            </a:r>
            <a:endParaRPr lang="el-GR" sz="2000" dirty="0" smtClean="0"/>
          </a:p>
          <a:p>
            <a:r>
              <a:rPr lang="el-GR" sz="2000" i="1" dirty="0" smtClean="0"/>
              <a:t>Ιστορία</a:t>
            </a:r>
          </a:p>
          <a:p>
            <a:r>
              <a:rPr lang="el-GR" sz="2000" i="1" dirty="0" smtClean="0"/>
              <a:t>Έρευνα</a:t>
            </a:r>
          </a:p>
          <a:p>
            <a:r>
              <a:rPr lang="el-GR" sz="2000" i="1" dirty="0" smtClean="0"/>
              <a:t>Νομοθεσία</a:t>
            </a:r>
          </a:p>
          <a:p>
            <a:r>
              <a:rPr lang="el-GR" sz="2000" i="1" dirty="0" smtClean="0"/>
              <a:t>Επιχειρηματικότητα</a:t>
            </a:r>
          </a:p>
          <a:p>
            <a:r>
              <a:rPr lang="el-GR" sz="2000" i="1" dirty="0" smtClean="0"/>
              <a:t>Τέχνη</a:t>
            </a:r>
          </a:p>
          <a:p>
            <a:endParaRPr lang="el-GR" dirty="0"/>
          </a:p>
        </p:txBody>
      </p:sp>
      <p:pic>
        <p:nvPicPr>
          <p:cNvPr id="4" name="Picture 2" descr="https://s-media-cache-ak0.pinimg.com/736x/4a/c5/71/4ac5714858801821c12536c30519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345" y="2125363"/>
            <a:ext cx="3867266" cy="3126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58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32349" y="352261"/>
            <a:ext cx="10134599" cy="103993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Indoor Learning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l-GR" sz="2400" b="1" u="sng" dirty="0" smtClean="0"/>
              <a:t>1</a:t>
            </a:r>
            <a:r>
              <a:rPr lang="el-GR" sz="2400" b="1" u="sng" baseline="30000" dirty="0" smtClean="0"/>
              <a:t>η</a:t>
            </a:r>
            <a:r>
              <a:rPr lang="el-GR" sz="2400" b="1" u="sng" dirty="0" smtClean="0"/>
              <a:t> Ομάδα:</a:t>
            </a:r>
            <a:r>
              <a:rPr lang="en-US" sz="2400" b="1" u="sng" dirty="0" smtClean="0"/>
              <a:t> To </a:t>
            </a:r>
            <a:r>
              <a:rPr lang="el-GR" sz="2400" b="1" u="sng" dirty="0" smtClean="0"/>
              <a:t>ποδήλατο μέσα από το πέρασμα των χρόνων</a:t>
            </a:r>
            <a:endParaRPr lang="el-GR" sz="24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30300" y="1422400"/>
            <a:ext cx="10706100" cy="5041900"/>
          </a:xfrm>
        </p:spPr>
        <p:txBody>
          <a:bodyPr/>
          <a:lstStyle/>
          <a:p>
            <a:r>
              <a:rPr lang="el-GR" dirty="0" smtClean="0"/>
              <a:t>Μελέτη </a:t>
            </a:r>
            <a:r>
              <a:rPr lang="el-GR" dirty="0" smtClean="0"/>
              <a:t>της ιστορίας </a:t>
            </a:r>
            <a:r>
              <a:rPr lang="el-GR" dirty="0" smtClean="0"/>
              <a:t>του ποδηλάτου από την χρονολογία εφεύρεσης του (1750) μέχρι </a:t>
            </a:r>
            <a:r>
              <a:rPr lang="el-GR" dirty="0" smtClean="0"/>
              <a:t>σήμερα</a:t>
            </a:r>
            <a:r>
              <a:rPr lang="el-GR" dirty="0" smtClean="0"/>
              <a:t>. </a:t>
            </a:r>
            <a:r>
              <a:rPr lang="el-GR" dirty="0" smtClean="0"/>
              <a:t>Οι </a:t>
            </a:r>
            <a:r>
              <a:rPr lang="el-GR" dirty="0" smtClean="0"/>
              <a:t>πιο σημαντικοί σταθμοί στην ιστορία του. Λόγοι χρήσης του. Οφέλη.</a:t>
            </a:r>
            <a:endParaRPr lang="el-GR" dirty="0"/>
          </a:p>
        </p:txBody>
      </p:sp>
      <p:pic>
        <p:nvPicPr>
          <p:cNvPr id="2052" name="Picture 4" descr="http://f.tqn.com/y/bicycling/1/S/U/4/-/-/celerif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235" y="4568656"/>
            <a:ext cx="2084172" cy="1581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h.edu/engines/highwhee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649" y="2628556"/>
            <a:ext cx="2484048" cy="2040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106"/>
          <p:cNvPicPr preferRelativeResize="0"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917" y="2487140"/>
            <a:ext cx="2091705" cy="1413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Shape 143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0598" y="4012279"/>
            <a:ext cx="2495113" cy="1985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041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45276" y="146315"/>
            <a:ext cx="9815855" cy="1280890"/>
          </a:xfrm>
        </p:spPr>
        <p:txBody>
          <a:bodyPr>
            <a:normAutofit/>
          </a:bodyPr>
          <a:lstStyle/>
          <a:p>
            <a:r>
              <a:rPr lang="el-GR" sz="2400" b="1" u="sng" baseline="30000" dirty="0" smtClean="0"/>
              <a:t>2η</a:t>
            </a:r>
            <a:r>
              <a:rPr lang="el-GR" sz="2400" b="1" u="sng" dirty="0" smtClean="0"/>
              <a:t> Ομάδα: Έρευνα σχετική με τις ποδηλατικές συνήθειες των νέων. Συμπεράσματα</a:t>
            </a:r>
            <a:r>
              <a:rPr lang="el-GR" sz="2400" u="sng" dirty="0" smtClean="0"/>
              <a:t>.</a:t>
            </a:r>
            <a:endParaRPr lang="el-GR" sz="2400" u="sng" dirty="0"/>
          </a:p>
        </p:txBody>
      </p:sp>
      <p:sp>
        <p:nvSpPr>
          <p:cNvPr id="4" name="AutoShape 2" descr="https://scontent-frt3-1.xx.fbcdn.net/hphotos-xtp1/v/t1.0-9/12742430_989177361153155_5535753877915724423_n.jpg?oh=9d80c01637b6d6e879d27b07f9b22dff&amp;oe=578A43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https://scontent-frt3-1.xx.fbcdn.net/hphotos-xfl1/v/t1.0-9/12742016_989177471153144_6649530599421680288_n.jpg?oh=2ad7c19a861e25421356a681a8c524a3&amp;oe=578CFBD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https://scontent-frt3-1.xx.fbcdn.net/hphotos-xfl1/v/t1.0-9/12742016_989177471153144_6649530599421680288_n.jpg?oh=2ad7c19a861e25421356a681a8c524a3&amp;oe=578CFBD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2" descr="D:\Τα έγγραφά μου SOS\ΔΙΑΠΟΛΙΤΙΣΜΙΚΟ 2016-17\BIKE Mονεφτσή\Screenshot 2016-12-04 17.38.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7892" y="2825750"/>
            <a:ext cx="4520854" cy="3778250"/>
          </a:xfrm>
          <a:prstGeom prst="rect">
            <a:avLst/>
          </a:prstGeom>
          <a:noFill/>
        </p:spPr>
      </p:pic>
      <p:pic>
        <p:nvPicPr>
          <p:cNvPr id="1026" name="Picture 2" descr="E:\Τα έγγραφά μου SOS\ΧΡΥΣΑ\ΔΙΑΠΟΛΙΤΙΣΜΙΚΟ 2015-16\BIKE ΟΛΑ\etwinning BIKE\RESEARCH\re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8323">
            <a:off x="8040554" y="889000"/>
            <a:ext cx="2170610" cy="2170610"/>
          </a:xfrm>
          <a:prstGeom prst="rect">
            <a:avLst/>
          </a:prstGeom>
          <a:noFill/>
        </p:spPr>
      </p:pic>
      <p:pic>
        <p:nvPicPr>
          <p:cNvPr id="1027" name="Picture 3" descr="E:\Τα έγγραφά μου SOS\ΧΡΥΣΑ\ΔΙΑΠΟΛΙΤΙΣΜΙΚΟ 2015-16\BIKE ΟΛΑ\etwinning BIKE\RESEARCH\12321672_989177527819805_451909770928263942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1041400"/>
            <a:ext cx="2349500" cy="3175000"/>
          </a:xfrm>
          <a:prstGeom prst="rect">
            <a:avLst/>
          </a:prstGeom>
          <a:noFill/>
        </p:spPr>
      </p:pic>
      <p:pic>
        <p:nvPicPr>
          <p:cNvPr id="1028" name="Picture 4" descr="E:\Τα έγγραφά μου SOS\ΧΡΥΣΑ\ΔΙΑΠΟΛΙΤΙΣΜΙΚΟ 2015-16\BIKE ΟΛΑ\etwinning BIKE\RESEARCH\20160217_1016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" y="1642771"/>
            <a:ext cx="3937000" cy="2218028"/>
          </a:xfrm>
          <a:prstGeom prst="rect">
            <a:avLst/>
          </a:prstGeom>
          <a:noFill/>
        </p:spPr>
      </p:pic>
      <p:pic>
        <p:nvPicPr>
          <p:cNvPr id="1029" name="Picture 5" descr="E:\Τα έγγραφά μου SOS\ΧΡΥΣΑ\ΔΙΑΠΟΛΙΤΙΣΜΙΚΟ 2015-16\BIKE ΟΛΑ\etwinning BIKE\RESEARCH\20160217_1017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7265" y="4406900"/>
            <a:ext cx="3217798" cy="1810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87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2700" y="406400"/>
            <a:ext cx="10909299" cy="1397000"/>
          </a:xfrm>
        </p:spPr>
        <p:txBody>
          <a:bodyPr>
            <a:normAutofit/>
          </a:bodyPr>
          <a:lstStyle/>
          <a:p>
            <a:r>
              <a:rPr lang="el-GR" sz="2000" b="1" u="sng" baseline="30000" dirty="0" smtClean="0"/>
              <a:t>3η</a:t>
            </a:r>
            <a:r>
              <a:rPr lang="el-GR" sz="2000" b="1" u="sng" dirty="0" smtClean="0"/>
              <a:t> Ομάδα: Το ποδήλατο σύμφωνα με την Ευρωπαϊκή Νομοθεσία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n-US" sz="1600" dirty="0" smtClean="0"/>
              <a:t>http://ec.europa.eu/transport/road_safety/specialist/knowledge/pedestrians/special_regulations_for_pedestrians_and_cyclists/traffic_rules_and_regulations_for_cyclists_and_their_vehicles_en.htm</a:t>
            </a:r>
            <a:endParaRPr lang="el-GR" sz="16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013" y="1639330"/>
            <a:ext cx="6445137" cy="5048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69025" y="624110"/>
            <a:ext cx="8911687" cy="1280890"/>
          </a:xfrm>
        </p:spPr>
        <p:txBody>
          <a:bodyPr>
            <a:normAutofit/>
          </a:bodyPr>
          <a:lstStyle/>
          <a:p>
            <a:r>
              <a:rPr lang="el-GR" sz="3200" b="1" u="sng" baseline="30000" dirty="0" smtClean="0"/>
              <a:t>4η</a:t>
            </a:r>
            <a:r>
              <a:rPr lang="el-GR" sz="3200" b="1" u="sng" dirty="0" smtClean="0"/>
              <a:t> Ομάδα: Ποδήλατο και Επιχειρηματικότητα</a:t>
            </a:r>
            <a:endParaRPr lang="el-GR" sz="3200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54100" y="1333500"/>
            <a:ext cx="10450512" cy="4577722"/>
          </a:xfrm>
        </p:spPr>
        <p:txBody>
          <a:bodyPr/>
          <a:lstStyle/>
          <a:p>
            <a:r>
              <a:rPr lang="el-GR" dirty="0" smtClean="0"/>
              <a:t>Έρευνα και μελέτη των πιο επιτυχημένων επιχειρήσεων που σχετίζονται με το </a:t>
            </a:r>
            <a:r>
              <a:rPr lang="el-GR" dirty="0" smtClean="0"/>
              <a:t>ποδήλατο και </a:t>
            </a:r>
            <a:r>
              <a:rPr lang="el-GR" dirty="0" smtClean="0"/>
              <a:t>προωθούν την </a:t>
            </a:r>
            <a:r>
              <a:rPr lang="el-GR" dirty="0" smtClean="0"/>
              <a:t>αειφορία.Πράσινη επιχειρηματικότητα.</a:t>
            </a:r>
            <a:endParaRPr lang="el-GR" dirty="0"/>
          </a:p>
        </p:txBody>
      </p:sp>
      <p:pic>
        <p:nvPicPr>
          <p:cNvPr id="5124" name="Picture 4" descr="http://visitthessalonikigreece.com/wp-content/uploads/2015/01/logo_thessbike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4956" y="1874520"/>
            <a:ext cx="2778043" cy="1899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messiniaradio.gr/wp-content/uploads/2015/11/wooden-b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401" y="3002186"/>
            <a:ext cx="5400225" cy="2700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biscotto.gr/assets/media/PICTURES_NEW/vgainw_eksw/cafe/396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8240" y="4002421"/>
            <a:ext cx="3113080" cy="2594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64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571</Words>
  <Application>Microsoft Office PowerPoint</Application>
  <PresentationFormat>Custom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Be Innovative Kinetic European (BIKE)</vt:lpstr>
      <vt:lpstr>Βασικός στόχος του περιβαλλοντικού προγράμματος: να προωθήσει την αειφορία μέσα από έναν υγιεινό τρόπο ζωής</vt:lpstr>
      <vt:lpstr>Υλοποιήθηκε στο πλαίσιο των μαθημάτων</vt:lpstr>
      <vt:lpstr>Slide 4</vt:lpstr>
      <vt:lpstr>Διαδικασία  Υλοποίησης:  Ομαδοκεντρική-Διεπιστημονική </vt:lpstr>
      <vt:lpstr>Indoor Learning 1η Ομάδα: To ποδήλατο μέσα από το πέρασμα των χρόνων</vt:lpstr>
      <vt:lpstr>2η Ομάδα: Έρευνα σχετική με τις ποδηλατικές συνήθειες των νέων. Συμπεράσματα.</vt:lpstr>
      <vt:lpstr>3η Ομάδα: Το ποδήλατο σύμφωνα με την Ευρωπαϊκή Νομοθεσία  http://ec.europa.eu/transport/road_safety/specialist/knowledge/pedestrians/special_regulations_for_pedestrians_and_cyclists/traffic_rules_and_regulations_for_cyclists_and_their_vehicles_en.htm</vt:lpstr>
      <vt:lpstr>4η Ομάδα: Ποδήλατο και Επιχειρηματικότητα</vt:lpstr>
      <vt:lpstr>Slide 10</vt:lpstr>
      <vt:lpstr>5η Ομάδα: Το ποδήλατο μέσα από την τέχνη</vt:lpstr>
      <vt:lpstr>Outdoor Learning  1) Επίσκεψη στο τμήμα Φυσικής του ΑΠΘ. Μελέτη της ατμοσφαιρικής ρύπανσης, κλιματικής αλλαγής</vt:lpstr>
      <vt:lpstr>2) Επίσκεψη σε ελληνικές κερδοφόρες επιχειρήσεις που σχετίζονται με ποδήλατα: Thessbike,  Mod bar cafe</vt:lpstr>
      <vt:lpstr>Slide 14</vt:lpstr>
      <vt:lpstr>Slide 15</vt:lpstr>
      <vt:lpstr>Παρουσίαση του B.I.K.E </vt:lpstr>
      <vt:lpstr>Αξιολόγηση του έργου: Ερωτηματολόγιο καθηγητών -μαθητών</vt:lpstr>
      <vt:lpstr>Διάχυση</vt:lpstr>
      <vt:lpstr>Αντίκτυπος</vt:lpstr>
      <vt:lpstr>     Σας ευχαριστούμε πολύ!!!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Innovative Kinetic European (BIKE)</dc:title>
  <dc:creator>user16</dc:creator>
  <cp:lastModifiedBy>Χρήστης των Windows</cp:lastModifiedBy>
  <cp:revision>108</cp:revision>
  <dcterms:created xsi:type="dcterms:W3CDTF">2016-03-23T08:23:05Z</dcterms:created>
  <dcterms:modified xsi:type="dcterms:W3CDTF">2017-05-16T15:00:05Z</dcterms:modified>
</cp:coreProperties>
</file>