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319" r:id="rId4"/>
    <p:sldId id="318" r:id="rId5"/>
    <p:sldId id="273" r:id="rId6"/>
    <p:sldId id="274" r:id="rId7"/>
    <p:sldId id="316" r:id="rId8"/>
    <p:sldId id="322" r:id="rId9"/>
    <p:sldId id="321" r:id="rId10"/>
    <p:sldId id="278" r:id="rId11"/>
    <p:sldId id="323" r:id="rId12"/>
    <p:sldId id="324" r:id="rId13"/>
    <p:sldId id="325" r:id="rId14"/>
    <p:sldId id="326" r:id="rId15"/>
    <p:sldId id="281" r:id="rId1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67171700-EA84-4D59-AE36-05F6EAF616F9}" type="datetimeFigureOut">
              <a:rPr lang="el-GR" smtClean="0"/>
              <a:pPr/>
              <a:t>18/5/2017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171700-EA84-4D59-AE36-05F6EAF616F9}" type="datetimeFigureOut">
              <a:rPr lang="el-GR" smtClean="0"/>
              <a:pPr/>
              <a:t>18/5/2017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171700-EA84-4D59-AE36-05F6EAF616F9}" type="datetimeFigureOut">
              <a:rPr lang="el-GR" smtClean="0"/>
              <a:pPr/>
              <a:t>18/5/2017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67171700-EA84-4D59-AE36-05F6EAF616F9}" type="datetimeFigureOut">
              <a:rPr lang="el-GR" smtClean="0"/>
              <a:pPr/>
              <a:t>18/5/2017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171700-EA84-4D59-AE36-05F6EAF616F9}" type="datetimeFigureOut">
              <a:rPr lang="el-GR" smtClean="0"/>
              <a:pPr/>
              <a:t>18/5/2017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67171700-EA84-4D59-AE36-05F6EAF616F9}" type="datetimeFigureOut">
              <a:rPr lang="el-GR" smtClean="0"/>
              <a:pPr/>
              <a:t>18/5/2017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67171700-EA84-4D59-AE36-05F6EAF616F9}" type="datetimeFigureOut">
              <a:rPr lang="el-GR" smtClean="0"/>
              <a:pPr/>
              <a:t>18/5/2017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67171700-EA84-4D59-AE36-05F6EAF616F9}" type="datetimeFigureOut">
              <a:rPr lang="el-GR" smtClean="0"/>
              <a:pPr/>
              <a:t>18/5/2017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171700-EA84-4D59-AE36-05F6EAF616F9}" type="datetimeFigureOut">
              <a:rPr lang="el-GR" smtClean="0"/>
              <a:pPr/>
              <a:t>18/5/2017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71700-EA84-4D59-AE36-05F6EAF616F9}" type="datetimeFigureOut">
              <a:rPr lang="el-GR" smtClean="0"/>
              <a:pPr/>
              <a:t>18/5/2017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171700-EA84-4D59-AE36-05F6EAF616F9}" type="datetimeFigureOut">
              <a:rPr lang="el-GR" smtClean="0"/>
              <a:pPr/>
              <a:t>18/5/2017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E7B777-92E0-4EE8-B6C8-B2A43173247E}"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171700-EA84-4D59-AE36-05F6EAF616F9}" type="datetimeFigureOut">
              <a:rPr lang="el-GR" smtClean="0"/>
              <a:pPr/>
              <a:t>18/5/2017</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7B777-92E0-4EE8-B6C8-B2A43173247E}"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mpost9"/>
          <p:cNvPicPr>
            <a:picLocks noChangeAspect="1" noChangeArrowheads="1"/>
          </p:cNvPicPr>
          <p:nvPr/>
        </p:nvPicPr>
        <p:blipFill>
          <a:blip r:embed="rId2" cstate="print">
            <a:lum bright="32000"/>
          </a:blip>
          <a:srcRect/>
          <a:stretch>
            <a:fillRect/>
          </a:stretch>
        </p:blipFill>
        <p:spPr>
          <a:xfrm>
            <a:off x="2652713" y="404813"/>
            <a:ext cx="4430712" cy="6453187"/>
          </a:xfrm>
          <a:prstGeom prst="rect">
            <a:avLst/>
          </a:prstGeom>
        </p:spPr>
      </p:pic>
      <p:sp>
        <p:nvSpPr>
          <p:cNvPr id="2" name="Title 1"/>
          <p:cNvSpPr>
            <a:spLocks noGrp="1"/>
          </p:cNvSpPr>
          <p:nvPr>
            <p:ph type="ctrTitle"/>
          </p:nvPr>
        </p:nvSpPr>
        <p:spPr>
          <a:xfrm>
            <a:off x="285720" y="1428736"/>
            <a:ext cx="8429684" cy="3684603"/>
          </a:xfrm>
        </p:spPr>
        <p:txBody>
          <a:bodyPr>
            <a:noAutofit/>
          </a:bodyPr>
          <a:lstStyle/>
          <a:p>
            <a:r>
              <a:rPr lang="el-GR" sz="4000" b="1" dirty="0" err="1" smtClean="0"/>
              <a:t>ΟΙΚΟΔΡΑΣΤΕΣ</a:t>
            </a:r>
            <a:r>
              <a:rPr lang="el-GR" sz="4000" b="1" dirty="0" smtClean="0"/>
              <a:t> </a:t>
            </a:r>
            <a:r>
              <a:rPr lang="el-GR" sz="4000" b="1" dirty="0" smtClean="0"/>
              <a:t>1</a:t>
            </a:r>
            <a:r>
              <a:rPr lang="el-GR" sz="4000" b="1" baseline="30000" dirty="0" smtClean="0"/>
              <a:t>ου</a:t>
            </a:r>
            <a:r>
              <a:rPr lang="el-GR" sz="4000" b="1" dirty="0" smtClean="0"/>
              <a:t> </a:t>
            </a:r>
            <a:r>
              <a:rPr lang="el-GR" sz="4000" b="1" dirty="0" smtClean="0"/>
              <a:t>ΓΥΜΝΑΣΙΟΥ ΑΓΙΟΥ ΝΙΚΟΛΑΟΥ - ΚΑΙΝΟΤΟΜΑ ΚΑΤΑΣΚΕΥΗ ΚΑΙ ΛΕΙΤΟΥΡΓΙΑ 1ΟΥ ΠΑΝΕΥΡΩΠΑΙΚΑ ΣΧΟΛΙΚΟΥ </a:t>
            </a:r>
            <a:r>
              <a:rPr lang="el-GR" sz="4000" b="1" dirty="0" err="1" smtClean="0"/>
              <a:t>ΚΟΜΠΟΣΤΟΠΟΙΗΤΗ</a:t>
            </a:r>
            <a:r>
              <a:rPr lang="el-GR" sz="4000" b="1" dirty="0" smtClean="0"/>
              <a:t> ΥΓΡΟΥ ΚΑΙ ΣΤΕΡΕΟΥ </a:t>
            </a:r>
            <a:r>
              <a:rPr lang="en-US" sz="4000" b="1" dirty="0" err="1" smtClean="0"/>
              <a:t>VERMICOMPOST</a:t>
            </a:r>
            <a:r>
              <a:rPr lang="en-US" sz="4000" b="1" dirty="0" smtClean="0"/>
              <a:t> </a:t>
            </a:r>
            <a:r>
              <a:rPr lang="el-GR" sz="4000" b="1" dirty="0" smtClean="0"/>
              <a:t>ΣΤΟ ΠΛΑΙΣΙΟ ΠΕΡΙΒΑΛΛΟΝΤΙΚΟΥ ΠΡΟΓΡΑΜΜΑΤΟΣ</a:t>
            </a:r>
            <a:br>
              <a:rPr lang="el-GR" sz="4000" b="1" dirty="0" smtClean="0"/>
            </a:br>
            <a:endParaRPr lang="el-GR" sz="4000" dirty="0"/>
          </a:p>
        </p:txBody>
      </p:sp>
      <p:sp>
        <p:nvSpPr>
          <p:cNvPr id="3" name="Subtitle 2"/>
          <p:cNvSpPr>
            <a:spLocks noGrp="1"/>
          </p:cNvSpPr>
          <p:nvPr>
            <p:ph type="subTitle" idx="1"/>
          </p:nvPr>
        </p:nvSpPr>
        <p:spPr>
          <a:xfrm>
            <a:off x="0" y="5286388"/>
            <a:ext cx="9144000" cy="769640"/>
          </a:xfrm>
        </p:spPr>
        <p:txBody>
          <a:bodyPr>
            <a:noAutofit/>
          </a:bodyPr>
          <a:lstStyle/>
          <a:p>
            <a:r>
              <a:rPr lang="el-GR" sz="2400" dirty="0" smtClean="0">
                <a:solidFill>
                  <a:schemeClr val="tx1"/>
                </a:solidFill>
              </a:rPr>
              <a:t>Επιμέλεια παρουσίασης:</a:t>
            </a:r>
          </a:p>
          <a:p>
            <a:r>
              <a:rPr lang="el-GR" sz="2400" dirty="0" smtClean="0">
                <a:solidFill>
                  <a:schemeClr val="tx1"/>
                </a:solidFill>
              </a:rPr>
              <a:t>Μανώλης </a:t>
            </a:r>
            <a:r>
              <a:rPr lang="el-GR" sz="2400" dirty="0" err="1" smtClean="0">
                <a:solidFill>
                  <a:schemeClr val="tx1"/>
                </a:solidFill>
              </a:rPr>
              <a:t>Μιχ</a:t>
            </a:r>
            <a:r>
              <a:rPr lang="el-GR" sz="2400" dirty="0" smtClean="0">
                <a:solidFill>
                  <a:schemeClr val="tx1"/>
                </a:solidFill>
              </a:rPr>
              <a:t>. </a:t>
            </a:r>
            <a:r>
              <a:rPr lang="el-GR" sz="2400" dirty="0" err="1" smtClean="0">
                <a:solidFill>
                  <a:schemeClr val="tx1"/>
                </a:solidFill>
              </a:rPr>
              <a:t>Σησαμάκης</a:t>
            </a:r>
            <a:r>
              <a:rPr lang="el-GR" sz="2400" dirty="0" smtClean="0">
                <a:solidFill>
                  <a:schemeClr val="tx1"/>
                </a:solidFill>
              </a:rPr>
              <a:t> (</a:t>
            </a:r>
            <a:r>
              <a:rPr lang="en-US" sz="2400" dirty="0" smtClean="0">
                <a:solidFill>
                  <a:schemeClr val="tx1"/>
                </a:solidFill>
              </a:rPr>
              <a:t>PhD</a:t>
            </a:r>
            <a:r>
              <a:rPr lang="el-GR" sz="2400" dirty="0" smtClean="0">
                <a:solidFill>
                  <a:schemeClr val="tx1"/>
                </a:solidFill>
              </a:rPr>
              <a:t>) &amp;Αναστασία </a:t>
            </a:r>
            <a:r>
              <a:rPr lang="el-GR" sz="2400" dirty="0" err="1" smtClean="0">
                <a:solidFill>
                  <a:schemeClr val="tx1"/>
                </a:solidFill>
              </a:rPr>
              <a:t>Μιχ</a:t>
            </a:r>
            <a:r>
              <a:rPr lang="el-GR" sz="2400" dirty="0" smtClean="0">
                <a:solidFill>
                  <a:schemeClr val="tx1"/>
                </a:solidFill>
              </a:rPr>
              <a:t>. </a:t>
            </a:r>
            <a:r>
              <a:rPr lang="en-US" sz="2400" dirty="0" err="1" smtClean="0">
                <a:solidFill>
                  <a:schemeClr val="tx1"/>
                </a:solidFill>
              </a:rPr>
              <a:t>Λασθιωτάκη</a:t>
            </a:r>
            <a:r>
              <a:rPr lang="en-US" sz="2400" dirty="0" smtClean="0">
                <a:solidFill>
                  <a:schemeClr val="tx1"/>
                </a:solidFill>
              </a:rPr>
              <a:t> </a:t>
            </a:r>
            <a:r>
              <a:rPr lang="el-GR" sz="2400" dirty="0" smtClean="0">
                <a:solidFill>
                  <a:schemeClr val="tx1"/>
                </a:solidFill>
              </a:rPr>
              <a:t>(</a:t>
            </a:r>
            <a:r>
              <a:rPr lang="en-US" sz="2400" dirty="0" smtClean="0">
                <a:solidFill>
                  <a:schemeClr val="tx1"/>
                </a:solidFill>
              </a:rPr>
              <a:t>MA</a:t>
            </a:r>
            <a:r>
              <a:rPr lang="el-GR" sz="2400" dirty="0" smtClean="0">
                <a:solidFill>
                  <a:schemeClr val="tx1"/>
                </a:solidFill>
              </a:rPr>
              <a:t>)</a:t>
            </a:r>
          </a:p>
          <a:p>
            <a:r>
              <a:rPr lang="en-US" sz="2400" dirty="0" smtClean="0">
                <a:solidFill>
                  <a:schemeClr val="tx1"/>
                </a:solidFill>
              </a:rPr>
              <a:t>E-mail </a:t>
            </a:r>
            <a:r>
              <a:rPr lang="el-GR" sz="2400" dirty="0" smtClean="0">
                <a:solidFill>
                  <a:schemeClr val="tx1"/>
                </a:solidFill>
              </a:rPr>
              <a:t>επικοινωνίας: </a:t>
            </a:r>
            <a:r>
              <a:rPr lang="en-US" sz="2400" dirty="0" smtClean="0">
                <a:solidFill>
                  <a:schemeClr val="tx1"/>
                </a:solidFill>
              </a:rPr>
              <a:t>manolis.sisamakis@gmail.com</a:t>
            </a:r>
            <a:endParaRPr lang="el-GR" sz="24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normAutofit fontScale="90000"/>
          </a:bodyPr>
          <a:lstStyle/>
          <a:p>
            <a:r>
              <a:rPr lang="el-GR" dirty="0" err="1" smtClean="0"/>
              <a:t>Κομποστοποιητής</a:t>
            </a:r>
            <a:r>
              <a:rPr lang="el-GR" dirty="0" smtClean="0"/>
              <a:t>-</a:t>
            </a:r>
            <a:r>
              <a:rPr lang="el-GR" dirty="0" err="1" smtClean="0"/>
              <a:t>σαρανταβότανο</a:t>
            </a:r>
            <a:r>
              <a:rPr lang="el-GR" dirty="0" smtClean="0"/>
              <a:t>: 37 βρώσιμα είδη πάνω στα παρτέρια του</a:t>
            </a:r>
            <a:endParaRPr lang="el-GR" dirty="0"/>
          </a:p>
        </p:txBody>
      </p:sp>
      <p:pic>
        <p:nvPicPr>
          <p:cNvPr id="5" name="4 - Θέση περιεχομένου" descr="20170317_113856.jpg"/>
          <p:cNvPicPr>
            <a:picLocks noGrp="1" noChangeAspect="1"/>
          </p:cNvPicPr>
          <p:nvPr>
            <p:ph idx="1"/>
          </p:nvPr>
        </p:nvPicPr>
        <p:blipFill>
          <a:blip r:embed="rId2" cstate="print"/>
          <a:stretch>
            <a:fillRect/>
          </a:stretch>
        </p:blipFill>
        <p:spPr>
          <a:xfrm>
            <a:off x="928694" y="1285860"/>
            <a:ext cx="7429520" cy="557214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dirty="0" smtClean="0"/>
              <a:t>Παράλληλες δράσεις: ετοιμάζοντας μια γιορτή σαλάτας για την ομάδα. Τρέφομαι σωστά με τον καρπό του κόπου μου</a:t>
            </a:r>
            <a:endParaRPr lang="el-GR" sz="3600" dirty="0"/>
          </a:p>
        </p:txBody>
      </p:sp>
      <p:pic>
        <p:nvPicPr>
          <p:cNvPr id="6" name="5 - Θέση περιεχομένου" descr="20170313_133215.jpg"/>
          <p:cNvPicPr>
            <a:picLocks noGrp="1" noChangeAspect="1"/>
          </p:cNvPicPr>
          <p:nvPr>
            <p:ph idx="1"/>
          </p:nvPr>
        </p:nvPicPr>
        <p:blipFill>
          <a:blip r:embed="rId2" cstate="print"/>
          <a:stretch>
            <a:fillRect/>
          </a:stretch>
        </p:blipFill>
        <p:spPr>
          <a:xfrm>
            <a:off x="1554691" y="1600200"/>
            <a:ext cx="7010400" cy="52578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4357686" cy="2940048"/>
          </a:xfrm>
        </p:spPr>
        <p:txBody>
          <a:bodyPr>
            <a:noAutofit/>
          </a:bodyPr>
          <a:lstStyle/>
          <a:p>
            <a:r>
              <a:rPr lang="el-GR" sz="3600" dirty="0" smtClean="0"/>
              <a:t>Παράλληλες </a:t>
            </a:r>
            <a:r>
              <a:rPr lang="el-GR" sz="3600" dirty="0" smtClean="0"/>
              <a:t>δράσεις: ‘τρυγώντας’ σαλατικά για κοινωφελή ιδρύματα/κεράσματα</a:t>
            </a:r>
            <a:endParaRPr lang="el-GR" sz="3600" dirty="0"/>
          </a:p>
        </p:txBody>
      </p:sp>
      <p:pic>
        <p:nvPicPr>
          <p:cNvPr id="4" name="3 - Θέση περιεχομένου" descr="20170403_132154.jpg"/>
          <p:cNvPicPr>
            <a:picLocks noGrp="1" noChangeAspect="1"/>
          </p:cNvPicPr>
          <p:nvPr>
            <p:ph idx="1"/>
          </p:nvPr>
        </p:nvPicPr>
        <p:blipFill>
          <a:blip r:embed="rId2" cstate="print"/>
          <a:stretch>
            <a:fillRect/>
          </a:stretch>
        </p:blipFill>
        <p:spPr>
          <a:xfrm>
            <a:off x="-285784" y="3243274"/>
            <a:ext cx="4914917" cy="3686188"/>
          </a:xfrm>
        </p:spPr>
      </p:pic>
      <p:pic>
        <p:nvPicPr>
          <p:cNvPr id="5" name="4 - Εικόνα" descr="20170403_132114.jpg"/>
          <p:cNvPicPr>
            <a:picLocks noChangeAspect="1"/>
          </p:cNvPicPr>
          <p:nvPr/>
        </p:nvPicPr>
        <p:blipFill>
          <a:blip r:embed="rId3" cstate="print"/>
          <a:stretch>
            <a:fillRect/>
          </a:stretch>
        </p:blipFill>
        <p:spPr>
          <a:xfrm rot="5400000">
            <a:off x="3750462" y="1321578"/>
            <a:ext cx="6572297" cy="49292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Δρούμε: </a:t>
            </a:r>
            <a:r>
              <a:rPr lang="el-GR" sz="3600" dirty="0" smtClean="0"/>
              <a:t>Φτιάχνοντας </a:t>
            </a:r>
            <a:r>
              <a:rPr lang="el-GR" sz="3600" dirty="0" err="1" smtClean="0"/>
              <a:t>κεραλοιφή</a:t>
            </a:r>
            <a:r>
              <a:rPr lang="el-GR" sz="3600" dirty="0" smtClean="0"/>
              <a:t>, σαπούνι, </a:t>
            </a:r>
            <a:r>
              <a:rPr lang="el-GR" sz="3600" dirty="0" err="1" smtClean="0"/>
              <a:t>χαρουπόμελο</a:t>
            </a:r>
            <a:r>
              <a:rPr lang="el-GR" sz="3600" dirty="0" smtClean="0"/>
              <a:t>, δώρα αγάπης, κ.α.</a:t>
            </a:r>
            <a:endParaRPr lang="el-GR" sz="3600" dirty="0"/>
          </a:p>
        </p:txBody>
      </p:sp>
      <p:pic>
        <p:nvPicPr>
          <p:cNvPr id="4" name="Picture 4" descr="C:\Users\manolis\Desktop\Dropbox\Non-shared\Oikodrastes-Xainides\Charob-syrup\DSC01651.JPG"/>
          <p:cNvPicPr>
            <a:picLocks noGrp="1" noChangeAspect="1" noChangeArrowheads="1"/>
          </p:cNvPicPr>
          <p:nvPr>
            <p:ph idx="1"/>
          </p:nvPr>
        </p:nvPicPr>
        <p:blipFill>
          <a:blip r:embed="rId2" cstate="print"/>
          <a:srcRect/>
          <a:stretch>
            <a:fillRect/>
          </a:stretch>
        </p:blipFill>
        <p:spPr>
          <a:xfrm>
            <a:off x="-180708" y="1600200"/>
            <a:ext cx="3395386" cy="4525963"/>
          </a:xfrm>
          <a:noFill/>
        </p:spPr>
      </p:pic>
      <p:pic>
        <p:nvPicPr>
          <p:cNvPr id="5" name="3 - Θέση περιεχομένου" descr="20140508_152246.jpg"/>
          <p:cNvPicPr>
            <a:picLocks noChangeAspect="1"/>
          </p:cNvPicPr>
          <p:nvPr/>
        </p:nvPicPr>
        <p:blipFill>
          <a:blip r:embed="rId3" cstate="print"/>
          <a:srcRect/>
          <a:stretch>
            <a:fillRect/>
          </a:stretch>
        </p:blipFill>
        <p:spPr>
          <a:xfrm>
            <a:off x="2928927" y="1714487"/>
            <a:ext cx="3620161" cy="2714645"/>
          </a:xfrm>
          <a:prstGeom prst="rect">
            <a:avLst/>
          </a:prstGeom>
        </p:spPr>
      </p:pic>
      <p:pic>
        <p:nvPicPr>
          <p:cNvPr id="6" name="3 - Θέση περιεχομένου" descr="IMGP1724.JPG"/>
          <p:cNvPicPr>
            <a:picLocks noChangeAspect="1"/>
          </p:cNvPicPr>
          <p:nvPr/>
        </p:nvPicPr>
        <p:blipFill>
          <a:blip r:embed="rId4" cstate="print"/>
          <a:srcRect/>
          <a:stretch>
            <a:fillRect/>
          </a:stretch>
        </p:blipFill>
        <p:spPr>
          <a:xfrm>
            <a:off x="3071802" y="4286256"/>
            <a:ext cx="3787382" cy="2840039"/>
          </a:xfrm>
          <a:prstGeom prst="rect">
            <a:avLst/>
          </a:prstGeom>
        </p:spPr>
      </p:pic>
      <p:pic>
        <p:nvPicPr>
          <p:cNvPr id="7" name="3 - Θέση περιεχομένου" descr="IMGP1727.JPG"/>
          <p:cNvPicPr>
            <a:picLocks noChangeAspect="1"/>
          </p:cNvPicPr>
          <p:nvPr/>
        </p:nvPicPr>
        <p:blipFill>
          <a:blip r:embed="rId5" cstate="print"/>
          <a:srcRect/>
          <a:stretch>
            <a:fillRect/>
          </a:stretch>
        </p:blipFill>
        <p:spPr>
          <a:xfrm rot="5400000">
            <a:off x="6286722" y="4715127"/>
            <a:ext cx="3429023" cy="2285532"/>
          </a:xfrm>
          <a:prstGeom prst="rect">
            <a:avLst/>
          </a:prstGeom>
        </p:spPr>
      </p:pic>
      <p:pic>
        <p:nvPicPr>
          <p:cNvPr id="9" name="Picture 7"/>
          <p:cNvPicPr>
            <a:picLocks noChangeAspect="1" noChangeArrowheads="1"/>
          </p:cNvPicPr>
          <p:nvPr/>
        </p:nvPicPr>
        <p:blipFill>
          <a:blip r:embed="rId6" cstate="print"/>
          <a:srcRect/>
          <a:stretch>
            <a:fillRect/>
          </a:stretch>
        </p:blipFill>
        <p:spPr bwMode="auto">
          <a:xfrm>
            <a:off x="6269567" y="2143116"/>
            <a:ext cx="2874433" cy="2155825"/>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t>Δρούμε: </a:t>
            </a:r>
            <a:r>
              <a:rPr lang="el-GR" sz="3200" dirty="0" smtClean="0"/>
              <a:t>Μπολιάζουμε, ‘ραβδίζουμε’ χαρούπια, φυτεύουμε, μοιράζουμε, δωρίζουμε</a:t>
            </a:r>
            <a:endParaRPr lang="el-GR" sz="32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285985" y="1500174"/>
            <a:ext cx="2089562" cy="2786082"/>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17892" y="1500174"/>
            <a:ext cx="2089562" cy="2786082"/>
          </a:xfrm>
          <a:prstGeom prst="rect">
            <a:avLst/>
          </a:prstGeom>
          <a:noFill/>
          <a:ln w="9525">
            <a:noFill/>
            <a:miter lim="800000"/>
            <a:headEnd/>
            <a:tailEnd/>
          </a:ln>
          <a:effectLst/>
        </p:spPr>
      </p:pic>
      <p:pic>
        <p:nvPicPr>
          <p:cNvPr id="9" name="Picture 3" descr="C:\Camera\20141218_122852.jpg"/>
          <p:cNvPicPr>
            <a:picLocks noChangeAspect="1" noChangeArrowheads="1"/>
          </p:cNvPicPr>
          <p:nvPr/>
        </p:nvPicPr>
        <p:blipFill>
          <a:blip r:embed="rId4" cstate="print"/>
          <a:srcRect l="10654" t="14206" r="5296" b="21080"/>
          <a:stretch>
            <a:fillRect/>
          </a:stretch>
        </p:blipFill>
        <p:spPr bwMode="auto">
          <a:xfrm>
            <a:off x="4643438" y="1500174"/>
            <a:ext cx="3587582" cy="2071702"/>
          </a:xfrm>
          <a:prstGeom prst="rect">
            <a:avLst/>
          </a:prstGeom>
          <a:noFill/>
        </p:spPr>
      </p:pic>
      <p:pic>
        <p:nvPicPr>
          <p:cNvPr id="10" name="Picture 4"/>
          <p:cNvPicPr>
            <a:picLocks noChangeAspect="1" noChangeArrowheads="1"/>
          </p:cNvPicPr>
          <p:nvPr/>
        </p:nvPicPr>
        <p:blipFill>
          <a:blip r:embed="rId5" cstate="print"/>
          <a:srcRect/>
          <a:stretch>
            <a:fillRect/>
          </a:stretch>
        </p:blipFill>
        <p:spPr bwMode="auto">
          <a:xfrm>
            <a:off x="0" y="4457721"/>
            <a:ext cx="3009902" cy="2257427"/>
          </a:xfrm>
          <a:prstGeom prst="rect">
            <a:avLst/>
          </a:prstGeom>
          <a:noFill/>
          <a:ln w="9525">
            <a:noFill/>
            <a:miter lim="800000"/>
            <a:headEnd/>
            <a:tailEnd/>
          </a:ln>
          <a:effectLst/>
        </p:spPr>
      </p:pic>
      <p:pic>
        <p:nvPicPr>
          <p:cNvPr id="11" name="Picture 5"/>
          <p:cNvPicPr>
            <a:picLocks noChangeAspect="1" noChangeArrowheads="1"/>
          </p:cNvPicPr>
          <p:nvPr/>
        </p:nvPicPr>
        <p:blipFill>
          <a:blip r:embed="rId6" cstate="print"/>
          <a:srcRect/>
          <a:stretch>
            <a:fillRect/>
          </a:stretch>
        </p:blipFill>
        <p:spPr bwMode="auto">
          <a:xfrm>
            <a:off x="3143240" y="4500570"/>
            <a:ext cx="2914652" cy="2185989"/>
          </a:xfrm>
          <a:prstGeom prst="rect">
            <a:avLst/>
          </a:prstGeom>
          <a:noFill/>
          <a:ln w="9525">
            <a:noFill/>
            <a:miter lim="800000"/>
            <a:headEnd/>
            <a:tailEnd/>
          </a:ln>
          <a:effectLst/>
        </p:spPr>
      </p:pic>
      <p:pic>
        <p:nvPicPr>
          <p:cNvPr id="12" name="Picture 6"/>
          <p:cNvPicPr>
            <a:picLocks noChangeAspect="1" noChangeArrowheads="1"/>
          </p:cNvPicPr>
          <p:nvPr/>
        </p:nvPicPr>
        <p:blipFill>
          <a:blip r:embed="rId7" cstate="print"/>
          <a:srcRect/>
          <a:stretch>
            <a:fillRect/>
          </a:stretch>
        </p:blipFill>
        <p:spPr bwMode="auto">
          <a:xfrm>
            <a:off x="6357950" y="3786190"/>
            <a:ext cx="2125864" cy="2834486"/>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1414"/>
            <a:ext cx="8229600" cy="1143000"/>
          </a:xfrm>
        </p:spPr>
        <p:txBody>
          <a:bodyPr>
            <a:noAutofit/>
          </a:bodyPr>
          <a:lstStyle/>
          <a:p>
            <a:r>
              <a:rPr lang="el-GR" sz="4000" dirty="0" smtClean="0"/>
              <a:t>‘</a:t>
            </a:r>
            <a:r>
              <a:rPr lang="el-GR" sz="3600" dirty="0" smtClean="0"/>
              <a:t>Μ</a:t>
            </a:r>
            <a:r>
              <a:rPr lang="el-GR" sz="3600" dirty="0" smtClean="0"/>
              <a:t>ιμητές’ μ</a:t>
            </a:r>
            <a:r>
              <a:rPr lang="el-GR" sz="3600" dirty="0" smtClean="0"/>
              <a:t>ε βάση την ίδια πατέντα: </a:t>
            </a:r>
            <a:r>
              <a:rPr lang="el-GR" sz="3600" dirty="0" err="1" smtClean="0"/>
              <a:t>κομποστοποιητής</a:t>
            </a:r>
            <a:r>
              <a:rPr lang="el-GR" sz="3600" dirty="0" smtClean="0"/>
              <a:t> </a:t>
            </a:r>
            <a:r>
              <a:rPr lang="en-US" sz="3600" dirty="0" smtClean="0"/>
              <a:t>Blue Palace, </a:t>
            </a:r>
            <a:r>
              <a:rPr lang="en-US" sz="3600" dirty="0" err="1" smtClean="0"/>
              <a:t>Elounda</a:t>
            </a:r>
            <a:endParaRPr lang="el-GR" sz="3600" dirty="0"/>
          </a:p>
        </p:txBody>
      </p:sp>
      <p:pic>
        <p:nvPicPr>
          <p:cNvPr id="5" name="4 - Θέση περιεχομένου" descr="20170420_133002.jpg"/>
          <p:cNvPicPr>
            <a:picLocks noGrp="1" noChangeAspect="1"/>
          </p:cNvPicPr>
          <p:nvPr>
            <p:ph idx="1"/>
          </p:nvPr>
        </p:nvPicPr>
        <p:blipFill>
          <a:blip r:embed="rId2" cstate="print"/>
          <a:stretch>
            <a:fillRect/>
          </a:stretch>
        </p:blipFill>
        <p:spPr>
          <a:xfrm>
            <a:off x="785786" y="1196562"/>
            <a:ext cx="7643866" cy="5732900"/>
          </a:xfrm>
        </p:spPr>
      </p:pic>
      <p:sp>
        <p:nvSpPr>
          <p:cNvPr id="4" name="3 - TextBox"/>
          <p:cNvSpPr txBox="1"/>
          <p:nvPr/>
        </p:nvSpPr>
        <p:spPr>
          <a:xfrm>
            <a:off x="2214546" y="3143248"/>
            <a:ext cx="3000396" cy="523220"/>
          </a:xfrm>
          <a:prstGeom prst="rect">
            <a:avLst/>
          </a:prstGeom>
          <a:noFill/>
        </p:spPr>
        <p:txBody>
          <a:bodyPr wrap="square" rtlCol="0">
            <a:spAutoFit/>
          </a:bodyPr>
          <a:lstStyle/>
          <a:p>
            <a:r>
              <a:rPr lang="el-GR" sz="2800" dirty="0" smtClean="0"/>
              <a:t>Μπροστινή όψη</a:t>
            </a:r>
            <a:endParaRPr lang="el-GR"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71556" y="-142892"/>
            <a:ext cx="8229600" cy="1143000"/>
          </a:xfrm>
        </p:spPr>
        <p:txBody>
          <a:bodyPr/>
          <a:lstStyle/>
          <a:p>
            <a:r>
              <a:rPr lang="el-GR" dirty="0" smtClean="0"/>
              <a:t>Ο </a:t>
            </a:r>
            <a:r>
              <a:rPr lang="el-GR" dirty="0" err="1" smtClean="0"/>
              <a:t>κομποστοποιητής</a:t>
            </a:r>
            <a:r>
              <a:rPr lang="el-GR" dirty="0" smtClean="0"/>
              <a:t> μας</a:t>
            </a:r>
            <a:endParaRPr lang="el-GR" dirty="0"/>
          </a:p>
        </p:txBody>
      </p:sp>
      <p:pic>
        <p:nvPicPr>
          <p:cNvPr id="4" name="3 - Θέση περιεχομένου" descr="20170317_113841.jpg"/>
          <p:cNvPicPr>
            <a:picLocks noGrp="1" noChangeAspect="1"/>
          </p:cNvPicPr>
          <p:nvPr>
            <p:ph idx="1"/>
          </p:nvPr>
        </p:nvPicPr>
        <p:blipFill>
          <a:blip r:embed="rId2" cstate="print"/>
          <a:stretch>
            <a:fillRect/>
          </a:stretch>
        </p:blipFill>
        <p:spPr>
          <a:xfrm>
            <a:off x="2340509" y="857232"/>
            <a:ext cx="7017837" cy="5263378"/>
          </a:xfrm>
        </p:spPr>
      </p:pic>
      <p:pic>
        <p:nvPicPr>
          <p:cNvPr id="5" name="Picture 2"/>
          <p:cNvPicPr>
            <a:picLocks noChangeAspect="1" noChangeArrowheads="1"/>
          </p:cNvPicPr>
          <p:nvPr/>
        </p:nvPicPr>
        <p:blipFill>
          <a:blip r:embed="rId3" cstate="print"/>
          <a:srcRect/>
          <a:stretch>
            <a:fillRect/>
          </a:stretch>
        </p:blipFill>
        <p:spPr bwMode="auto">
          <a:xfrm>
            <a:off x="-500098" y="2786058"/>
            <a:ext cx="3139365" cy="2085101"/>
          </a:xfrm>
          <a:prstGeom prst="rect">
            <a:avLst/>
          </a:prstGeom>
          <a:noFill/>
          <a:ln w="9525">
            <a:noFill/>
            <a:miter lim="800000"/>
            <a:headEnd/>
            <a:tailEnd/>
          </a:ln>
        </p:spPr>
      </p:pic>
      <p:sp>
        <p:nvSpPr>
          <p:cNvPr id="6" name="5 - TextBox"/>
          <p:cNvSpPr txBox="1"/>
          <p:nvPr/>
        </p:nvSpPr>
        <p:spPr>
          <a:xfrm>
            <a:off x="0" y="683295"/>
            <a:ext cx="2357422" cy="2031325"/>
          </a:xfrm>
          <a:prstGeom prst="rect">
            <a:avLst/>
          </a:prstGeom>
          <a:noFill/>
        </p:spPr>
        <p:txBody>
          <a:bodyPr wrap="square" rtlCol="0">
            <a:spAutoFit/>
          </a:bodyPr>
          <a:lstStyle/>
          <a:p>
            <a:r>
              <a:rPr lang="el-GR" dirty="0" smtClean="0"/>
              <a:t>Π</a:t>
            </a:r>
            <a:r>
              <a:rPr lang="el-GR" dirty="0" smtClean="0"/>
              <a:t>ίσω μορφή: Διακρίνονται οι πόρτες πλήρωσης </a:t>
            </a:r>
            <a:r>
              <a:rPr lang="el-GR" dirty="0" smtClean="0"/>
              <a:t>(</a:t>
            </a:r>
            <a:r>
              <a:rPr lang="el-GR" dirty="0" smtClean="0"/>
              <a:t>πάνω) και εξαγωγής έτοιμου </a:t>
            </a:r>
            <a:r>
              <a:rPr lang="el-GR" dirty="0" err="1" smtClean="0"/>
              <a:t>κομποστ</a:t>
            </a:r>
            <a:r>
              <a:rPr lang="el-GR" dirty="0" smtClean="0"/>
              <a:t> </a:t>
            </a:r>
            <a:endParaRPr lang="el-GR" dirty="0" smtClean="0"/>
          </a:p>
          <a:p>
            <a:r>
              <a:rPr lang="el-GR" dirty="0" smtClean="0"/>
              <a:t>(πλάγιες) κλειστές και ανοικτές </a:t>
            </a:r>
          </a:p>
        </p:txBody>
      </p:sp>
      <p:pic>
        <p:nvPicPr>
          <p:cNvPr id="7" name="Picture 2" descr="C:\Camera\20151211_111631.jpg"/>
          <p:cNvPicPr>
            <a:picLocks noChangeAspect="1" noChangeArrowheads="1"/>
          </p:cNvPicPr>
          <p:nvPr/>
        </p:nvPicPr>
        <p:blipFill>
          <a:blip r:embed="rId4" cstate="print"/>
          <a:srcRect/>
          <a:stretch>
            <a:fillRect/>
          </a:stretch>
        </p:blipFill>
        <p:spPr bwMode="auto">
          <a:xfrm>
            <a:off x="-214346" y="4572008"/>
            <a:ext cx="3088746" cy="231656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84888" y="285728"/>
            <a:ext cx="2844830" cy="6226196"/>
          </a:xfrm>
        </p:spPr>
        <p:txBody>
          <a:bodyPr>
            <a:normAutofit/>
          </a:bodyPr>
          <a:lstStyle/>
          <a:p>
            <a:pPr eaLnBrk="1" hangingPunct="1"/>
            <a:r>
              <a:rPr lang="el-GR" sz="2800" dirty="0" smtClean="0"/>
              <a:t>Ενσωματωμένη Λίμνη: </a:t>
            </a:r>
            <a:r>
              <a:rPr lang="el-GR" sz="2800" dirty="0" smtClean="0"/>
              <a:t/>
            </a:r>
            <a:br>
              <a:rPr lang="el-GR" sz="2800" dirty="0" smtClean="0"/>
            </a:br>
            <a:r>
              <a:rPr lang="el-GR" sz="2800" dirty="0" smtClean="0"/>
              <a:t>Τα φυτά είναι πράσινα με ζωντανά χρώματα, τα ψάρια διακρίνονται σχετικά δύσκολα (ζουν χαμηλά)</a:t>
            </a:r>
          </a:p>
        </p:txBody>
      </p:sp>
      <p:pic>
        <p:nvPicPr>
          <p:cNvPr id="19459" name="Picture 2" descr="F:\Παρουσίαση ΜΓεροντής 27-11-2015\16.jpg"/>
          <p:cNvPicPr>
            <a:picLocks noChangeAspect="1" noChangeArrowheads="1"/>
          </p:cNvPicPr>
          <p:nvPr/>
        </p:nvPicPr>
        <p:blipFill>
          <a:blip r:embed="rId2" cstate="print"/>
          <a:srcRect/>
          <a:stretch>
            <a:fillRect/>
          </a:stretch>
        </p:blipFill>
        <p:spPr bwMode="auto">
          <a:xfrm>
            <a:off x="1835150" y="260350"/>
            <a:ext cx="4249738" cy="639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el-GR" sz="4000" smtClean="0"/>
              <a:t>Γαιοσκώληκες κομποστοποίησης</a:t>
            </a:r>
            <a:r>
              <a:rPr lang="en-US" sz="4000" smtClean="0"/>
              <a:t> </a:t>
            </a:r>
            <a:r>
              <a:rPr lang="el-GR" sz="4000" smtClean="0"/>
              <a:t>με βασικό υπόστρωμα εφαρμογής</a:t>
            </a:r>
          </a:p>
        </p:txBody>
      </p:sp>
      <p:pic>
        <p:nvPicPr>
          <p:cNvPr id="3075" name="Picture 4" descr="F:\Παρουσίαση ΜΓεροντής 27-11-2015\9.JPG"/>
          <p:cNvPicPr>
            <a:picLocks noGrp="1" noChangeAspect="1" noChangeArrowheads="1"/>
          </p:cNvPicPr>
          <p:nvPr>
            <p:ph idx="1"/>
          </p:nvPr>
        </p:nvPicPr>
        <p:blipFill>
          <a:blip r:embed="rId2" cstate="print"/>
          <a:srcRect/>
          <a:stretch>
            <a:fillRect/>
          </a:stretch>
        </p:blipFill>
        <p:spPr>
          <a:xfrm>
            <a:off x="900113" y="1600200"/>
            <a:ext cx="7488237" cy="512603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noAutofit/>
          </a:bodyPr>
          <a:lstStyle/>
          <a:p>
            <a:r>
              <a:rPr lang="el-GR" sz="3200" dirty="0" smtClean="0"/>
              <a:t>Βέλτιστη διαχείριση σε προσιτό κόστος: ‘Οικοκομποστοποιητής Παπαδημητρόπουλου’ </a:t>
            </a:r>
            <a:endParaRPr lang="el-GR" sz="3200" dirty="0"/>
          </a:p>
        </p:txBody>
      </p:sp>
      <p:sp>
        <p:nvSpPr>
          <p:cNvPr id="3" name="Content Placeholder 2"/>
          <p:cNvSpPr>
            <a:spLocks noGrp="1"/>
          </p:cNvSpPr>
          <p:nvPr>
            <p:ph idx="1"/>
          </p:nvPr>
        </p:nvSpPr>
        <p:spPr>
          <a:xfrm>
            <a:off x="0" y="1600200"/>
            <a:ext cx="8686800" cy="5114948"/>
          </a:xfrm>
        </p:spPr>
        <p:txBody>
          <a:bodyPr>
            <a:normAutofit fontScale="77500" lnSpcReduction="20000"/>
          </a:bodyPr>
          <a:lstStyle/>
          <a:p>
            <a:r>
              <a:rPr lang="el-GR" sz="3400" dirty="0" smtClean="0"/>
              <a:t>Ο ‘Οικοκομποστοποιητής Παπαδημητρόπουλου’ είναι από τους πλέον προηγμένους στο είδος του, και ο οικονομικότερος στην εγκατάσταση και συντήρησή του. Βασίζεται δε σε κατοχυρωμένη ευρεσιτεχνία του Μανώλη Παπαδημητρόπουλου. Δε βασίζεται σε πλαστικά υλικά αλλά σε ορυκτά κονιάματα, φυσικά ορυκτά και γαιοσκώληκες. Είναι έτσι δομημένος ώστε να παράγει και υγρό και στερεό κομπόστ τύπου ενισχυμένο βερμικομπόστ (</a:t>
            </a:r>
            <a:r>
              <a:rPr lang="en-US" sz="3400" dirty="0" err="1" smtClean="0"/>
              <a:t>vermicompost</a:t>
            </a:r>
            <a:r>
              <a:rPr lang="el-GR" sz="3400" dirty="0" smtClean="0"/>
              <a:t>) ταχείας χρήσης. Σύμφωνα με τη βιβλιογραφία, αυτός ο τύπος κομπόστ είναι ο πιο πλούσιος σε θρεπτικά συστατικά, ο πιο εύκολα αφομοιώσιμος από τα φυτά, και ο πλέον ενεργός. </a:t>
            </a:r>
            <a:r>
              <a:rPr lang="el-GR" sz="3400" b="1" dirty="0" smtClean="0"/>
              <a:t>Παράλληλα, μόλις αρχίσει η λειτουργία του, μηδενίζονται οι οσμές που υπάρχουν σε άλλες περιπτώσεις από την αποσύνθεση των οργανικών υλικών. </a:t>
            </a:r>
          </a:p>
          <a:p>
            <a:endParaRPr lang="el-GR"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457200" y="571480"/>
            <a:ext cx="8229600" cy="6072230"/>
          </a:xfrm>
        </p:spPr>
        <p:txBody>
          <a:bodyPr>
            <a:normAutofit/>
          </a:bodyPr>
          <a:lstStyle/>
          <a:p>
            <a:r>
              <a:rPr lang="el-GR" dirty="0" smtClean="0"/>
              <a:t>Το </a:t>
            </a:r>
            <a:r>
              <a:rPr lang="el-GR" b="1" dirty="0"/>
              <a:t>υγρό κομπόστ </a:t>
            </a:r>
            <a:r>
              <a:rPr lang="el-GR" dirty="0"/>
              <a:t>που παράγει μπορεί άμεσα να χρησιμοποιηθεί ως υγρή οικολογική λίπανση πολύ καλής ποιότητας, και σε βάθος χρόνου θα μηδενίσει τις ανάγκες για λίπανση με ακριβά χημικά σκευάσματα, τα οποία έχουν υποδεέστερα αποτελέσματα λίπανσης. Παράλληλα, μακροπρόθεσμα </a:t>
            </a:r>
            <a:r>
              <a:rPr lang="el-GR" b="1" dirty="0"/>
              <a:t>θα βελτιώσει το έδαφος των κήπων των ξενοδοχείων</a:t>
            </a:r>
            <a:r>
              <a:rPr lang="el-GR" dirty="0"/>
              <a:t>, κάνοντάς τα πιο γόνιμα, και τα φυτά και δέντρα πιο ανθεκτικά, </a:t>
            </a:r>
            <a:r>
              <a:rPr lang="el-GR" b="1" dirty="0"/>
              <a:t>περιορίζοντας ελαφρά τη χρήση νερού</a:t>
            </a:r>
            <a:r>
              <a:rPr lang="el-GR" dirty="0"/>
              <a:t> καθώς βελτιώνει τη διατήρηση της υγρασίας.</a:t>
            </a:r>
          </a:p>
          <a:p>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52"/>
            <a:ext cx="9144000" cy="1143000"/>
          </a:xfrm>
        </p:spPr>
        <p:txBody>
          <a:bodyPr>
            <a:normAutofit fontScale="90000"/>
          </a:bodyPr>
          <a:lstStyle/>
          <a:p>
            <a:r>
              <a:rPr lang="el-GR" dirty="0" smtClean="0"/>
              <a:t>Ε</a:t>
            </a:r>
            <a:r>
              <a:rPr lang="el-GR" dirty="0" smtClean="0"/>
              <a:t>πιπλέον καλλωπισμός: Κάθετα παρτέρια διακοσμημένα με παιδικό </a:t>
            </a:r>
            <a:r>
              <a:rPr lang="el-GR" dirty="0" smtClean="0"/>
              <a:t>γκράφιτι</a:t>
            </a:r>
            <a:endParaRPr lang="el-GR" dirty="0"/>
          </a:p>
        </p:txBody>
      </p:sp>
      <p:pic>
        <p:nvPicPr>
          <p:cNvPr id="4" name="3 - Θέση περιεχομένου" descr="20170309_124240.jpg"/>
          <p:cNvPicPr>
            <a:picLocks noGrp="1" noChangeAspect="1"/>
          </p:cNvPicPr>
          <p:nvPr>
            <p:ph idx="1"/>
          </p:nvPr>
        </p:nvPicPr>
        <p:blipFill>
          <a:blip r:embed="rId2" cstate="print"/>
          <a:stretch>
            <a:fillRect/>
          </a:stretch>
        </p:blipFill>
        <p:spPr>
          <a:xfrm>
            <a:off x="-500098" y="1269742"/>
            <a:ext cx="9644098" cy="5647416"/>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Παρτέρι με φυλλώδη λαχανικά και φράουλες κάτω από τη χαρουπιά</a:t>
            </a:r>
            <a:endParaRPr lang="el-GR" dirty="0"/>
          </a:p>
        </p:txBody>
      </p:sp>
      <p:pic>
        <p:nvPicPr>
          <p:cNvPr id="4" name="3 - Θέση περιεχομένου" descr="20170309_124255.jpg"/>
          <p:cNvPicPr>
            <a:picLocks noGrp="1" noChangeAspect="1"/>
          </p:cNvPicPr>
          <p:nvPr>
            <p:ph idx="1"/>
          </p:nvPr>
        </p:nvPicPr>
        <p:blipFill>
          <a:blip r:embed="rId2" cstate="print"/>
          <a:stretch>
            <a:fillRect/>
          </a:stretch>
        </p:blipFill>
        <p:spPr>
          <a:xfrm>
            <a:off x="1014407" y="1600200"/>
            <a:ext cx="7486684" cy="5615014"/>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643702" y="428604"/>
            <a:ext cx="2643206" cy="1582726"/>
          </a:xfrm>
        </p:spPr>
        <p:txBody>
          <a:bodyPr>
            <a:noAutofit/>
          </a:bodyPr>
          <a:lstStyle/>
          <a:p>
            <a:r>
              <a:rPr lang="el-GR" sz="2800" dirty="0" smtClean="0"/>
              <a:t>Τα παρτέρια που χτίσαμε, διακοσμήσαμε και φυτέψαμε</a:t>
            </a:r>
            <a:endParaRPr lang="el-GR" sz="2800" dirty="0"/>
          </a:p>
        </p:txBody>
      </p:sp>
      <p:pic>
        <p:nvPicPr>
          <p:cNvPr id="5" name="4 - Εικόνα" descr="20161202_115524.jpg"/>
          <p:cNvPicPr>
            <a:picLocks noChangeAspect="1"/>
          </p:cNvPicPr>
          <p:nvPr/>
        </p:nvPicPr>
        <p:blipFill>
          <a:blip r:embed="rId2" cstate="print"/>
          <a:stretch>
            <a:fillRect/>
          </a:stretch>
        </p:blipFill>
        <p:spPr>
          <a:xfrm>
            <a:off x="-857288" y="-1643098"/>
            <a:ext cx="7524771" cy="4857784"/>
          </a:xfrm>
          <a:prstGeom prst="rect">
            <a:avLst/>
          </a:prstGeom>
        </p:spPr>
      </p:pic>
      <p:pic>
        <p:nvPicPr>
          <p:cNvPr id="4" name="3 - Θέση περιεχομένου" descr="20170309_124232.jpg"/>
          <p:cNvPicPr>
            <a:picLocks noGrp="1" noChangeAspect="1"/>
          </p:cNvPicPr>
          <p:nvPr>
            <p:ph idx="1"/>
          </p:nvPr>
        </p:nvPicPr>
        <p:blipFill>
          <a:blip r:embed="rId3" cstate="print"/>
          <a:stretch>
            <a:fillRect/>
          </a:stretch>
        </p:blipFill>
        <p:spPr>
          <a:xfrm>
            <a:off x="3109383" y="2714620"/>
            <a:ext cx="6034617" cy="4525963"/>
          </a:xfrm>
        </p:spPr>
      </p:pic>
      <p:sp>
        <p:nvSpPr>
          <p:cNvPr id="6" name="5 - TextBox"/>
          <p:cNvSpPr txBox="1"/>
          <p:nvPr/>
        </p:nvSpPr>
        <p:spPr>
          <a:xfrm>
            <a:off x="285720" y="4286256"/>
            <a:ext cx="2714644" cy="2246769"/>
          </a:xfrm>
          <a:prstGeom prst="rect">
            <a:avLst/>
          </a:prstGeom>
          <a:noFill/>
        </p:spPr>
        <p:txBody>
          <a:bodyPr wrap="square" rtlCol="0">
            <a:spAutoFit/>
          </a:bodyPr>
          <a:lstStyle/>
          <a:p>
            <a:r>
              <a:rPr lang="el-GR" sz="2800" dirty="0" smtClean="0"/>
              <a:t>Σε πλήρη ανοιξιάτικη παραγωγή, με μόνο λίπασμα το </a:t>
            </a:r>
            <a:r>
              <a:rPr lang="el-GR" sz="2800" dirty="0" err="1" smtClean="0"/>
              <a:t>κομποστ</a:t>
            </a:r>
            <a:r>
              <a:rPr lang="el-GR" sz="2800" dirty="0" smtClean="0"/>
              <a:t>.</a:t>
            </a:r>
            <a:endParaRPr lang="el-GR"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1431</TotalTime>
  <Words>402</Words>
  <Application>Microsoft Office PowerPoint</Application>
  <PresentationFormat>Προβολή στην οθόνη (4:3)</PresentationFormat>
  <Paragraphs>23</Paragraphs>
  <Slides>15</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Office Theme</vt:lpstr>
      <vt:lpstr>ΟΙΚΟΔΡΑΣΤΕΣ 1ου ΓΥΜΝΑΣΙΟΥ ΑΓΙΟΥ ΝΙΚΟΛΑΟΥ - ΚΑΙΝΟΤΟΜΑ ΚΑΤΑΣΚΕΥΗ ΚΑΙ ΛΕΙΤΟΥΡΓΙΑ 1ΟΥ ΠΑΝΕΥΡΩΠΑΙΚΑ ΣΧΟΛΙΚΟΥ ΚΟΜΠΟΣΤΟΠΟΙΗΤΗ ΥΓΡΟΥ ΚΑΙ ΣΤΕΡΕΟΥ VERMICOMPOST ΣΤΟ ΠΛΑΙΣΙΟ ΠΕΡΙΒΑΛΛΟΝΤΙΚΟΥ ΠΡΟΓΡΑΜΜΑΤΟΣ </vt:lpstr>
      <vt:lpstr>Ο κομποστοποιητής μας</vt:lpstr>
      <vt:lpstr>Ενσωματωμένη Λίμνη:  Τα φυτά είναι πράσινα με ζωντανά χρώματα, τα ψάρια διακρίνονται σχετικά δύσκολα (ζουν χαμηλά)</vt:lpstr>
      <vt:lpstr>Γαιοσκώληκες κομποστοποίησης με βασικό υπόστρωμα εφαρμογής</vt:lpstr>
      <vt:lpstr>Βέλτιστη διαχείριση σε προσιτό κόστος: ‘Οικοκομποστοποιητής Παπαδημητρόπουλου’ </vt:lpstr>
      <vt:lpstr>Διαφάνεια 6</vt:lpstr>
      <vt:lpstr>Επιπλέον καλλωπισμός: Κάθετα παρτέρια διακοσμημένα με παιδικό γκράφιτι</vt:lpstr>
      <vt:lpstr>Παρτέρι με φυλλώδη λαχανικά και φράουλες κάτω από τη χαρουπιά</vt:lpstr>
      <vt:lpstr>Τα παρτέρια που χτίσαμε, διακοσμήσαμε και φυτέψαμε</vt:lpstr>
      <vt:lpstr>Κομποστοποιητής-σαρανταβότανο: 37 βρώσιμα είδη πάνω στα παρτέρια του</vt:lpstr>
      <vt:lpstr>Παράλληλες δράσεις: ετοιμάζοντας μια γιορτή σαλάτας για την ομάδα. Τρέφομαι σωστά με τον καρπό του κόπου μου</vt:lpstr>
      <vt:lpstr>Παράλληλες δράσεις: ‘τρυγώντας’ σαλατικά για κοινωφελή ιδρύματα/κεράσματα</vt:lpstr>
      <vt:lpstr>Δρούμε: Φτιάχνοντας κεραλοιφή, σαπούνι, χαρουπόμελο, δώρα αγάπης, κ.α.</vt:lpstr>
      <vt:lpstr>Δρούμε: Μπολιάζουμε, ‘ραβδίζουμε’ χαρούπια, φυτεύουμε, μοιράζουμε, δωρίζουμε</vt:lpstr>
      <vt:lpstr>‘Μιμητές’ με βάση την ίδια πατέντα: κομποστοποιητής Blue Palace, Elounda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Κομποστοποιητές Ξενοδοχείου - Κόστος - Ωφέλη</dc:title>
  <dc:creator>Manolis-i71</dc:creator>
  <cp:lastModifiedBy>Manolis-i71</cp:lastModifiedBy>
  <cp:revision>152</cp:revision>
  <dcterms:created xsi:type="dcterms:W3CDTF">2016-07-08T10:07:54Z</dcterms:created>
  <dcterms:modified xsi:type="dcterms:W3CDTF">2017-05-18T14:56:56Z</dcterms:modified>
</cp:coreProperties>
</file>