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58" r:id="rId3"/>
    <p:sldId id="262" r:id="rId4"/>
    <p:sldId id="271" r:id="rId5"/>
    <p:sldId id="272" r:id="rId6"/>
    <p:sldId id="277" r:id="rId7"/>
    <p:sldId id="263" r:id="rId8"/>
    <p:sldId id="257" r:id="rId9"/>
    <p:sldId id="273" r:id="rId10"/>
    <p:sldId id="260" r:id="rId11"/>
    <p:sldId id="266" r:id="rId12"/>
    <p:sldId id="274" r:id="rId13"/>
    <p:sldId id="278" r:id="rId14"/>
    <p:sldId id="279" r:id="rId15"/>
    <p:sldId id="280" r:id="rId16"/>
    <p:sldId id="287" r:id="rId17"/>
    <p:sldId id="288" r:id="rId18"/>
    <p:sldId id="291" r:id="rId19"/>
    <p:sldId id="290" r:id="rId20"/>
    <p:sldId id="289" r:id="rId21"/>
    <p:sldId id="284" r:id="rId22"/>
    <p:sldId id="285" r:id="rId23"/>
    <p:sldId id="286" r:id="rId24"/>
    <p:sldId id="292" r:id="rId25"/>
    <p:sldId id="294" r:id="rId26"/>
    <p:sldId id="293" r:id="rId27"/>
    <p:sldId id="265" r:id="rId28"/>
    <p:sldId id="268" r:id="rId29"/>
    <p:sldId id="297" r:id="rId30"/>
    <p:sldId id="296" r:id="rId31"/>
    <p:sldId id="295" r:id="rId32"/>
    <p:sldId id="269" r:id="rId33"/>
    <p:sldId id="276" r:id="rId34"/>
    <p:sldId id="275" r:id="rId35"/>
    <p:sldId id="298" r:id="rId36"/>
    <p:sldId id="300" r:id="rId37"/>
    <p:sldId id="270" r:id="rId38"/>
    <p:sldId id="29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102" y="-10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5/21/2018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8</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May 21,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books.edu.gr/modules/ebook/show.php/DSGL-B131/179/1254,4504/" TargetMode="External"/><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image" Target="../media/image8.jpeg"/><Relationship Id="rId5" Type="http://schemas.openxmlformats.org/officeDocument/2006/relationships/hyperlink" Target="http://photodentro.edu.gr/lor/r/8521/8183?locale=el" TargetMode="External"/><Relationship Id="rId4" Type="http://schemas.openxmlformats.org/officeDocument/2006/relationships/hyperlink" Target="http://photodentro.edu.gr/lor/r/8521/9138?locale=e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photodentro.edu.gr/lor/r/8521/9138?locale=el" TargetMode="External"/><Relationship Id="rId2" Type="http://schemas.openxmlformats.org/officeDocument/2006/relationships/hyperlink" Target="http://ebooks.edu.gr/modules/ebook/show.php/DSGL-B131/179/1254,4504/" TargetMode="External"/><Relationship Id="rId1" Type="http://schemas.openxmlformats.org/officeDocument/2006/relationships/slideLayout" Target="../slideLayouts/slideLayout2.xml"/><Relationship Id="rId4" Type="http://schemas.openxmlformats.org/officeDocument/2006/relationships/hyperlink" Target="http://photodentro.edu.gr/lor/r/8521/8183?locale=e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photodentro.edu.gr/lor/r/8521/8183?locale=el" TargetMode="External"/><Relationship Id="rId7" Type="http://schemas.openxmlformats.org/officeDocument/2006/relationships/hyperlink" Target="http://photodentro.edu.gr/lor/r/8521/8351?locale=el" TargetMode="External"/><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hyperlink" Target="http://photodentro.edu.gr/lor/r/8521/8203?locale=el" TargetMode="External"/><Relationship Id="rId5" Type="http://schemas.openxmlformats.org/officeDocument/2006/relationships/hyperlink" Target="http://photodentro.edu.gr/lor/r/8521/1053?locale=el" TargetMode="External"/><Relationship Id="rId4" Type="http://schemas.openxmlformats.org/officeDocument/2006/relationships/hyperlink" Target="http://photodentro.edu.gr/lor/r/8521/8352?locale=e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hotodentro.edu.gr/lor/r/8521/9137?locale=el" TargetMode="External"/><Relationship Id="rId2" Type="http://schemas.openxmlformats.org/officeDocument/2006/relationships/image" Target="../media/image7.png"/><Relationship Id="rId1" Type="http://schemas.openxmlformats.org/officeDocument/2006/relationships/slideLayout" Target="../slideLayouts/slideLayout9.xml"/><Relationship Id="rId5" Type="http://schemas.openxmlformats.org/officeDocument/2006/relationships/image" Target="../media/image8.jpeg"/><Relationship Id="rId4" Type="http://schemas.openxmlformats.org/officeDocument/2006/relationships/hyperlink" Target="http://photodentro.edu.gr/lor/r/8521/1036?locale=e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hyperlink" Target="http://photodentro.edu.gr/lor/r/8521/8351?locale=el" TargetMode="External"/><Relationship Id="rId3" Type="http://schemas.openxmlformats.org/officeDocument/2006/relationships/hyperlink" Target="http://photodentro.edu.gr/lor/r/8521/9138?locale=el" TargetMode="External"/><Relationship Id="rId7" Type="http://schemas.openxmlformats.org/officeDocument/2006/relationships/hyperlink" Target="http://photodentro.edu.gr/lor/r/8521/8203?locale=el" TargetMode="External"/><Relationship Id="rId2" Type="http://schemas.openxmlformats.org/officeDocument/2006/relationships/hyperlink" Target="http://ebooks.edu.gr/modules/ebook/show.php/DSGL-B131/179/1254,4504/" TargetMode="External"/><Relationship Id="rId1" Type="http://schemas.openxmlformats.org/officeDocument/2006/relationships/slideLayout" Target="../slideLayouts/slideLayout3.xml"/><Relationship Id="rId6" Type="http://schemas.openxmlformats.org/officeDocument/2006/relationships/hyperlink" Target="http://photodentro.edu.gr/lor/r/8521/1053?locale=el" TargetMode="External"/><Relationship Id="rId5" Type="http://schemas.openxmlformats.org/officeDocument/2006/relationships/hyperlink" Target="http://photodentro.edu.gr/lor/r/8521/8352?locale=el" TargetMode="External"/><Relationship Id="rId10" Type="http://schemas.openxmlformats.org/officeDocument/2006/relationships/hyperlink" Target="http://photodentro.edu.gr/lor/r/8521/1036?locale=el" TargetMode="External"/><Relationship Id="rId4" Type="http://schemas.openxmlformats.org/officeDocument/2006/relationships/hyperlink" Target="http://photodentro.edu.gr/lor/r/8521/8183?locale=el" TargetMode="External"/><Relationship Id="rId9" Type="http://schemas.openxmlformats.org/officeDocument/2006/relationships/hyperlink" Target="http://photodentro.edu.gr/lor/r/8521/9137?locale=el"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4872033" y="4186238"/>
            <a:ext cx="3771900" cy="141446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400" dirty="0" smtClean="0"/>
              <a:t>ΤΟ ΚΙΝΗΜΑ ΤΗΣ ΕΙΚΟΝΟΜΑΧΙΑΣ</a:t>
            </a:r>
            <a:br>
              <a:rPr lang="el-GR" sz="4400" dirty="0" smtClean="0"/>
            </a:br>
            <a:endParaRPr lang="en-US" sz="4200" cap="none" dirty="0"/>
          </a:p>
        </p:txBody>
      </p:sp>
      <p:sp>
        <p:nvSpPr>
          <p:cNvPr id="8" name="TextBox 7"/>
          <p:cNvSpPr txBox="1"/>
          <p:nvPr/>
        </p:nvSpPr>
        <p:spPr>
          <a:xfrm>
            <a:off x="4900614" y="4659004"/>
            <a:ext cx="3816074" cy="584775"/>
          </a:xfrm>
          <a:prstGeom prst="rect">
            <a:avLst/>
          </a:prstGeom>
          <a:noFill/>
        </p:spPr>
        <p:txBody>
          <a:bodyPr wrap="square" rtlCol="0">
            <a:spAutoFit/>
          </a:bodyPr>
          <a:lstStyle/>
          <a:p>
            <a:r>
              <a:rPr lang="el-GR" sz="1600" b="1" dirty="0" smtClean="0"/>
              <a:t>Γεώργιος Θώδης</a:t>
            </a:r>
            <a:r>
              <a:rPr lang="el-GR" sz="1600" b="1" i="1" dirty="0" smtClean="0"/>
              <a:t>, Φιλόλογος</a:t>
            </a:r>
            <a:endParaRPr lang="el-GR" sz="1600" dirty="0" smtClean="0"/>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Τοποσ / ημερομηνια</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4880785" y="4247657"/>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7901996" cy="354949"/>
          </a:xfrm>
        </p:spPr>
        <p:txBody>
          <a:bodyPr>
            <a:noAutofit/>
          </a:bodyPr>
          <a:lstStyle/>
          <a:p>
            <a:r>
              <a:rPr lang="el-GR" sz="2400" dirty="0" smtClean="0">
                <a:solidFill>
                  <a:schemeClr val="accent2">
                    <a:lumMod val="75000"/>
                  </a:schemeClr>
                </a:solidFill>
              </a:rPr>
              <a:t>Πρότυπο Γενικό Λύκειο Ευαγγελικής Σχολής Σμύρνης</a:t>
            </a:r>
          </a:p>
        </p:txBody>
      </p:sp>
      <p:pic>
        <p:nvPicPr>
          <p:cNvPr id="11" name="Picture 10" descr="logoPre.jpg"/>
          <p:cNvPicPr>
            <a:picLocks noChangeAspect="1"/>
          </p:cNvPicPr>
          <p:nvPr/>
        </p:nvPicPr>
        <p:blipFill>
          <a:blip r:embed="rId3" cstate="print"/>
          <a:stretch>
            <a:fillRect/>
          </a:stretch>
        </p:blipFill>
        <p:spPr>
          <a:xfrm>
            <a:off x="3345948" y="4199873"/>
            <a:ext cx="1407460" cy="1401962"/>
          </a:xfrm>
          <a:prstGeom prst="rect">
            <a:avLst/>
          </a:prstGeom>
        </p:spPr>
      </p:pic>
      <p:pic>
        <p:nvPicPr>
          <p:cNvPr id="9" name="8 - Εικόνα" descr="E:\GEORGE΄S  winter 2018\26. Evaggeliki eikones\logo 2.jpg"/>
          <p:cNvPicPr/>
          <p:nvPr/>
        </p:nvPicPr>
        <p:blipFill>
          <a:blip r:embed="rId4" cstate="print"/>
          <a:srcRect/>
          <a:stretch>
            <a:fillRect/>
          </a:stretch>
        </p:blipFill>
        <p:spPr>
          <a:xfrm>
            <a:off x="3352800" y="4186519"/>
            <a:ext cx="1425388" cy="1425388"/>
          </a:xfrm>
          <a:prstGeom prst="rect">
            <a:avLst/>
          </a:prstGeom>
          <a:noFill/>
          <a:ln w="9525">
            <a:noFill/>
            <a:miter lim="800000"/>
            <a:headEnd/>
            <a:tailEnd/>
          </a:ln>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Content Placeholder 6"/>
          <p:cNvSpPr>
            <a:spLocks noGrp="1"/>
          </p:cNvSpPr>
          <p:nvPr>
            <p:ph sz="half" idx="2"/>
          </p:nvPr>
        </p:nvSpPr>
        <p:spPr/>
        <p:txBody>
          <a:bodyPr>
            <a:normAutofit fontScale="55000" lnSpcReduction="20000"/>
          </a:bodyPr>
          <a:lstStyle/>
          <a:p>
            <a:r>
              <a:rPr lang="el-GR" b="1" dirty="0" smtClean="0">
                <a:solidFill>
                  <a:srgbClr val="FF0000"/>
                </a:solidFill>
              </a:rPr>
              <a:t>ΔΡΑΣΤΗΡΙΟΤΗΤΑ  1: [Διαδικασία Έρευνας -Άντλησης Πληροφοριών]</a:t>
            </a:r>
            <a:endParaRPr lang="el-GR" sz="2000" dirty="0" smtClean="0">
              <a:solidFill>
                <a:srgbClr val="FF0000"/>
              </a:solidFill>
            </a:endParaRPr>
          </a:p>
          <a:p>
            <a:r>
              <a:rPr lang="el-GR" b="1" dirty="0" smtClean="0"/>
              <a:t>Διάρκεια: </a:t>
            </a:r>
            <a:r>
              <a:rPr lang="el-GR" dirty="0" smtClean="0"/>
              <a:t>1η διδακτική ώρα</a:t>
            </a:r>
            <a:endParaRPr lang="el-GR" sz="2000" dirty="0" smtClean="0"/>
          </a:p>
          <a:p>
            <a:r>
              <a:rPr lang="el-GR" b="1" dirty="0" smtClean="0"/>
              <a:t>Είδος δραστηριότητας: </a:t>
            </a:r>
            <a:endParaRPr lang="el-GR" sz="2000" dirty="0" smtClean="0"/>
          </a:p>
          <a:p>
            <a:r>
              <a:rPr lang="el-GR" dirty="0" smtClean="0"/>
              <a:t>Διαδικασία έρευνας -άντλησης Πληροφοριών-Άσκηση κριτικής ικανότητας</a:t>
            </a:r>
            <a:endParaRPr lang="el-GR" sz="2000" dirty="0" smtClean="0"/>
          </a:p>
          <a:p>
            <a:r>
              <a:rPr lang="el-GR" b="1" dirty="0" smtClean="0"/>
              <a:t>Οργάνωση τάξης:  </a:t>
            </a:r>
            <a:endParaRPr lang="el-GR" sz="2000" dirty="0" smtClean="0"/>
          </a:p>
          <a:p>
            <a:r>
              <a:rPr lang="el-GR" dirty="0" smtClean="0"/>
              <a:t>Εργασία σε ομάδες /5 ομάδες των 5 μαθητών η καθεμιά. Οι μαθητές του τμήματος πειραματισμού χωρίζονται από την προηγούμενη διδακτική ώρα σε πέντε (05)ομάδες των πέντε (05) ατόμων η κάθε μία (δυναμικό τάξης 25 μαθητές). </a:t>
            </a:r>
            <a:endParaRPr lang="el-GR" sz="2000" dirty="0" smtClean="0"/>
          </a:p>
          <a:p>
            <a:r>
              <a:rPr lang="el-GR" b="1" dirty="0" smtClean="0"/>
              <a:t>Ρόλος του διδάσκοντα: </a:t>
            </a:r>
            <a:endParaRPr lang="el-GR" sz="2000" dirty="0" smtClean="0"/>
          </a:p>
          <a:p>
            <a:r>
              <a:rPr lang="el-GR" dirty="0" smtClean="0"/>
              <a:t>Ο διδάσκων λειτουργεί ενθαρρυντικά, υποστηρικτικά, συμβουλευτικά, </a:t>
            </a:r>
            <a:r>
              <a:rPr lang="el-GR" dirty="0" err="1" smtClean="0"/>
              <a:t>διευκολυντικά</a:t>
            </a:r>
            <a:r>
              <a:rPr lang="el-GR" dirty="0" smtClean="0"/>
              <a:t>, βοηθώντας τους μαθητές να ξεπεράσουν τυχόν τεχνολογικά προβλήματα και πιθανά ζητήματα πλοήγησης στο διαδίκτυο, ώστε να εξοικειωθούν με το περιβάλλον εργασίας.</a:t>
            </a:r>
            <a:endParaRPr lang="el-GR" sz="2000" dirty="0" smtClean="0"/>
          </a:p>
          <a:p>
            <a:r>
              <a:rPr lang="el-GR" b="1" dirty="0" smtClean="0"/>
              <a:t>Σύνδεση με τον διδακτικό στόχο: </a:t>
            </a:r>
            <a:endParaRPr lang="el-GR" sz="2000" dirty="0" smtClean="0"/>
          </a:p>
          <a:p>
            <a:r>
              <a:rPr lang="el-GR" dirty="0" smtClean="0"/>
              <a:t>Να κατανοήσουν το περίπλοκο υπόβαθρο (κοινωνικό, πολιτικό, ιδεολογικό) και το χαρακτήρα της Εικονομαχίας.</a:t>
            </a:r>
            <a:endParaRPr lang="el-GR" sz="2000" dirty="0" smtClean="0"/>
          </a:p>
          <a:p>
            <a:r>
              <a:rPr lang="el-GR" dirty="0" smtClean="0"/>
              <a:t>Να γνωρίσουν τους κυριότερους σταθμούς της Εικονομαχίας.</a:t>
            </a:r>
            <a:endParaRPr lang="el-GR" sz="2000" dirty="0" smtClean="0"/>
          </a:p>
          <a:p>
            <a:r>
              <a:rPr lang="el-GR" dirty="0" smtClean="0"/>
              <a:t>Να εμβαθύνουν στις συνέπειες της αποκατάστασης των εικόνων και της ειρήνευσης στους κόλπους της Εκκλησίας και του Κράτους.</a:t>
            </a:r>
            <a:endParaRPr lang="el-GR" sz="2000" dirty="0" smtClean="0"/>
          </a:p>
          <a:p>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cstate="print"/>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84867" y="1072412"/>
            <a:ext cx="5754165" cy="1815151"/>
          </a:xfrm>
        </p:spPr>
        <p:txBody>
          <a:bodyPr>
            <a:normAutofit/>
          </a:bodyPr>
          <a:lstStyle/>
          <a:p>
            <a:r>
              <a:rPr lang="el-GR" sz="1200" dirty="0" smtClean="0"/>
              <a:t>Η εικονομαχία</a:t>
            </a:r>
            <a:r>
              <a:rPr lang="en-US" sz="1200" dirty="0" smtClean="0"/>
              <a:t> </a:t>
            </a:r>
            <a:endParaRPr lang="el-GR" sz="1200" dirty="0" smtClean="0"/>
          </a:p>
          <a:p>
            <a:r>
              <a:rPr lang="en-US" sz="1200" u="sng" dirty="0" smtClean="0">
                <a:hlinkClick r:id="rId3"/>
              </a:rPr>
              <a:t>http</a:t>
            </a:r>
            <a:r>
              <a:rPr lang="el-GR" sz="1200" u="sng" dirty="0" smtClean="0">
                <a:hlinkClick r:id="rId3"/>
              </a:rPr>
              <a:t>://</a:t>
            </a:r>
            <a:r>
              <a:rPr lang="en-US" sz="1200" u="sng" dirty="0" err="1" smtClean="0">
                <a:hlinkClick r:id="rId3"/>
              </a:rPr>
              <a:t>ebooks</a:t>
            </a:r>
            <a:r>
              <a:rPr lang="el-GR" sz="1200" u="sng" dirty="0" smtClean="0">
                <a:hlinkClick r:id="rId3"/>
              </a:rPr>
              <a:t>.</a:t>
            </a:r>
            <a:r>
              <a:rPr lang="en-US" sz="1200" u="sng" dirty="0" err="1" smtClean="0">
                <a:hlinkClick r:id="rId3"/>
              </a:rPr>
              <a:t>edu</a:t>
            </a:r>
            <a:r>
              <a:rPr lang="el-GR" sz="1200" u="sng" dirty="0" smtClean="0">
                <a:hlinkClick r:id="rId3"/>
              </a:rPr>
              <a:t>.</a:t>
            </a:r>
            <a:r>
              <a:rPr lang="en-US" sz="1200" u="sng" dirty="0" err="1" smtClean="0">
                <a:hlinkClick r:id="rId3"/>
              </a:rPr>
              <a:t>gr</a:t>
            </a:r>
            <a:r>
              <a:rPr lang="el-GR" sz="1200" u="sng" dirty="0" smtClean="0">
                <a:hlinkClick r:id="rId3"/>
              </a:rPr>
              <a:t>/</a:t>
            </a:r>
            <a:r>
              <a:rPr lang="en-US" sz="1200" u="sng" dirty="0" smtClean="0">
                <a:hlinkClick r:id="rId3"/>
              </a:rPr>
              <a:t>modules</a:t>
            </a:r>
            <a:r>
              <a:rPr lang="el-GR" sz="1200" u="sng" dirty="0" smtClean="0">
                <a:hlinkClick r:id="rId3"/>
              </a:rPr>
              <a:t>/</a:t>
            </a:r>
            <a:r>
              <a:rPr lang="en-US" sz="1200" u="sng" dirty="0" err="1" smtClean="0">
                <a:hlinkClick r:id="rId3"/>
              </a:rPr>
              <a:t>ebook</a:t>
            </a:r>
            <a:r>
              <a:rPr lang="el-GR" sz="1200" u="sng" dirty="0" smtClean="0">
                <a:hlinkClick r:id="rId3"/>
              </a:rPr>
              <a:t>/</a:t>
            </a:r>
            <a:r>
              <a:rPr lang="en-US" sz="1200" u="sng" dirty="0" smtClean="0">
                <a:hlinkClick r:id="rId3"/>
              </a:rPr>
              <a:t>show</a:t>
            </a:r>
            <a:r>
              <a:rPr lang="el-GR" sz="1200" u="sng" dirty="0" smtClean="0">
                <a:hlinkClick r:id="rId3"/>
              </a:rPr>
              <a:t>.</a:t>
            </a:r>
            <a:r>
              <a:rPr lang="en-US" sz="1200" u="sng" dirty="0" err="1" smtClean="0">
                <a:hlinkClick r:id="rId3"/>
              </a:rPr>
              <a:t>php</a:t>
            </a:r>
            <a:r>
              <a:rPr lang="el-GR" sz="1200" u="sng" dirty="0" smtClean="0">
                <a:hlinkClick r:id="rId3"/>
              </a:rPr>
              <a:t>/</a:t>
            </a:r>
            <a:r>
              <a:rPr lang="en-US" sz="1200" u="sng" dirty="0" smtClean="0">
                <a:hlinkClick r:id="rId3"/>
              </a:rPr>
              <a:t>DSGL</a:t>
            </a:r>
            <a:r>
              <a:rPr lang="el-GR" sz="1200" u="sng" dirty="0" smtClean="0">
                <a:hlinkClick r:id="rId3"/>
              </a:rPr>
              <a:t>-</a:t>
            </a:r>
            <a:r>
              <a:rPr lang="en-US" sz="1200" u="sng" dirty="0" smtClean="0">
                <a:hlinkClick r:id="rId3"/>
              </a:rPr>
              <a:t>B</a:t>
            </a:r>
            <a:r>
              <a:rPr lang="el-GR" sz="1200" u="sng" dirty="0" smtClean="0">
                <a:hlinkClick r:id="rId3"/>
              </a:rPr>
              <a:t>131/179/1254,4504/</a:t>
            </a:r>
          </a:p>
          <a:p>
            <a:r>
              <a:rPr lang="el-GR" sz="1200" b="0" smtClean="0"/>
              <a:t>Προέλευση</a:t>
            </a:r>
            <a:r>
              <a:rPr lang="el-GR" sz="1200" b="0" dirty="0" smtClean="0"/>
              <a:t>: </a:t>
            </a:r>
            <a:r>
              <a:rPr lang="el-GR" sz="1200" b="0" dirty="0" err="1" smtClean="0"/>
              <a:t>Διαδραστικά</a:t>
            </a:r>
            <a:r>
              <a:rPr lang="el-GR" sz="1200" b="0" dirty="0" smtClean="0"/>
              <a:t>- Σχολικά Βιβλία</a:t>
            </a:r>
          </a:p>
          <a:p>
            <a:endParaRPr lang="el-GR" sz="1200"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
        <p:nvSpPr>
          <p:cNvPr id="24" name="Content Placeholder 23"/>
          <p:cNvSpPr>
            <a:spLocks noGrp="1"/>
          </p:cNvSpPr>
          <p:nvPr>
            <p:ph sz="quarter" idx="14"/>
          </p:nvPr>
        </p:nvSpPr>
        <p:spPr>
          <a:xfrm>
            <a:off x="2846231" y="3194702"/>
            <a:ext cx="5820097" cy="1744639"/>
          </a:xfrm>
        </p:spPr>
        <p:txBody>
          <a:bodyPr>
            <a:normAutofit/>
          </a:bodyPr>
          <a:lstStyle/>
          <a:p>
            <a:r>
              <a:rPr lang="el-GR" sz="1200" dirty="0" smtClean="0"/>
              <a:t>Ενέργειες "εικονομάχων" </a:t>
            </a:r>
            <a:r>
              <a:rPr lang="en-US" sz="1200" u="sng" dirty="0" smtClean="0">
                <a:hlinkClick r:id="rId4"/>
              </a:rPr>
              <a:t>http</a:t>
            </a:r>
            <a:r>
              <a:rPr lang="el-GR" sz="1200" u="sng" dirty="0" smtClean="0">
                <a:hlinkClick r:id="rId4"/>
              </a:rPr>
              <a:t>://</a:t>
            </a:r>
            <a:r>
              <a:rPr lang="en-US" sz="1200" u="sng" dirty="0" err="1" smtClean="0">
                <a:hlinkClick r:id="rId4"/>
              </a:rPr>
              <a:t>photodentro</a:t>
            </a:r>
            <a:r>
              <a:rPr lang="el-GR" sz="1200" u="sng" dirty="0" smtClean="0">
                <a:hlinkClick r:id="rId4"/>
              </a:rPr>
              <a:t>.</a:t>
            </a:r>
            <a:r>
              <a:rPr lang="en-US" sz="1200" u="sng" dirty="0" err="1" smtClean="0">
                <a:hlinkClick r:id="rId4"/>
              </a:rPr>
              <a:t>edu</a:t>
            </a:r>
            <a:r>
              <a:rPr lang="el-GR" sz="1200" u="sng" dirty="0" smtClean="0">
                <a:hlinkClick r:id="rId4"/>
              </a:rPr>
              <a:t>.</a:t>
            </a:r>
            <a:r>
              <a:rPr lang="en-US" sz="1200" u="sng" dirty="0" err="1" smtClean="0">
                <a:hlinkClick r:id="rId4"/>
              </a:rPr>
              <a:t>gr</a:t>
            </a:r>
            <a:r>
              <a:rPr lang="el-GR" sz="1200" u="sng" dirty="0" smtClean="0">
                <a:hlinkClick r:id="rId4"/>
              </a:rPr>
              <a:t>/</a:t>
            </a:r>
            <a:r>
              <a:rPr lang="en-US" sz="1200" u="sng" dirty="0" err="1" smtClean="0">
                <a:hlinkClick r:id="rId4"/>
              </a:rPr>
              <a:t>lor</a:t>
            </a:r>
            <a:r>
              <a:rPr lang="el-GR" sz="1200" u="sng" dirty="0" smtClean="0">
                <a:hlinkClick r:id="rId4"/>
              </a:rPr>
              <a:t>/</a:t>
            </a:r>
            <a:r>
              <a:rPr lang="en-US" sz="1200" u="sng" dirty="0" smtClean="0">
                <a:hlinkClick r:id="rId4"/>
              </a:rPr>
              <a:t>r</a:t>
            </a:r>
            <a:r>
              <a:rPr lang="el-GR" sz="1200" u="sng" dirty="0" smtClean="0">
                <a:hlinkClick r:id="rId4"/>
              </a:rPr>
              <a:t>/8521/9138?</a:t>
            </a:r>
            <a:r>
              <a:rPr lang="en-US" sz="1200" u="sng" dirty="0" smtClean="0">
                <a:hlinkClick r:id="rId4"/>
              </a:rPr>
              <a:t>locale</a:t>
            </a:r>
            <a:r>
              <a:rPr lang="el-GR" sz="1200" u="sng" dirty="0" smtClean="0">
                <a:hlinkClick r:id="rId4"/>
              </a:rPr>
              <a:t>=</a:t>
            </a:r>
            <a:r>
              <a:rPr lang="en-US" sz="1200" u="sng" dirty="0" smtClean="0">
                <a:hlinkClick r:id="rId4"/>
              </a:rPr>
              <a:t>el</a:t>
            </a:r>
            <a:endParaRPr lang="el-GR" sz="1200" dirty="0" smtClean="0"/>
          </a:p>
          <a:p>
            <a:r>
              <a:rPr lang="el-GR" sz="1200" dirty="0" err="1" smtClean="0"/>
              <a:t>Χρονολόγιο</a:t>
            </a:r>
            <a:r>
              <a:rPr lang="el-GR" sz="1200" dirty="0" smtClean="0"/>
              <a:t>-</a:t>
            </a:r>
            <a:r>
              <a:rPr lang="el-GR" sz="1200" dirty="0" err="1" smtClean="0"/>
              <a:t>Ιστοριογραμμή</a:t>
            </a:r>
            <a:r>
              <a:rPr lang="el-GR" sz="1200" dirty="0" smtClean="0"/>
              <a:t> της Εικονομαχίας </a:t>
            </a:r>
            <a:r>
              <a:rPr lang="en-US" sz="1200" u="sng" dirty="0" smtClean="0">
                <a:hlinkClick r:id="rId5"/>
              </a:rPr>
              <a:t>http</a:t>
            </a:r>
            <a:r>
              <a:rPr lang="el-GR" sz="1200" u="sng" dirty="0" smtClean="0">
                <a:hlinkClick r:id="rId5"/>
              </a:rPr>
              <a:t>://</a:t>
            </a:r>
            <a:r>
              <a:rPr lang="en-US" sz="1200" u="sng" dirty="0" err="1" smtClean="0">
                <a:hlinkClick r:id="rId5"/>
              </a:rPr>
              <a:t>photodentro</a:t>
            </a:r>
            <a:r>
              <a:rPr lang="el-GR" sz="1200" u="sng" dirty="0" smtClean="0">
                <a:hlinkClick r:id="rId5"/>
              </a:rPr>
              <a:t>.</a:t>
            </a:r>
            <a:r>
              <a:rPr lang="en-US" sz="1200" u="sng" dirty="0" err="1" smtClean="0">
                <a:hlinkClick r:id="rId5"/>
              </a:rPr>
              <a:t>edu</a:t>
            </a:r>
            <a:r>
              <a:rPr lang="el-GR" sz="1200" u="sng" dirty="0" smtClean="0">
                <a:hlinkClick r:id="rId5"/>
              </a:rPr>
              <a:t>.</a:t>
            </a:r>
            <a:r>
              <a:rPr lang="en-US" sz="1200" u="sng" dirty="0" err="1" smtClean="0">
                <a:hlinkClick r:id="rId5"/>
              </a:rPr>
              <a:t>gr</a:t>
            </a:r>
            <a:r>
              <a:rPr lang="el-GR" sz="1200" u="sng" dirty="0" smtClean="0">
                <a:hlinkClick r:id="rId5"/>
              </a:rPr>
              <a:t>/</a:t>
            </a:r>
            <a:r>
              <a:rPr lang="en-US" sz="1200" u="sng" dirty="0" err="1" smtClean="0">
                <a:hlinkClick r:id="rId5"/>
              </a:rPr>
              <a:t>lor</a:t>
            </a:r>
            <a:r>
              <a:rPr lang="el-GR" sz="1200" u="sng" dirty="0" smtClean="0">
                <a:hlinkClick r:id="rId5"/>
              </a:rPr>
              <a:t>/</a:t>
            </a:r>
            <a:r>
              <a:rPr lang="en-US" sz="1200" u="sng" dirty="0" smtClean="0">
                <a:hlinkClick r:id="rId5"/>
              </a:rPr>
              <a:t>r</a:t>
            </a:r>
            <a:r>
              <a:rPr lang="el-GR" sz="1200" u="sng" dirty="0" smtClean="0">
                <a:hlinkClick r:id="rId5"/>
              </a:rPr>
              <a:t>/8521/8183?</a:t>
            </a:r>
            <a:r>
              <a:rPr lang="en-US" sz="1200" u="sng" dirty="0" smtClean="0">
                <a:hlinkClick r:id="rId5"/>
              </a:rPr>
              <a:t>locale</a:t>
            </a:r>
            <a:r>
              <a:rPr lang="el-GR" sz="1200" u="sng" dirty="0" smtClean="0">
                <a:hlinkClick r:id="rId5"/>
              </a:rPr>
              <a:t>=</a:t>
            </a:r>
            <a:r>
              <a:rPr lang="en-US" sz="1200" u="sng" dirty="0" smtClean="0">
                <a:hlinkClick r:id="rId5"/>
              </a:rPr>
              <a:t>el</a:t>
            </a:r>
            <a:endParaRPr lang="el-GR" sz="1200" dirty="0" smtClean="0"/>
          </a:p>
          <a:p>
            <a:r>
              <a:rPr lang="el-GR" sz="1200" b="0" dirty="0" smtClean="0"/>
              <a:t>Προέλευση: </a:t>
            </a:r>
            <a:r>
              <a:rPr lang="el-GR" sz="1200" b="0" dirty="0" err="1" smtClean="0"/>
              <a:t>Φωτόδεντρο</a:t>
            </a:r>
            <a:r>
              <a:rPr lang="el-GR" sz="1200" b="0" dirty="0" smtClean="0"/>
              <a:t> / Μαθησιακά </a:t>
            </a:r>
            <a:r>
              <a:rPr lang="el-GR" sz="1200" dirty="0" smtClean="0"/>
              <a:t>Α</a:t>
            </a:r>
            <a:r>
              <a:rPr lang="el-GR" sz="1200" b="0" dirty="0" smtClean="0"/>
              <a:t>ντικείμενα</a:t>
            </a:r>
          </a:p>
          <a:p>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
        <p:nvSpPr>
          <p:cNvPr id="11" name="10 - Θέση περιεχομένου"/>
          <p:cNvSpPr>
            <a:spLocks noGrp="1"/>
          </p:cNvSpPr>
          <p:nvPr>
            <p:ph sz="half" idx="13"/>
          </p:nvPr>
        </p:nvSpPr>
        <p:spPr/>
        <p:txBody>
          <a:bodyPr/>
          <a:lstStyle/>
          <a:p>
            <a:endParaRPr lang="el-GR"/>
          </a:p>
        </p:txBody>
      </p:sp>
      <p:pic>
        <p:nvPicPr>
          <p:cNvPr id="12" name="11 - Εικόνα" descr="C:\Users\GV\Desktop\300px-Clasm_Chludov.jpg"/>
          <p:cNvPicPr/>
          <p:nvPr/>
        </p:nvPicPr>
        <p:blipFill>
          <a:blip r:embed="rId6" cstate="print"/>
          <a:srcRect/>
          <a:stretch>
            <a:fillRect/>
          </a:stretch>
        </p:blipFill>
        <p:spPr bwMode="auto">
          <a:xfrm>
            <a:off x="113656" y="939230"/>
            <a:ext cx="2450250" cy="3883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12</a:t>
            </a:fld>
            <a:endParaRPr lang="en-US" dirty="0"/>
          </a:p>
        </p:txBody>
      </p:sp>
      <p:sp>
        <p:nvSpPr>
          <p:cNvPr id="10" name="Content Placeholder 9"/>
          <p:cNvSpPr>
            <a:spLocks noGrp="1"/>
          </p:cNvSpPr>
          <p:nvPr>
            <p:ph sz="half" idx="2"/>
          </p:nvPr>
        </p:nvSpPr>
        <p:spPr/>
        <p:txBody>
          <a:bodyPr>
            <a:normAutofit fontScale="47500" lnSpcReduction="20000"/>
          </a:bodyPr>
          <a:lstStyle/>
          <a:p>
            <a:pPr lvl="1">
              <a:buFont typeface="Arial" pitchFamily="34" charset="0"/>
              <a:buChar char="•"/>
            </a:pPr>
            <a:r>
              <a:rPr lang="el-GR" sz="2900" b="1" dirty="0" smtClean="0">
                <a:solidFill>
                  <a:srgbClr val="FF0000"/>
                </a:solidFill>
              </a:rPr>
              <a:t>Περιγραφή δραστηριότητας: </a:t>
            </a:r>
          </a:p>
          <a:p>
            <a:r>
              <a:rPr lang="el-GR" dirty="0" smtClean="0"/>
              <a:t>            Στη φάση αυτή στόχος είναι να εμπλακούν οι μαθητές σε διαδικασία έρευνας και άντλησης πληροφοριών για τα ζητούμενα των φύλλων εργασίας τους. Ακόμη σημαντικό είναι να μπορέσουν να εντοπίσουν τις κατάλληλες πληροφορίες και να κρατήσουν σημειώσεις για τη συνέχεια της εργασίας τους (</a:t>
            </a:r>
            <a:r>
              <a:rPr lang="el-GR" i="1" dirty="0" smtClean="0"/>
              <a:t>άσκηση κριτικής ικανότητας)</a:t>
            </a:r>
            <a:r>
              <a:rPr lang="el-GR" dirty="0" smtClean="0"/>
              <a:t>.</a:t>
            </a:r>
            <a:endParaRPr lang="el-GR" sz="2000" dirty="0" smtClean="0"/>
          </a:p>
          <a:p>
            <a:r>
              <a:rPr lang="el-GR" dirty="0" smtClean="0"/>
              <a:t>           Αρχικά οι μαθητές μελετούν την ενότητα Η Εικονομαχία, από τη ηλεκτρονική διεύθυνση  </a:t>
            </a:r>
            <a:r>
              <a:rPr lang="en-US" u="sng" dirty="0" smtClean="0">
                <a:hlinkClick r:id="rId2"/>
              </a:rPr>
              <a:t>http</a:t>
            </a:r>
            <a:r>
              <a:rPr lang="el-GR" u="sng" dirty="0" smtClean="0">
                <a:hlinkClick r:id="rId2"/>
              </a:rPr>
              <a:t>://</a:t>
            </a:r>
            <a:r>
              <a:rPr lang="en-US" u="sng" dirty="0" err="1" smtClean="0">
                <a:hlinkClick r:id="rId2"/>
              </a:rPr>
              <a:t>ebooks</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smtClean="0">
                <a:hlinkClick r:id="rId2"/>
              </a:rPr>
              <a:t>modules</a:t>
            </a:r>
            <a:r>
              <a:rPr lang="el-GR" u="sng" dirty="0" smtClean="0">
                <a:hlinkClick r:id="rId2"/>
              </a:rPr>
              <a:t>/</a:t>
            </a:r>
            <a:r>
              <a:rPr lang="en-US" u="sng" dirty="0" err="1" smtClean="0">
                <a:hlinkClick r:id="rId2"/>
              </a:rPr>
              <a:t>ebook</a:t>
            </a:r>
            <a:r>
              <a:rPr lang="el-GR" u="sng" dirty="0" smtClean="0">
                <a:hlinkClick r:id="rId2"/>
              </a:rPr>
              <a:t>/</a:t>
            </a:r>
            <a:r>
              <a:rPr lang="en-US" u="sng" dirty="0" smtClean="0">
                <a:hlinkClick r:id="rId2"/>
              </a:rPr>
              <a:t>show</a:t>
            </a:r>
            <a:r>
              <a:rPr lang="el-GR" u="sng" dirty="0" smtClean="0">
                <a:hlinkClick r:id="rId2"/>
              </a:rPr>
              <a:t>.</a:t>
            </a:r>
            <a:r>
              <a:rPr lang="en-US" u="sng" dirty="0" err="1" smtClean="0">
                <a:hlinkClick r:id="rId2"/>
              </a:rPr>
              <a:t>php</a:t>
            </a:r>
            <a:r>
              <a:rPr lang="el-GR" u="sng" dirty="0" smtClean="0">
                <a:hlinkClick r:id="rId2"/>
              </a:rPr>
              <a:t>/</a:t>
            </a:r>
            <a:r>
              <a:rPr lang="en-US" u="sng" dirty="0" smtClean="0">
                <a:hlinkClick r:id="rId2"/>
              </a:rPr>
              <a:t>DSGL</a:t>
            </a:r>
            <a:r>
              <a:rPr lang="el-GR" u="sng" dirty="0" smtClean="0">
                <a:hlinkClick r:id="rId2"/>
              </a:rPr>
              <a:t>-</a:t>
            </a:r>
            <a:r>
              <a:rPr lang="en-US" u="sng" dirty="0" smtClean="0">
                <a:hlinkClick r:id="rId2"/>
              </a:rPr>
              <a:t>B</a:t>
            </a:r>
            <a:r>
              <a:rPr lang="el-GR" u="sng" dirty="0" smtClean="0">
                <a:hlinkClick r:id="rId2"/>
              </a:rPr>
              <a:t>131/179/1254,4504/</a:t>
            </a:r>
            <a:endParaRPr lang="el-GR" sz="2000" dirty="0" smtClean="0"/>
          </a:p>
          <a:p>
            <a:r>
              <a:rPr lang="el-GR" dirty="0" smtClean="0"/>
              <a:t>           Οι μαθητές αναζητούν τη </a:t>
            </a:r>
            <a:r>
              <a:rPr lang="el-GR" dirty="0" err="1" smtClean="0"/>
              <a:t>διαδραστική</a:t>
            </a:r>
            <a:r>
              <a:rPr lang="el-GR" dirty="0" smtClean="0"/>
              <a:t> εικόνα για το κίνημα της "Εικονομαχίας", στην ηλεκτρονική </a:t>
            </a:r>
            <a:r>
              <a:rPr lang="el-GR" dirty="0" err="1" smtClean="0"/>
              <a:t>διέυθυνση</a:t>
            </a:r>
            <a:r>
              <a:rPr lang="el-GR" dirty="0" smtClean="0"/>
              <a:t> </a:t>
            </a:r>
            <a:r>
              <a:rPr lang="en-US" u="sng" dirty="0" smtClean="0">
                <a:hlinkClick r:id="rId3"/>
              </a:rPr>
              <a:t>http</a:t>
            </a:r>
            <a:r>
              <a:rPr lang="el-GR" u="sng" dirty="0" smtClean="0">
                <a:hlinkClick r:id="rId3"/>
              </a:rPr>
              <a:t>://</a:t>
            </a:r>
            <a:r>
              <a:rPr lang="en-US" u="sng" dirty="0" err="1" smtClean="0">
                <a:hlinkClick r:id="rId3"/>
              </a:rPr>
              <a:t>photodentro</a:t>
            </a:r>
            <a:r>
              <a:rPr lang="el-GR" u="sng" dirty="0" smtClean="0">
                <a:hlinkClick r:id="rId3"/>
              </a:rPr>
              <a:t>.</a:t>
            </a:r>
            <a:r>
              <a:rPr lang="en-US" u="sng" dirty="0" err="1" smtClean="0">
                <a:hlinkClick r:id="rId3"/>
              </a:rPr>
              <a:t>edu</a:t>
            </a:r>
            <a:r>
              <a:rPr lang="el-GR" u="sng" dirty="0" smtClean="0">
                <a:hlinkClick r:id="rId3"/>
              </a:rPr>
              <a:t>.</a:t>
            </a:r>
            <a:r>
              <a:rPr lang="en-US" u="sng" dirty="0" err="1" smtClean="0">
                <a:hlinkClick r:id="rId3"/>
              </a:rPr>
              <a:t>gr</a:t>
            </a:r>
            <a:r>
              <a:rPr lang="el-GR" u="sng" dirty="0" smtClean="0">
                <a:hlinkClick r:id="rId3"/>
              </a:rPr>
              <a:t>/</a:t>
            </a:r>
            <a:r>
              <a:rPr lang="en-US" u="sng" dirty="0" err="1" smtClean="0">
                <a:hlinkClick r:id="rId3"/>
              </a:rPr>
              <a:t>lor</a:t>
            </a:r>
            <a:r>
              <a:rPr lang="el-GR" u="sng" dirty="0" smtClean="0">
                <a:hlinkClick r:id="rId3"/>
              </a:rPr>
              <a:t>/</a:t>
            </a:r>
            <a:r>
              <a:rPr lang="en-US" u="sng" dirty="0" smtClean="0">
                <a:hlinkClick r:id="rId3"/>
              </a:rPr>
              <a:t>r</a:t>
            </a:r>
            <a:r>
              <a:rPr lang="el-GR" u="sng" dirty="0" smtClean="0">
                <a:hlinkClick r:id="rId3"/>
              </a:rPr>
              <a:t>/8521/9138?</a:t>
            </a:r>
            <a:r>
              <a:rPr lang="en-US" u="sng" dirty="0" smtClean="0">
                <a:hlinkClick r:id="rId3"/>
              </a:rPr>
              <a:t>locale</a:t>
            </a:r>
            <a:r>
              <a:rPr lang="el-GR" u="sng" dirty="0" smtClean="0">
                <a:hlinkClick r:id="rId3"/>
              </a:rPr>
              <a:t>=</a:t>
            </a:r>
            <a:r>
              <a:rPr lang="en-US" u="sng" dirty="0" smtClean="0">
                <a:hlinkClick r:id="rId3"/>
              </a:rPr>
              <a:t>el</a:t>
            </a:r>
            <a:r>
              <a:rPr lang="el-GR" dirty="0" smtClean="0"/>
              <a:t>. Εκεί με την αξιοποίηση μικρογραφίας από το Ψαλτήρι του </a:t>
            </a:r>
            <a:r>
              <a:rPr lang="el-GR" dirty="0" err="1" smtClean="0"/>
              <a:t>Χλουντόφ</a:t>
            </a:r>
            <a:r>
              <a:rPr lang="el-GR" dirty="0" smtClean="0"/>
              <a:t> (9ος αιώνας) θα αντλήσουν το απαραίτητο πληροφοριακό υλικό. Ειδικότερα θα μελετήσουν στοιχεία χαρακτηριστικών ενεργειών των "εικονομάχων", για να κατανοήσουν το φαινόμενο της Εικονομαχίας στο ευρύτερο πλαίσιο της ιστορικής περιόδου. </a:t>
            </a:r>
            <a:endParaRPr lang="el-GR" sz="2000" dirty="0" smtClean="0"/>
          </a:p>
          <a:p>
            <a:r>
              <a:rPr lang="el-GR" dirty="0" smtClean="0"/>
              <a:t>           Μελετούν επίσης το </a:t>
            </a:r>
            <a:r>
              <a:rPr lang="el-GR" dirty="0" err="1" smtClean="0"/>
              <a:t>Διαδραστικό</a:t>
            </a:r>
            <a:r>
              <a:rPr lang="el-GR" dirty="0" smtClean="0"/>
              <a:t> </a:t>
            </a:r>
            <a:r>
              <a:rPr lang="el-GR" dirty="0" err="1" smtClean="0"/>
              <a:t>Χρονολόγιο</a:t>
            </a:r>
            <a:r>
              <a:rPr lang="el-GR" dirty="0" smtClean="0"/>
              <a:t>-</a:t>
            </a:r>
            <a:r>
              <a:rPr lang="el-GR" dirty="0" err="1" smtClean="0"/>
              <a:t>Ιστοριογραμμή</a:t>
            </a:r>
            <a:r>
              <a:rPr lang="el-GR" dirty="0" smtClean="0"/>
              <a:t> της "Εικονομαχίας" στην ηλεκτρονική </a:t>
            </a:r>
            <a:r>
              <a:rPr lang="el-GR" dirty="0" err="1" smtClean="0"/>
              <a:t>διέυθυνση</a:t>
            </a:r>
            <a:r>
              <a:rPr lang="el-GR" dirty="0" smtClean="0"/>
              <a:t> </a:t>
            </a:r>
            <a:r>
              <a:rPr lang="en-US" u="sng" dirty="0" smtClean="0">
                <a:hlinkClick r:id="rId4"/>
              </a:rPr>
              <a:t>http</a:t>
            </a:r>
            <a:r>
              <a:rPr lang="el-GR" u="sng" dirty="0" smtClean="0">
                <a:hlinkClick r:id="rId4"/>
              </a:rPr>
              <a:t>://</a:t>
            </a:r>
            <a:r>
              <a:rPr lang="en-US" u="sng" dirty="0" err="1" smtClean="0">
                <a:hlinkClick r:id="rId4"/>
              </a:rPr>
              <a:t>photodentro</a:t>
            </a:r>
            <a:r>
              <a:rPr lang="el-GR" u="sng" dirty="0" smtClean="0">
                <a:hlinkClick r:id="rId4"/>
              </a:rPr>
              <a:t>.</a:t>
            </a:r>
            <a:r>
              <a:rPr lang="en-US" u="sng" dirty="0" err="1" smtClean="0">
                <a:hlinkClick r:id="rId4"/>
              </a:rPr>
              <a:t>edu</a:t>
            </a:r>
            <a:r>
              <a:rPr lang="el-GR" u="sng" dirty="0" smtClean="0">
                <a:hlinkClick r:id="rId4"/>
              </a:rPr>
              <a:t>.</a:t>
            </a:r>
            <a:r>
              <a:rPr lang="en-US" u="sng" dirty="0" err="1" smtClean="0">
                <a:hlinkClick r:id="rId4"/>
              </a:rPr>
              <a:t>gr</a:t>
            </a:r>
            <a:r>
              <a:rPr lang="el-GR" u="sng" dirty="0" smtClean="0">
                <a:hlinkClick r:id="rId4"/>
              </a:rPr>
              <a:t>/</a:t>
            </a:r>
            <a:r>
              <a:rPr lang="en-US" u="sng" dirty="0" err="1" smtClean="0">
                <a:hlinkClick r:id="rId4"/>
              </a:rPr>
              <a:t>lor</a:t>
            </a:r>
            <a:r>
              <a:rPr lang="el-GR" u="sng" dirty="0" smtClean="0">
                <a:hlinkClick r:id="rId4"/>
              </a:rPr>
              <a:t>/</a:t>
            </a:r>
            <a:r>
              <a:rPr lang="en-US" u="sng" dirty="0" smtClean="0">
                <a:hlinkClick r:id="rId4"/>
              </a:rPr>
              <a:t>r</a:t>
            </a:r>
            <a:r>
              <a:rPr lang="el-GR" u="sng" dirty="0" smtClean="0">
                <a:hlinkClick r:id="rId4"/>
              </a:rPr>
              <a:t>/8521/8183?</a:t>
            </a:r>
            <a:r>
              <a:rPr lang="en-US" u="sng" dirty="0" smtClean="0">
                <a:hlinkClick r:id="rId4"/>
              </a:rPr>
              <a:t>locale</a:t>
            </a:r>
            <a:r>
              <a:rPr lang="el-GR" u="sng" dirty="0" smtClean="0">
                <a:hlinkClick r:id="rId4"/>
              </a:rPr>
              <a:t>=</a:t>
            </a:r>
            <a:r>
              <a:rPr lang="en-US" u="sng" dirty="0" smtClean="0">
                <a:hlinkClick r:id="rId4"/>
              </a:rPr>
              <a:t>el</a:t>
            </a:r>
            <a:r>
              <a:rPr lang="el-GR" dirty="0" smtClean="0"/>
              <a:t>, το οποίο συνοδεύεται από την παρουσίαση συνοδευτικού ιστορικού υλικού.</a:t>
            </a:r>
            <a:endParaRPr lang="el-GR" sz="2000" dirty="0" smtClean="0"/>
          </a:p>
          <a:p>
            <a:r>
              <a:rPr lang="el-GR" dirty="0" smtClean="0"/>
              <a:t>           Το </a:t>
            </a:r>
            <a:r>
              <a:rPr lang="el-GR" dirty="0" err="1" smtClean="0"/>
              <a:t>χρονολόγιο</a:t>
            </a:r>
            <a:r>
              <a:rPr lang="el-GR" dirty="0" smtClean="0"/>
              <a:t>-</a:t>
            </a:r>
            <a:r>
              <a:rPr lang="el-GR" dirty="0" err="1" smtClean="0"/>
              <a:t>ιστοριογραμμή</a:t>
            </a:r>
            <a:r>
              <a:rPr lang="el-GR" dirty="0" smtClean="0"/>
              <a:t> αποτελεί αυτόνομο μαθησιακό αντικείμενο για την κατανόηση του ιστορικού φαινομένου μέσα από τις απαραίτητες χρονικές συσχετίσεις και την άντληση πληροφοριών για γεγονότα, πρόσωπα και καταστάσεις που διαμόρφωσαν το όλο ιστορικό πλαίσιο. Στο </a:t>
            </a:r>
            <a:r>
              <a:rPr lang="el-GR" dirty="0" err="1" smtClean="0"/>
              <a:t>χρονολόγιο</a:t>
            </a:r>
            <a:r>
              <a:rPr lang="el-GR" dirty="0" smtClean="0"/>
              <a:t> </a:t>
            </a:r>
            <a:r>
              <a:rPr lang="el-GR" dirty="0" err="1" smtClean="0"/>
              <a:t>οπτικοποιείται</a:t>
            </a:r>
            <a:r>
              <a:rPr lang="el-GR" dirty="0" smtClean="0"/>
              <a:t> η περίοδος της Εικονομαχίας (726-843) και ειδικότερα, εμφανίζονται οι δύο φάσεις της Εικονομαχίας (α ́ φάση: 726-787, β ́ φάση: 815-843), οι δύο βυζαντινές αυτοκρατορικές δυναστείες της περιόδου, των </a:t>
            </a:r>
            <a:r>
              <a:rPr lang="el-GR" dirty="0" err="1" smtClean="0"/>
              <a:t>Ισαύρων</a:t>
            </a:r>
            <a:r>
              <a:rPr lang="el-GR" dirty="0" smtClean="0"/>
              <a:t> (717-802) και του Αμορίου (802-867), με τους αυτοκράτορες μέλη τους και σημαντικά ιστορικά γεγονότα που συνδέονται άμεσα ή έμμεσα με την </a:t>
            </a:r>
            <a:r>
              <a:rPr lang="el-GR" dirty="0" err="1" smtClean="0"/>
              <a:t>εικονομαχική</a:t>
            </a:r>
            <a:r>
              <a:rPr lang="el-GR" dirty="0" smtClean="0"/>
              <a:t> περίοδο. </a:t>
            </a:r>
            <a:endParaRPr lang="el-GR" sz="2000" dirty="0" smtClean="0"/>
          </a:p>
          <a:p>
            <a:pPr lvl="1">
              <a:buFont typeface="Arial" pitchFamily="34" charset="0"/>
              <a:buChar char="•"/>
            </a:pPr>
            <a:endParaRPr lang="el-GR" sz="2400" dirty="0"/>
          </a:p>
          <a:p>
            <a:pPr lvl="1">
              <a:buFont typeface="Arial" pitchFamily="34" charset="0"/>
              <a:buChar char="•"/>
            </a:pPr>
            <a:r>
              <a:rPr lang="el-GR" sz="2900" b="1" dirty="0">
                <a:solidFill>
                  <a:srgbClr val="FF0000"/>
                </a:solidFill>
              </a:rPr>
              <a:t>Αποτελέσματα της δραστηριότητας</a:t>
            </a:r>
            <a:r>
              <a:rPr lang="el-GR" sz="2900" b="1" dirty="0" smtClean="0">
                <a:solidFill>
                  <a:srgbClr val="FF0000"/>
                </a:solidFill>
              </a:rPr>
              <a:t>:</a:t>
            </a:r>
            <a:endParaRPr lang="en-US" sz="2900" b="1" dirty="0" smtClean="0">
              <a:solidFill>
                <a:srgbClr val="FF0000"/>
              </a:solidFill>
            </a:endParaRPr>
          </a:p>
          <a:p>
            <a:r>
              <a:rPr lang="el-GR" dirty="0" smtClean="0"/>
              <a:t>           Οι μαθητές, αφού καταρτίσουν σχέδιο δράσης-καθηκόντων, βάσει των δραστηριοτήτων που τους ανατίθενται από τα αντίστοιχα φύλλα εργασίας τους, ερευνούν, κρατούν σημειώσεις και συγκεντρώνουν υλικό. Το σχέδιο δράσης –καθηκόντων της κάθε ομάδας παραδίνεται στο τέλος της έρευνάς τους στον εκπαιδευτικό.</a:t>
            </a:r>
            <a:endParaRPr lang="el-GR" sz="2000"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13</a:t>
            </a:fld>
            <a:endParaRPr lang="en-US" dirty="0"/>
          </a:p>
        </p:txBody>
      </p:sp>
      <p:sp>
        <p:nvSpPr>
          <p:cNvPr id="7" name="Content Placeholder 6"/>
          <p:cNvSpPr>
            <a:spLocks noGrp="1"/>
          </p:cNvSpPr>
          <p:nvPr>
            <p:ph sz="half" idx="2"/>
          </p:nvPr>
        </p:nvSpPr>
        <p:spPr/>
        <p:txBody>
          <a:bodyPr>
            <a:normAutofit fontScale="55000" lnSpcReduction="20000"/>
          </a:bodyPr>
          <a:lstStyle/>
          <a:p>
            <a:r>
              <a:rPr lang="el-GR" b="1" dirty="0" smtClean="0">
                <a:solidFill>
                  <a:srgbClr val="FF0000"/>
                </a:solidFill>
              </a:rPr>
              <a:t>ΔΡΑΣΤΗΡΙΟΤΗΤΑ  2: [Δημιουργία υλικού]</a:t>
            </a:r>
            <a:endParaRPr lang="el-GR" dirty="0" smtClean="0">
              <a:solidFill>
                <a:srgbClr val="FF0000"/>
              </a:solidFill>
            </a:endParaRPr>
          </a:p>
          <a:p>
            <a:r>
              <a:rPr lang="el-GR" b="1" dirty="0" smtClean="0"/>
              <a:t>Διάρκεια:</a:t>
            </a:r>
            <a:r>
              <a:rPr lang="el-GR" dirty="0" smtClean="0"/>
              <a:t>   1 διδακτική ώρα</a:t>
            </a:r>
          </a:p>
          <a:p>
            <a:r>
              <a:rPr lang="el-GR" b="1" dirty="0" smtClean="0"/>
              <a:t>Είδος δραστηριότητας:</a:t>
            </a:r>
            <a:r>
              <a:rPr lang="el-GR" dirty="0" smtClean="0"/>
              <a:t> Δημιουργία υλικού</a:t>
            </a:r>
          </a:p>
          <a:p>
            <a:r>
              <a:rPr lang="el-GR" b="1" dirty="0" smtClean="0"/>
              <a:t>Οργάνωση τάξης: </a:t>
            </a:r>
            <a:endParaRPr lang="el-GR" dirty="0" smtClean="0"/>
          </a:p>
          <a:p>
            <a:r>
              <a:rPr lang="el-GR" dirty="0" smtClean="0"/>
              <a:t>Εργασία σε ομάδες /5 ομάδες των 5 μαθητών η καθεμιά.</a:t>
            </a:r>
          </a:p>
          <a:p>
            <a:r>
              <a:rPr lang="el-GR" b="1" dirty="0" smtClean="0"/>
              <a:t>Ρόλος του διδάσκοντα:</a:t>
            </a:r>
            <a:r>
              <a:rPr lang="el-GR" dirty="0" smtClean="0"/>
              <a:t> Ο ρόλος του διδάσκοντα είναι συντονιστικός, ενθαρρυντικός, υποστηρικτικός και συντονιστικός. Ασκεί ρόλο συμβουλευτικό και συμμετέχει μόνο επικουρικά για να αποφευχθούν περιπτώσεις αποπροσανατολισμού, λόγω της πληθώρας των πληροφοριών.</a:t>
            </a:r>
          </a:p>
          <a:p>
            <a:r>
              <a:rPr lang="el-GR" b="1" dirty="0" smtClean="0"/>
              <a:t>Σύνδεση με τον διδακτικό στόχο: </a:t>
            </a:r>
            <a:endParaRPr lang="el-GR" dirty="0" smtClean="0"/>
          </a:p>
          <a:p>
            <a:r>
              <a:rPr lang="el-GR" dirty="0" smtClean="0"/>
              <a:t>Να ακολουθήσουν διαδικασίες αιτιολόγησης και απόδειξης της ιστορικής πληροφορίας, προκειμένου να συντάξουν </a:t>
            </a:r>
            <a:r>
              <a:rPr lang="el-GR" dirty="0" err="1" smtClean="0"/>
              <a:t>πολυτροπικό</a:t>
            </a:r>
            <a:r>
              <a:rPr lang="el-GR" dirty="0" smtClean="0"/>
              <a:t> κείμενο.</a:t>
            </a:r>
          </a:p>
          <a:p>
            <a:r>
              <a:rPr lang="el-GR" dirty="0" smtClean="0"/>
              <a:t>Να αναπτύξουν δεξιότητες κριτικής ανάγνωσης και επιλογής του ιστορικού υλικού για τη συμπλήρωση των φύλλων εργασίας τους.</a:t>
            </a:r>
          </a:p>
          <a:p>
            <a:r>
              <a:rPr lang="el-GR" dirty="0" smtClean="0"/>
              <a:t>Να αναπτύξουν συνεργατική συμπεριφορά μέσα από την ομαδική διερεύνηση, την αλληλεξάρτηση και συνυπευθυνότητα κατά την επίτευξη των δραστηριοτήτων τους.</a:t>
            </a:r>
          </a:p>
          <a:p>
            <a:r>
              <a:rPr lang="el-GR" dirty="0" smtClean="0"/>
              <a:t>Να αντιληφθούν τη σημασία της ισότιμης αντιμετώπισης των διαφορετικών απόψεων, καθώς η εργασία απαιτεί την ανταλλαγή απόψεων στην τελική διατύπωση του κειμένου που θα συντάξουν.</a:t>
            </a:r>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cstate="print"/>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84867" y="1072412"/>
            <a:ext cx="5754165" cy="1815151"/>
          </a:xfrm>
        </p:spPr>
        <p:txBody>
          <a:bodyPr>
            <a:normAutofit/>
          </a:bodyPr>
          <a:lstStyle/>
          <a:p>
            <a:r>
              <a:rPr lang="el-GR" sz="1400" dirty="0" err="1" smtClean="0"/>
              <a:t>Χρονολόγιο</a:t>
            </a:r>
            <a:r>
              <a:rPr lang="el-GR" sz="1400" dirty="0" smtClean="0"/>
              <a:t>-</a:t>
            </a:r>
            <a:r>
              <a:rPr lang="el-GR" sz="1400" dirty="0" err="1" smtClean="0"/>
              <a:t>Ιστοριογραμμή</a:t>
            </a:r>
            <a:r>
              <a:rPr lang="el-GR" sz="1400" dirty="0" smtClean="0"/>
              <a:t> της Εικονομαχίας </a:t>
            </a:r>
            <a:r>
              <a:rPr lang="en-US" sz="1400" u="sng" dirty="0" smtClean="0">
                <a:hlinkClick r:id="rId3"/>
              </a:rPr>
              <a:t>http</a:t>
            </a:r>
            <a:r>
              <a:rPr lang="el-GR" sz="1400" u="sng" dirty="0" smtClean="0">
                <a:hlinkClick r:id="rId3"/>
              </a:rPr>
              <a:t>://</a:t>
            </a:r>
            <a:r>
              <a:rPr lang="en-US" sz="1400" u="sng" dirty="0" err="1" smtClean="0">
                <a:hlinkClick r:id="rId3"/>
              </a:rPr>
              <a:t>photodentro</a:t>
            </a:r>
            <a:r>
              <a:rPr lang="el-GR" sz="1400" u="sng" dirty="0" smtClean="0">
                <a:hlinkClick r:id="rId3"/>
              </a:rPr>
              <a:t>.</a:t>
            </a:r>
            <a:r>
              <a:rPr lang="en-US" sz="1400" u="sng" dirty="0" err="1" smtClean="0">
                <a:hlinkClick r:id="rId3"/>
              </a:rPr>
              <a:t>edu</a:t>
            </a:r>
            <a:r>
              <a:rPr lang="el-GR" sz="1400" u="sng" dirty="0" smtClean="0">
                <a:hlinkClick r:id="rId3"/>
              </a:rPr>
              <a:t>.</a:t>
            </a:r>
            <a:r>
              <a:rPr lang="en-US" sz="1400" u="sng" dirty="0" err="1" smtClean="0">
                <a:hlinkClick r:id="rId3"/>
              </a:rPr>
              <a:t>gr</a:t>
            </a:r>
            <a:r>
              <a:rPr lang="el-GR" sz="1400" u="sng" dirty="0" smtClean="0">
                <a:hlinkClick r:id="rId3"/>
              </a:rPr>
              <a:t>/</a:t>
            </a:r>
            <a:r>
              <a:rPr lang="en-US" sz="1400" u="sng" dirty="0" err="1" smtClean="0">
                <a:hlinkClick r:id="rId3"/>
              </a:rPr>
              <a:t>lor</a:t>
            </a:r>
            <a:r>
              <a:rPr lang="el-GR" sz="1400" u="sng" dirty="0" smtClean="0">
                <a:hlinkClick r:id="rId3"/>
              </a:rPr>
              <a:t>/</a:t>
            </a:r>
            <a:r>
              <a:rPr lang="en-US" sz="1400" u="sng" dirty="0" smtClean="0">
                <a:hlinkClick r:id="rId3"/>
              </a:rPr>
              <a:t>r</a:t>
            </a:r>
            <a:r>
              <a:rPr lang="el-GR" sz="1400" u="sng" dirty="0" smtClean="0">
                <a:hlinkClick r:id="rId3"/>
              </a:rPr>
              <a:t>/8521/8183?</a:t>
            </a:r>
            <a:r>
              <a:rPr lang="en-US" sz="1400" u="sng" dirty="0" smtClean="0">
                <a:hlinkClick r:id="rId3"/>
              </a:rPr>
              <a:t>locale</a:t>
            </a:r>
            <a:r>
              <a:rPr lang="el-GR" sz="1400" u="sng" dirty="0" smtClean="0">
                <a:hlinkClick r:id="rId3"/>
              </a:rPr>
              <a:t>=</a:t>
            </a:r>
            <a:r>
              <a:rPr lang="en-US" sz="1400" u="sng" dirty="0" smtClean="0">
                <a:hlinkClick r:id="rId3"/>
              </a:rPr>
              <a:t>el</a:t>
            </a:r>
            <a:endParaRPr lang="el-GR" sz="1400" dirty="0" smtClean="0"/>
          </a:p>
          <a:p>
            <a:r>
              <a:rPr lang="el-GR" sz="1400" dirty="0" smtClean="0"/>
              <a:t>Το Γλωσσάριο της «Εικονομαχίας» </a:t>
            </a:r>
            <a:r>
              <a:rPr lang="en-US" sz="1400" u="sng" dirty="0" smtClean="0">
                <a:hlinkClick r:id="rId4"/>
              </a:rPr>
              <a:t>http</a:t>
            </a:r>
            <a:r>
              <a:rPr lang="el-GR" sz="1400" u="sng" dirty="0" smtClean="0">
                <a:hlinkClick r:id="rId4"/>
              </a:rPr>
              <a:t>://</a:t>
            </a:r>
            <a:r>
              <a:rPr lang="en-US" sz="1400" u="sng" dirty="0" err="1" smtClean="0">
                <a:hlinkClick r:id="rId4"/>
              </a:rPr>
              <a:t>photodentro</a:t>
            </a:r>
            <a:r>
              <a:rPr lang="el-GR" sz="1400" u="sng" dirty="0" smtClean="0">
                <a:hlinkClick r:id="rId4"/>
              </a:rPr>
              <a:t>.</a:t>
            </a:r>
            <a:r>
              <a:rPr lang="en-US" sz="1400" u="sng" dirty="0" err="1" smtClean="0">
                <a:hlinkClick r:id="rId4"/>
              </a:rPr>
              <a:t>edu</a:t>
            </a:r>
            <a:r>
              <a:rPr lang="el-GR" sz="1400" u="sng" dirty="0" smtClean="0">
                <a:hlinkClick r:id="rId4"/>
              </a:rPr>
              <a:t>.</a:t>
            </a:r>
            <a:r>
              <a:rPr lang="en-US" sz="1400" u="sng" dirty="0" err="1" smtClean="0">
                <a:hlinkClick r:id="rId4"/>
              </a:rPr>
              <a:t>gr</a:t>
            </a:r>
            <a:r>
              <a:rPr lang="el-GR" sz="1400" u="sng" dirty="0" smtClean="0">
                <a:hlinkClick r:id="rId4"/>
              </a:rPr>
              <a:t>/</a:t>
            </a:r>
            <a:r>
              <a:rPr lang="en-US" sz="1400" u="sng" dirty="0" err="1" smtClean="0">
                <a:hlinkClick r:id="rId4"/>
              </a:rPr>
              <a:t>lor</a:t>
            </a:r>
            <a:r>
              <a:rPr lang="el-GR" sz="1400" u="sng" dirty="0" smtClean="0">
                <a:hlinkClick r:id="rId4"/>
              </a:rPr>
              <a:t>/</a:t>
            </a:r>
            <a:r>
              <a:rPr lang="en-US" sz="1400" u="sng" dirty="0" smtClean="0">
                <a:hlinkClick r:id="rId4"/>
              </a:rPr>
              <a:t>r</a:t>
            </a:r>
            <a:r>
              <a:rPr lang="el-GR" sz="1400" u="sng" dirty="0" smtClean="0">
                <a:hlinkClick r:id="rId4"/>
              </a:rPr>
              <a:t>/8521/8352?</a:t>
            </a:r>
            <a:r>
              <a:rPr lang="en-US" sz="1400" u="sng" dirty="0" smtClean="0">
                <a:hlinkClick r:id="rId4"/>
              </a:rPr>
              <a:t>locale</a:t>
            </a:r>
            <a:r>
              <a:rPr lang="el-GR" sz="1400" u="sng" dirty="0" smtClean="0">
                <a:hlinkClick r:id="rId4"/>
              </a:rPr>
              <a:t>=</a:t>
            </a:r>
            <a:r>
              <a:rPr lang="en-US" sz="1400" u="sng" dirty="0" smtClean="0">
                <a:hlinkClick r:id="rId4"/>
              </a:rPr>
              <a:t>el</a:t>
            </a:r>
            <a:endParaRPr lang="el-GR" sz="1400" dirty="0" smtClean="0"/>
          </a:p>
          <a:p>
            <a:endParaRPr lang="el-GR" sz="1200"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14</a:t>
            </a:fld>
            <a:endParaRPr lang="en-US" dirty="0"/>
          </a:p>
        </p:txBody>
      </p:sp>
      <p:sp>
        <p:nvSpPr>
          <p:cNvPr id="24" name="Content Placeholder 23"/>
          <p:cNvSpPr>
            <a:spLocks noGrp="1"/>
          </p:cNvSpPr>
          <p:nvPr>
            <p:ph sz="quarter" idx="14"/>
          </p:nvPr>
        </p:nvSpPr>
        <p:spPr>
          <a:xfrm>
            <a:off x="2846231" y="3194702"/>
            <a:ext cx="5820097" cy="1744639"/>
          </a:xfrm>
        </p:spPr>
        <p:txBody>
          <a:bodyPr>
            <a:normAutofit fontScale="62500" lnSpcReduction="20000"/>
          </a:bodyPr>
          <a:lstStyle/>
          <a:p>
            <a:r>
              <a:rPr lang="el-GR" dirty="0" smtClean="0"/>
              <a:t>Συλλογή εικόνων : Εικονομαχία </a:t>
            </a:r>
            <a:r>
              <a:rPr lang="en-US" u="sng" dirty="0" smtClean="0">
                <a:hlinkClick r:id="rId5"/>
              </a:rPr>
              <a:t>http</a:t>
            </a:r>
            <a:r>
              <a:rPr lang="el-GR" u="sng" dirty="0" smtClean="0">
                <a:hlinkClick r:id="rId5"/>
              </a:rPr>
              <a:t>://</a:t>
            </a:r>
            <a:r>
              <a:rPr lang="en-US" u="sng" dirty="0" err="1" smtClean="0">
                <a:hlinkClick r:id="rId5"/>
              </a:rPr>
              <a:t>photodentro</a:t>
            </a:r>
            <a:r>
              <a:rPr lang="el-GR" u="sng" dirty="0" smtClean="0">
                <a:hlinkClick r:id="rId5"/>
              </a:rPr>
              <a:t>.</a:t>
            </a:r>
            <a:r>
              <a:rPr lang="en-US" u="sng" dirty="0" err="1" smtClean="0">
                <a:hlinkClick r:id="rId5"/>
              </a:rPr>
              <a:t>edu</a:t>
            </a:r>
            <a:r>
              <a:rPr lang="el-GR" u="sng" dirty="0" smtClean="0">
                <a:hlinkClick r:id="rId5"/>
              </a:rPr>
              <a:t>.</a:t>
            </a:r>
            <a:r>
              <a:rPr lang="en-US" u="sng" dirty="0" err="1" smtClean="0">
                <a:hlinkClick r:id="rId5"/>
              </a:rPr>
              <a:t>gr</a:t>
            </a:r>
            <a:r>
              <a:rPr lang="el-GR" u="sng" dirty="0" smtClean="0">
                <a:hlinkClick r:id="rId5"/>
              </a:rPr>
              <a:t>/</a:t>
            </a:r>
            <a:r>
              <a:rPr lang="en-US" u="sng" dirty="0" err="1" smtClean="0">
                <a:hlinkClick r:id="rId5"/>
              </a:rPr>
              <a:t>lor</a:t>
            </a:r>
            <a:r>
              <a:rPr lang="el-GR" u="sng" dirty="0" smtClean="0">
                <a:hlinkClick r:id="rId5"/>
              </a:rPr>
              <a:t>/</a:t>
            </a:r>
            <a:r>
              <a:rPr lang="en-US" u="sng" dirty="0" smtClean="0">
                <a:hlinkClick r:id="rId5"/>
              </a:rPr>
              <a:t>r</a:t>
            </a:r>
            <a:r>
              <a:rPr lang="el-GR" u="sng" dirty="0" smtClean="0">
                <a:hlinkClick r:id="rId5"/>
              </a:rPr>
              <a:t>/8521/1053?</a:t>
            </a:r>
            <a:r>
              <a:rPr lang="en-US" u="sng" dirty="0" smtClean="0">
                <a:hlinkClick r:id="rId5"/>
              </a:rPr>
              <a:t>locale</a:t>
            </a:r>
            <a:r>
              <a:rPr lang="el-GR" u="sng" dirty="0" smtClean="0">
                <a:hlinkClick r:id="rId5"/>
              </a:rPr>
              <a:t>=</a:t>
            </a:r>
            <a:r>
              <a:rPr lang="en-US" u="sng" dirty="0" smtClean="0">
                <a:hlinkClick r:id="rId5"/>
              </a:rPr>
              <a:t>el</a:t>
            </a:r>
            <a:r>
              <a:rPr lang="el-GR" dirty="0" smtClean="0"/>
              <a:t>  </a:t>
            </a:r>
          </a:p>
          <a:p>
            <a:r>
              <a:rPr lang="el-GR" dirty="0" smtClean="0"/>
              <a:t>Ανάγνωση ιστορικής πηγής</a:t>
            </a:r>
            <a:r>
              <a:rPr lang="en-US" dirty="0" smtClean="0"/>
              <a:t>  </a:t>
            </a:r>
            <a:r>
              <a:rPr lang="en-US" u="sng" dirty="0" smtClean="0">
                <a:hlinkClick r:id="rId6"/>
              </a:rPr>
              <a:t>http</a:t>
            </a:r>
            <a:r>
              <a:rPr lang="el-GR" u="sng" dirty="0" smtClean="0">
                <a:hlinkClick r:id="rId6"/>
              </a:rPr>
              <a:t>://</a:t>
            </a:r>
            <a:r>
              <a:rPr lang="en-US" u="sng" dirty="0" err="1" smtClean="0">
                <a:hlinkClick r:id="rId6"/>
              </a:rPr>
              <a:t>photodentro</a:t>
            </a:r>
            <a:r>
              <a:rPr lang="el-GR" u="sng" dirty="0" smtClean="0">
                <a:hlinkClick r:id="rId6"/>
              </a:rPr>
              <a:t>.</a:t>
            </a:r>
            <a:r>
              <a:rPr lang="en-US" u="sng" dirty="0" err="1" smtClean="0">
                <a:hlinkClick r:id="rId6"/>
              </a:rPr>
              <a:t>edu</a:t>
            </a:r>
            <a:r>
              <a:rPr lang="el-GR" u="sng" dirty="0" smtClean="0">
                <a:hlinkClick r:id="rId6"/>
              </a:rPr>
              <a:t>.</a:t>
            </a:r>
            <a:r>
              <a:rPr lang="en-US" u="sng" dirty="0" err="1" smtClean="0">
                <a:hlinkClick r:id="rId6"/>
              </a:rPr>
              <a:t>gr</a:t>
            </a:r>
            <a:r>
              <a:rPr lang="el-GR" u="sng" dirty="0" smtClean="0">
                <a:hlinkClick r:id="rId6"/>
              </a:rPr>
              <a:t>/</a:t>
            </a:r>
            <a:r>
              <a:rPr lang="en-US" u="sng" dirty="0" err="1" smtClean="0">
                <a:hlinkClick r:id="rId6"/>
              </a:rPr>
              <a:t>lor</a:t>
            </a:r>
            <a:r>
              <a:rPr lang="el-GR" u="sng" dirty="0" smtClean="0">
                <a:hlinkClick r:id="rId6"/>
              </a:rPr>
              <a:t>/</a:t>
            </a:r>
            <a:r>
              <a:rPr lang="en-US" u="sng" dirty="0" smtClean="0">
                <a:hlinkClick r:id="rId6"/>
              </a:rPr>
              <a:t>r</a:t>
            </a:r>
            <a:r>
              <a:rPr lang="el-GR" u="sng" dirty="0" smtClean="0">
                <a:hlinkClick r:id="rId6"/>
              </a:rPr>
              <a:t>/8521/8203?</a:t>
            </a:r>
            <a:r>
              <a:rPr lang="en-US" u="sng" dirty="0" smtClean="0">
                <a:hlinkClick r:id="rId6"/>
              </a:rPr>
              <a:t>locale</a:t>
            </a:r>
            <a:r>
              <a:rPr lang="el-GR" u="sng" dirty="0" smtClean="0">
                <a:hlinkClick r:id="rId6"/>
              </a:rPr>
              <a:t>=</a:t>
            </a:r>
            <a:r>
              <a:rPr lang="en-US" u="sng" dirty="0" smtClean="0">
                <a:hlinkClick r:id="rId6"/>
              </a:rPr>
              <a:t>el</a:t>
            </a:r>
            <a:endParaRPr lang="el-GR" dirty="0" smtClean="0"/>
          </a:p>
          <a:p>
            <a:r>
              <a:rPr lang="el-GR" dirty="0" smtClean="0"/>
              <a:t>Ανάγνωση ιστορικών πηγών </a:t>
            </a:r>
            <a:r>
              <a:rPr lang="en-US" u="sng" dirty="0" smtClean="0">
                <a:hlinkClick r:id="rId7"/>
              </a:rPr>
              <a:t>http</a:t>
            </a:r>
            <a:r>
              <a:rPr lang="el-GR" u="sng" dirty="0" smtClean="0">
                <a:hlinkClick r:id="rId7"/>
              </a:rPr>
              <a:t>://</a:t>
            </a:r>
            <a:r>
              <a:rPr lang="en-US" u="sng" dirty="0" err="1" smtClean="0">
                <a:hlinkClick r:id="rId7"/>
              </a:rPr>
              <a:t>photodentro</a:t>
            </a:r>
            <a:r>
              <a:rPr lang="el-GR" u="sng" dirty="0" smtClean="0">
                <a:hlinkClick r:id="rId7"/>
              </a:rPr>
              <a:t>.</a:t>
            </a:r>
            <a:r>
              <a:rPr lang="en-US" u="sng" dirty="0" err="1" smtClean="0">
                <a:hlinkClick r:id="rId7"/>
              </a:rPr>
              <a:t>edu</a:t>
            </a:r>
            <a:r>
              <a:rPr lang="el-GR" u="sng" dirty="0" smtClean="0">
                <a:hlinkClick r:id="rId7"/>
              </a:rPr>
              <a:t>.</a:t>
            </a:r>
            <a:r>
              <a:rPr lang="en-US" u="sng" dirty="0" err="1" smtClean="0">
                <a:hlinkClick r:id="rId7"/>
              </a:rPr>
              <a:t>gr</a:t>
            </a:r>
            <a:r>
              <a:rPr lang="el-GR" u="sng" dirty="0" smtClean="0">
                <a:hlinkClick r:id="rId7"/>
              </a:rPr>
              <a:t>/</a:t>
            </a:r>
            <a:r>
              <a:rPr lang="en-US" u="sng" dirty="0" err="1" smtClean="0">
                <a:hlinkClick r:id="rId7"/>
              </a:rPr>
              <a:t>lor</a:t>
            </a:r>
            <a:r>
              <a:rPr lang="el-GR" u="sng" dirty="0" smtClean="0">
                <a:hlinkClick r:id="rId7"/>
              </a:rPr>
              <a:t>/</a:t>
            </a:r>
            <a:r>
              <a:rPr lang="en-US" u="sng" dirty="0" smtClean="0">
                <a:hlinkClick r:id="rId7"/>
              </a:rPr>
              <a:t>r</a:t>
            </a:r>
            <a:r>
              <a:rPr lang="el-GR" u="sng" dirty="0" smtClean="0">
                <a:hlinkClick r:id="rId7"/>
              </a:rPr>
              <a:t>/8521/8351?</a:t>
            </a:r>
            <a:r>
              <a:rPr lang="en-US" u="sng" dirty="0" smtClean="0">
                <a:hlinkClick r:id="rId7"/>
              </a:rPr>
              <a:t>locale</a:t>
            </a:r>
            <a:r>
              <a:rPr lang="el-GR" u="sng" dirty="0" smtClean="0">
                <a:hlinkClick r:id="rId7"/>
              </a:rPr>
              <a:t>=</a:t>
            </a:r>
            <a:r>
              <a:rPr lang="en-US" u="sng" dirty="0" smtClean="0">
                <a:hlinkClick r:id="rId7"/>
              </a:rPr>
              <a:t>el</a:t>
            </a:r>
            <a:endParaRPr lang="el-GR" dirty="0" smtClean="0"/>
          </a:p>
          <a:p>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
        <p:nvSpPr>
          <p:cNvPr id="11" name="10 - Θέση περιεχομένου"/>
          <p:cNvSpPr>
            <a:spLocks noGrp="1"/>
          </p:cNvSpPr>
          <p:nvPr>
            <p:ph sz="half" idx="13"/>
          </p:nvPr>
        </p:nvSpPr>
        <p:spPr/>
        <p:txBody>
          <a:bodyPr/>
          <a:lstStyle/>
          <a:p>
            <a:endParaRPr lang="el-GR"/>
          </a:p>
        </p:txBody>
      </p:sp>
      <p:pic>
        <p:nvPicPr>
          <p:cNvPr id="12" name="11 - Εικόνα" descr="C:\Users\GV\Desktop\300px-Clasm_Chludov.jpg"/>
          <p:cNvPicPr/>
          <p:nvPr/>
        </p:nvPicPr>
        <p:blipFill>
          <a:blip r:embed="rId8" cstate="print"/>
          <a:srcRect/>
          <a:stretch>
            <a:fillRect/>
          </a:stretch>
        </p:blipFill>
        <p:spPr bwMode="auto">
          <a:xfrm>
            <a:off x="113656" y="939230"/>
            <a:ext cx="2450250" cy="3883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15</a:t>
            </a:fld>
            <a:endParaRPr lang="en-US" dirty="0"/>
          </a:p>
        </p:txBody>
      </p:sp>
      <p:sp>
        <p:nvSpPr>
          <p:cNvPr id="10" name="Content Placeholder 9"/>
          <p:cNvSpPr>
            <a:spLocks noGrp="1"/>
          </p:cNvSpPr>
          <p:nvPr>
            <p:ph sz="half" idx="2"/>
          </p:nvPr>
        </p:nvSpPr>
        <p:spPr/>
        <p:txBody>
          <a:bodyPr>
            <a:normAutofit/>
          </a:bodyPr>
          <a:lstStyle/>
          <a:p>
            <a:pPr lvl="1">
              <a:buFont typeface="Arial" pitchFamily="34" charset="0"/>
              <a:buChar char="•"/>
            </a:pPr>
            <a:r>
              <a:rPr lang="el-GR" sz="1700" b="1" dirty="0" smtClean="0">
                <a:solidFill>
                  <a:srgbClr val="FF0000"/>
                </a:solidFill>
              </a:rPr>
              <a:t>Περιγραφή δραστηριότητας: </a:t>
            </a:r>
          </a:p>
          <a:p>
            <a:pPr algn="just"/>
            <a:r>
              <a:rPr lang="el-GR" sz="1700" dirty="0" smtClean="0"/>
              <a:t> </a:t>
            </a:r>
            <a:r>
              <a:rPr lang="el-GR" sz="1700" dirty="0" smtClean="0"/>
              <a:t>       </a:t>
            </a:r>
            <a:r>
              <a:rPr lang="el-GR" sz="1700" dirty="0" smtClean="0"/>
              <a:t>Οι μαθητές, προχωρώντας στη δημιουργία, απαντούν στα ζητούμενα των φύλλων εργασίας τους και συνθέτουν τα στοιχεία που έχουν συγκεντρώσει. (βλ. επόμενες διαφάνειες)</a:t>
            </a:r>
            <a:endParaRPr lang="el-GR" sz="1700" dirty="0" smtClean="0"/>
          </a:p>
          <a:p>
            <a:pPr algn="just"/>
            <a:r>
              <a:rPr lang="el-GR" sz="1700" dirty="0" smtClean="0"/>
              <a:t> </a:t>
            </a:r>
            <a:endParaRPr lang="el-GR" sz="1700" dirty="0"/>
          </a:p>
          <a:p>
            <a:pPr lvl="1">
              <a:buFont typeface="Arial" pitchFamily="34" charset="0"/>
              <a:buChar char="•"/>
            </a:pPr>
            <a:r>
              <a:rPr lang="el-GR" sz="1700" b="1" dirty="0">
                <a:solidFill>
                  <a:srgbClr val="FF0000"/>
                </a:solidFill>
              </a:rPr>
              <a:t>Αποτελέσματα της δραστηριότητας</a:t>
            </a:r>
            <a:r>
              <a:rPr lang="el-GR" sz="1700" b="1" dirty="0" smtClean="0">
                <a:solidFill>
                  <a:srgbClr val="FF0000"/>
                </a:solidFill>
              </a:rPr>
              <a:t>:</a:t>
            </a:r>
            <a:endParaRPr lang="en-US" sz="1700" b="1" dirty="0" smtClean="0">
              <a:solidFill>
                <a:srgbClr val="FF0000"/>
              </a:solidFill>
            </a:endParaRPr>
          </a:p>
          <a:p>
            <a:pPr algn="just"/>
            <a:r>
              <a:rPr lang="el-GR" sz="1700" dirty="0" smtClean="0"/>
              <a:t>       Οι </a:t>
            </a:r>
            <a:r>
              <a:rPr lang="el-GR" sz="1700" dirty="0" smtClean="0"/>
              <a:t>μαθητές ολοκληρώνουν τις εργασίες τους και παραδίδουν το σχέδιο δράσης τους στον καθηγητή.</a:t>
            </a:r>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16</a:t>
            </a:fld>
            <a:endParaRPr lang="en-US" dirty="0"/>
          </a:p>
        </p:txBody>
      </p:sp>
      <p:pic>
        <p:nvPicPr>
          <p:cNvPr id="5122" name="Picture 2"/>
          <p:cNvPicPr>
            <a:picLocks noGrp="1" noChangeAspect="1" noChangeArrowheads="1"/>
          </p:cNvPicPr>
          <p:nvPr>
            <p:ph sz="half" idx="2"/>
          </p:nvPr>
        </p:nvPicPr>
        <p:blipFill>
          <a:blip r:embed="rId2" cstate="print"/>
          <a:srcRect/>
          <a:stretch>
            <a:fillRect/>
          </a:stretch>
        </p:blipFill>
        <p:spPr bwMode="auto">
          <a:xfrm>
            <a:off x="2366169" y="883444"/>
            <a:ext cx="4410075" cy="3476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17</a:t>
            </a:fld>
            <a:endParaRPr lang="en-US" dirty="0"/>
          </a:p>
        </p:txBody>
      </p:sp>
      <p:pic>
        <p:nvPicPr>
          <p:cNvPr id="4097" name="Picture 1"/>
          <p:cNvPicPr>
            <a:picLocks noGrp="1" noChangeAspect="1" noChangeArrowheads="1"/>
          </p:cNvPicPr>
          <p:nvPr>
            <p:ph sz="half" idx="2"/>
          </p:nvPr>
        </p:nvPicPr>
        <p:blipFill>
          <a:blip r:embed="rId2" cstate="print"/>
          <a:srcRect/>
          <a:stretch>
            <a:fillRect/>
          </a:stretch>
        </p:blipFill>
        <p:spPr bwMode="auto">
          <a:xfrm>
            <a:off x="2356644" y="2050256"/>
            <a:ext cx="442912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18</a:t>
            </a:fld>
            <a:endParaRPr lang="en-US" dirty="0"/>
          </a:p>
        </p:txBody>
      </p:sp>
      <p:pic>
        <p:nvPicPr>
          <p:cNvPr id="1025" name="Picture 1"/>
          <p:cNvPicPr>
            <a:picLocks noGrp="1" noChangeAspect="1" noChangeArrowheads="1"/>
          </p:cNvPicPr>
          <p:nvPr>
            <p:ph sz="half" idx="2"/>
          </p:nvPr>
        </p:nvPicPr>
        <p:blipFill>
          <a:blip r:embed="rId2" cstate="print"/>
          <a:srcRect/>
          <a:stretch>
            <a:fillRect/>
          </a:stretch>
        </p:blipFill>
        <p:spPr bwMode="auto">
          <a:xfrm>
            <a:off x="2370931" y="2055019"/>
            <a:ext cx="4400550" cy="1133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19</a:t>
            </a:fld>
            <a:endParaRPr lang="en-US" dirty="0"/>
          </a:p>
        </p:txBody>
      </p:sp>
      <p:pic>
        <p:nvPicPr>
          <p:cNvPr id="2049" name="Picture 1"/>
          <p:cNvPicPr>
            <a:picLocks noGrp="1" noChangeAspect="1" noChangeArrowheads="1"/>
          </p:cNvPicPr>
          <p:nvPr>
            <p:ph sz="half" idx="2"/>
          </p:nvPr>
        </p:nvPicPr>
        <p:blipFill>
          <a:blip r:embed="rId2" cstate="print"/>
          <a:srcRect/>
          <a:stretch>
            <a:fillRect/>
          </a:stretch>
        </p:blipFill>
        <p:spPr bwMode="auto">
          <a:xfrm>
            <a:off x="2366169" y="1964531"/>
            <a:ext cx="4410075" cy="1314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62500" lnSpcReduction="20000"/>
          </a:bodyPr>
          <a:lstStyle/>
          <a:p>
            <a:pPr marL="0" lvl="2" indent="17463">
              <a:buNone/>
            </a:pPr>
            <a:r>
              <a:rPr lang="el-GR" sz="2000" b="1" dirty="0" smtClean="0">
                <a:solidFill>
                  <a:srgbClr val="FF0000"/>
                </a:solidFill>
              </a:rPr>
              <a:t>Δώστε μία σύντομη περιγραφή της ανοιχτής εκπαιδευτικής πρακτικής:</a:t>
            </a:r>
          </a:p>
          <a:p>
            <a:pPr algn="just"/>
            <a:r>
              <a:rPr lang="el-GR" dirty="0" smtClean="0"/>
              <a:t>        Η παρούσα ανοιχτή εκπαιδευτική πρακτική αφορά στο μάθημα της Ιστορίας της Β΄ Λυκείου και συγκεκριμένα την ενότητα «Η Εικονομαχία» (</a:t>
            </a:r>
            <a:r>
              <a:rPr lang="el-GR" dirty="0" err="1" smtClean="0"/>
              <a:t>σσ</a:t>
            </a:r>
            <a:r>
              <a:rPr lang="el-GR" dirty="0" smtClean="0"/>
              <a:t>. 21-23 του σχολικού βιβλίου). Οι μαθητές δουλεύοντας σε ομάδες με τη χρήση υπολογιστών και του διαδικτύου πληροφορούνται για το περίπλοκο υπόβαθρο (κοινωνικό, πολιτικό, οικονομικό, ιδεολογικό) και το χαρακτήρα μιας διαμάχης θρησκευτικής-πνευματικής -αλλά και με πολιτικές προεκτάσεις- όπως ήταν το κίνημα της Εικονομαχίας.</a:t>
            </a:r>
            <a:endParaRPr lang="el-GR" sz="2000" dirty="0" smtClean="0"/>
          </a:p>
          <a:p>
            <a:pPr algn="just"/>
            <a:r>
              <a:rPr lang="el-GR" dirty="0" smtClean="0"/>
              <a:t>        Η δραστηριότητα αξιοποιεί εποικοδομητικά Ανοιχτούς Ψηφιακούς Εκπαιδευτικούς Πόρους, μέσα από τα Μαθησιακά Αντικείμενα του «</a:t>
            </a:r>
            <a:r>
              <a:rPr lang="el-GR" dirty="0" err="1" smtClean="0"/>
              <a:t>Φωτόδεντρου</a:t>
            </a:r>
            <a:r>
              <a:rPr lang="el-GR" dirty="0" smtClean="0"/>
              <a:t>», ώστε οι μαθητές να εμπλακούν στη διερεύνηση του γεγονότος της Εικονομαχίας. Με αυτόν τον τρόπο τους βοηθάει να διαμορφώσουν ιστορική σκέψη και κατάρτιση, γιατί εμπλέκονται ενεργά στη διαδικασία της μάθησης τόσο σε </a:t>
            </a:r>
            <a:r>
              <a:rPr lang="el-GR" dirty="0" err="1" smtClean="0"/>
              <a:t>ό,τι</a:t>
            </a:r>
            <a:r>
              <a:rPr lang="el-GR" dirty="0" smtClean="0"/>
              <a:t> αφορά στην κατάκτηση της γνώσης όσο και σε </a:t>
            </a:r>
            <a:r>
              <a:rPr lang="el-GR" dirty="0" err="1" smtClean="0"/>
              <a:t>ό,τι</a:t>
            </a:r>
            <a:r>
              <a:rPr lang="el-GR" dirty="0" smtClean="0"/>
              <a:t> αφορά στην ανάπτυξη δεξιοτήτων και </a:t>
            </a:r>
            <a:r>
              <a:rPr lang="el-GR" dirty="0" err="1" smtClean="0"/>
              <a:t>μεταγνωστικών</a:t>
            </a:r>
            <a:r>
              <a:rPr lang="el-GR" dirty="0" smtClean="0"/>
              <a:t> στρατηγικών.</a:t>
            </a:r>
            <a:endParaRPr lang="el-GR" sz="2000" dirty="0" smtClean="0"/>
          </a:p>
          <a:p>
            <a:pPr algn="just"/>
            <a:r>
              <a:rPr lang="el-GR" dirty="0" smtClean="0"/>
              <a:t>        Οι μαθητές με άξονα τις δραστηριότητες που ορίζονται στα φύλλα εργασίας, θα προσεγγίσουν διερευνητικά την ενότητα, θα περιηγηθούν σε διάφορα δικτυακά περιβάλλοντα και θα παράγουν γραπτό λόγο, </a:t>
            </a:r>
            <a:r>
              <a:rPr lang="el-GR" dirty="0" err="1" smtClean="0"/>
              <a:t>πολυτροπικά</a:t>
            </a:r>
            <a:r>
              <a:rPr lang="el-GR" dirty="0" smtClean="0"/>
              <a:t> </a:t>
            </a:r>
            <a:r>
              <a:rPr lang="el-GR" dirty="0" err="1" smtClean="0"/>
              <a:t>είμενα</a:t>
            </a:r>
            <a:r>
              <a:rPr lang="el-GR" dirty="0" smtClean="0"/>
              <a:t> αλλά θα </a:t>
            </a:r>
            <a:r>
              <a:rPr lang="el-GR" dirty="0" err="1" smtClean="0"/>
              <a:t>πραγματοποίήσουν</a:t>
            </a:r>
            <a:r>
              <a:rPr lang="el-GR" dirty="0" smtClean="0"/>
              <a:t> και άλλες εργασίες μετά από αναζήτηση πληροφοριών, που θα συνδέουν σημεία της έρευνάς τους με συγκεκριμένα ζητούμενα από τα φύλλα εργασίας. Αυτά θα τα παρουσιάσουν στους συμμαθητές τους στον </a:t>
            </a:r>
            <a:r>
              <a:rPr lang="el-GR" dirty="0" err="1" smtClean="0"/>
              <a:t>διαδραστικό</a:t>
            </a:r>
            <a:r>
              <a:rPr lang="el-GR" dirty="0" smtClean="0"/>
              <a:t> πίνακα, ώστε να ακολουθήσει διάλογος.</a:t>
            </a:r>
            <a:endParaRPr lang="el-GR" sz="2000" dirty="0" smtClean="0"/>
          </a:p>
          <a:p>
            <a:pPr lvl="3">
              <a:buNone/>
            </a:pPr>
            <a:endParaRPr lang="el-GR" dirty="0"/>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20</a:t>
            </a:fld>
            <a:endParaRPr lang="en-US" dirty="0"/>
          </a:p>
        </p:txBody>
      </p:sp>
      <p:pic>
        <p:nvPicPr>
          <p:cNvPr id="3073" name="Picture 1"/>
          <p:cNvPicPr>
            <a:picLocks noGrp="1" noChangeAspect="1" noChangeArrowheads="1"/>
          </p:cNvPicPr>
          <p:nvPr>
            <p:ph sz="half" idx="2"/>
          </p:nvPr>
        </p:nvPicPr>
        <p:blipFill>
          <a:blip r:embed="rId2" cstate="print"/>
          <a:srcRect/>
          <a:stretch>
            <a:fillRect/>
          </a:stretch>
        </p:blipFill>
        <p:spPr bwMode="auto">
          <a:xfrm>
            <a:off x="2380456" y="2021681"/>
            <a:ext cx="43815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21</a:t>
            </a:fld>
            <a:endParaRPr lang="en-US" dirty="0"/>
          </a:p>
        </p:txBody>
      </p:sp>
      <p:sp>
        <p:nvSpPr>
          <p:cNvPr id="7" name="Content Placeholder 6"/>
          <p:cNvSpPr>
            <a:spLocks noGrp="1"/>
          </p:cNvSpPr>
          <p:nvPr>
            <p:ph sz="half" idx="2"/>
          </p:nvPr>
        </p:nvSpPr>
        <p:spPr/>
        <p:txBody>
          <a:bodyPr>
            <a:normAutofit fontScale="55000" lnSpcReduction="20000"/>
          </a:bodyPr>
          <a:lstStyle/>
          <a:p>
            <a:r>
              <a:rPr lang="el-GR" b="1" dirty="0" smtClean="0"/>
              <a:t> </a:t>
            </a:r>
            <a:r>
              <a:rPr lang="el-GR" sz="2500" b="1" dirty="0" smtClean="0">
                <a:solidFill>
                  <a:srgbClr val="FF0000"/>
                </a:solidFill>
              </a:rPr>
              <a:t>ΔΡΑΣΤΗΡΙΟΤΗΤΑ  3: [Παρουσίαση εργασιών-Συζήτηση- Ανατροφοδότηση]</a:t>
            </a:r>
            <a:endParaRPr lang="el-GR" sz="2500" dirty="0" smtClean="0">
              <a:solidFill>
                <a:srgbClr val="FF0000"/>
              </a:solidFill>
            </a:endParaRPr>
          </a:p>
          <a:p>
            <a:r>
              <a:rPr lang="el-GR" b="1" dirty="0" smtClean="0"/>
              <a:t>Διάρκεια:</a:t>
            </a:r>
            <a:r>
              <a:rPr lang="el-GR" dirty="0" smtClean="0"/>
              <a:t> 2 διδακτικές ώρες</a:t>
            </a:r>
          </a:p>
          <a:p>
            <a:r>
              <a:rPr lang="el-GR" b="1" dirty="0" smtClean="0"/>
              <a:t>Είδος δραστηριότητας:</a:t>
            </a:r>
            <a:r>
              <a:rPr lang="el-GR" dirty="0" smtClean="0"/>
              <a:t>  Συζήτηση, παρουσίαση.</a:t>
            </a:r>
          </a:p>
          <a:p>
            <a:r>
              <a:rPr lang="el-GR" b="1" dirty="0" smtClean="0"/>
              <a:t>Οργάνωση τάξης:</a:t>
            </a:r>
            <a:r>
              <a:rPr lang="el-GR" dirty="0" smtClean="0"/>
              <a:t> </a:t>
            </a:r>
          </a:p>
          <a:p>
            <a:r>
              <a:rPr lang="el-GR" dirty="0" smtClean="0"/>
              <a:t>Εργασία σε ομάδες /5 ομάδες των 5 μαθητών η καθεμιά.</a:t>
            </a:r>
          </a:p>
          <a:p>
            <a:r>
              <a:rPr lang="el-GR" dirty="0" smtClean="0"/>
              <a:t>Ατομικά (στο κοινό φύλλο εργασίας)</a:t>
            </a:r>
          </a:p>
          <a:p>
            <a:r>
              <a:rPr lang="el-GR" b="1" dirty="0" smtClean="0"/>
              <a:t>Ρόλος του διδάσκοντα:</a:t>
            </a:r>
            <a:r>
              <a:rPr lang="el-GR" dirty="0" smtClean="0"/>
              <a:t> Ενθαρρυντικός, υποστηρικτικός, συντονιστικός, </a:t>
            </a:r>
          </a:p>
          <a:p>
            <a:r>
              <a:rPr lang="el-GR" b="1" dirty="0" smtClean="0"/>
              <a:t>Σύνδεση με τον διδακτικό στόχο:</a:t>
            </a:r>
            <a:r>
              <a:rPr lang="el-GR" dirty="0" smtClean="0"/>
              <a:t> </a:t>
            </a:r>
          </a:p>
          <a:p>
            <a:r>
              <a:rPr lang="el-GR" dirty="0" smtClean="0"/>
              <a:t>Να συνειδητοποιήσουν την αξία των ΤΠΕ, ως μέσο βελτίωσης της διδασκαλίας και της μάθησης, καθώς επιλύουν προβλήματα πρόσβασης σε ευρύ πεδίο πληροφοριών.</a:t>
            </a:r>
          </a:p>
          <a:p>
            <a:r>
              <a:rPr lang="el-GR" dirty="0" smtClean="0"/>
              <a:t>Να αναπτύξουν συνεργατική συμπεριφορά μέσα από την ομαδική διερεύνηση, την αλληλεξάρτηση και συνυπευθυνότητα κατά την επίτευξη των δραστηριοτήτων τους.</a:t>
            </a:r>
          </a:p>
          <a:p>
            <a:r>
              <a:rPr lang="el-GR" dirty="0" smtClean="0"/>
              <a:t>Να αντιληφθούν τη σημασία της ισότιμης αντιμετώπισης των διαφορετικών απόψεων, καθώς η εργασία απαιτεί την ανταλλαγή απόψεων στην τελική διατύπωση του κειμένου που θα συντάξουν.</a:t>
            </a:r>
          </a:p>
          <a:p>
            <a:r>
              <a:rPr lang="el-GR" dirty="0" smtClean="0"/>
              <a:t>Να εκτιμούν την αξιολόγηση από τον εκπαιδευτικό και τους συμμαθητές τους και να αποτιμούν την ανατροφοδότηση που θα δεχθούν.</a:t>
            </a:r>
          </a:p>
          <a:p>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pic>
        <p:nvPicPr>
          <p:cNvPr id="26" name="Content Placeholder 25" descr="lo4.png"/>
          <p:cNvPicPr>
            <a:picLocks noGrp="1" noChangeAspect="1"/>
          </p:cNvPicPr>
          <p:nvPr>
            <p:ph sz="half" idx="2"/>
          </p:nvPr>
        </p:nvPicPr>
        <p:blipFill>
          <a:blip r:embed="rId2" cstate="print"/>
          <a:stretch>
            <a:fillRect/>
          </a:stretch>
        </p:blipFill>
        <p:spPr>
          <a:xfrm>
            <a:off x="619125" y="1004888"/>
            <a:ext cx="1804987" cy="1804987"/>
          </a:xfrm>
          <a:prstGeom prst="rect">
            <a:avLst/>
          </a:prstGeom>
          <a:ln>
            <a:noFill/>
          </a:ln>
          <a:effectLst>
            <a:outerShdw blurRad="292100" dist="139700" dir="2700000" algn="tl" rotWithShape="0">
              <a:srgbClr val="333333">
                <a:alpha val="65000"/>
              </a:srgbClr>
            </a:outerShdw>
          </a:effectLst>
        </p:spPr>
      </p:pic>
      <p:sp>
        <p:nvSpPr>
          <p:cNvPr id="22" name="Content Placeholder 21"/>
          <p:cNvSpPr>
            <a:spLocks noGrp="1"/>
          </p:cNvSpPr>
          <p:nvPr>
            <p:ph sz="quarter" idx="4"/>
          </p:nvPr>
        </p:nvSpPr>
        <p:spPr>
          <a:xfrm>
            <a:off x="2884867" y="1072412"/>
            <a:ext cx="5754165" cy="1815151"/>
          </a:xfrm>
        </p:spPr>
        <p:txBody>
          <a:bodyPr>
            <a:normAutofit/>
          </a:bodyPr>
          <a:lstStyle/>
          <a:p>
            <a:r>
              <a:rPr lang="el-GR" sz="1400" dirty="0" smtClean="0"/>
              <a:t>Εικονομαχία </a:t>
            </a:r>
          </a:p>
          <a:p>
            <a:r>
              <a:rPr lang="en-US" sz="1400" u="sng" dirty="0" smtClean="0">
                <a:hlinkClick r:id="rId3"/>
              </a:rPr>
              <a:t>http</a:t>
            </a:r>
            <a:r>
              <a:rPr lang="el-GR" sz="1400" u="sng" dirty="0" smtClean="0">
                <a:hlinkClick r:id="rId3"/>
              </a:rPr>
              <a:t>://</a:t>
            </a:r>
            <a:r>
              <a:rPr lang="en-US" sz="1400" u="sng" dirty="0" err="1" smtClean="0">
                <a:hlinkClick r:id="rId3"/>
              </a:rPr>
              <a:t>photodentro</a:t>
            </a:r>
            <a:r>
              <a:rPr lang="el-GR" sz="1400" u="sng" dirty="0" smtClean="0">
                <a:hlinkClick r:id="rId3"/>
              </a:rPr>
              <a:t>.</a:t>
            </a:r>
            <a:r>
              <a:rPr lang="en-US" sz="1400" u="sng" dirty="0" err="1" smtClean="0">
                <a:hlinkClick r:id="rId3"/>
              </a:rPr>
              <a:t>edu</a:t>
            </a:r>
            <a:r>
              <a:rPr lang="el-GR" sz="1400" u="sng" dirty="0" smtClean="0">
                <a:hlinkClick r:id="rId3"/>
              </a:rPr>
              <a:t>.</a:t>
            </a:r>
            <a:r>
              <a:rPr lang="en-US" sz="1400" u="sng" dirty="0" err="1" smtClean="0">
                <a:hlinkClick r:id="rId3"/>
              </a:rPr>
              <a:t>gr</a:t>
            </a:r>
            <a:r>
              <a:rPr lang="el-GR" sz="1400" u="sng" dirty="0" smtClean="0">
                <a:hlinkClick r:id="rId3"/>
              </a:rPr>
              <a:t>/</a:t>
            </a:r>
            <a:r>
              <a:rPr lang="en-US" sz="1400" u="sng" dirty="0" err="1" smtClean="0">
                <a:hlinkClick r:id="rId3"/>
              </a:rPr>
              <a:t>lor</a:t>
            </a:r>
            <a:r>
              <a:rPr lang="el-GR" sz="1400" u="sng" dirty="0" smtClean="0">
                <a:hlinkClick r:id="rId3"/>
              </a:rPr>
              <a:t>/</a:t>
            </a:r>
            <a:r>
              <a:rPr lang="en-US" sz="1400" u="sng" dirty="0" smtClean="0">
                <a:hlinkClick r:id="rId3"/>
              </a:rPr>
              <a:t>r</a:t>
            </a:r>
            <a:r>
              <a:rPr lang="el-GR" sz="1400" u="sng" dirty="0" smtClean="0">
                <a:hlinkClick r:id="rId3"/>
              </a:rPr>
              <a:t>/8521/9137?</a:t>
            </a:r>
            <a:r>
              <a:rPr lang="en-US" sz="1400" u="sng" dirty="0" smtClean="0">
                <a:hlinkClick r:id="rId3"/>
              </a:rPr>
              <a:t>locale</a:t>
            </a:r>
            <a:r>
              <a:rPr lang="el-GR" sz="1400" u="sng" dirty="0" smtClean="0">
                <a:hlinkClick r:id="rId3"/>
              </a:rPr>
              <a:t>=</a:t>
            </a:r>
            <a:r>
              <a:rPr lang="en-US" sz="1400" u="sng" dirty="0" smtClean="0">
                <a:hlinkClick r:id="rId3"/>
              </a:rPr>
              <a:t>el</a:t>
            </a:r>
          </a:p>
          <a:p>
            <a:endParaRPr lang="el-GR" sz="1200" dirty="0" smtClean="0"/>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sp>
        <p:nvSpPr>
          <p:cNvPr id="24" name="Content Placeholder 23"/>
          <p:cNvSpPr>
            <a:spLocks noGrp="1"/>
          </p:cNvSpPr>
          <p:nvPr>
            <p:ph sz="quarter" idx="14"/>
          </p:nvPr>
        </p:nvSpPr>
        <p:spPr>
          <a:xfrm>
            <a:off x="2846231" y="3194702"/>
            <a:ext cx="5820097" cy="1744639"/>
          </a:xfrm>
        </p:spPr>
        <p:txBody>
          <a:bodyPr>
            <a:normAutofit/>
          </a:bodyPr>
          <a:lstStyle/>
          <a:p>
            <a:r>
              <a:rPr lang="el-GR" sz="1400" dirty="0" smtClean="0"/>
              <a:t>Σταυρόλεξο : Εικονομαχία</a:t>
            </a:r>
          </a:p>
          <a:p>
            <a:r>
              <a:rPr lang="en-US" sz="1400" u="sng" dirty="0" smtClean="0">
                <a:hlinkClick r:id="rId4"/>
              </a:rPr>
              <a:t>http</a:t>
            </a:r>
            <a:r>
              <a:rPr lang="el-GR" sz="1400" u="sng" dirty="0" smtClean="0">
                <a:hlinkClick r:id="rId4"/>
              </a:rPr>
              <a:t>://</a:t>
            </a:r>
            <a:r>
              <a:rPr lang="en-US" sz="1400" u="sng" dirty="0" err="1" smtClean="0">
                <a:hlinkClick r:id="rId4"/>
              </a:rPr>
              <a:t>photodentro</a:t>
            </a:r>
            <a:r>
              <a:rPr lang="el-GR" sz="1400" u="sng" dirty="0" smtClean="0">
                <a:hlinkClick r:id="rId4"/>
              </a:rPr>
              <a:t>.</a:t>
            </a:r>
            <a:r>
              <a:rPr lang="en-US" sz="1400" u="sng" dirty="0" err="1" smtClean="0">
                <a:hlinkClick r:id="rId4"/>
              </a:rPr>
              <a:t>edu</a:t>
            </a:r>
            <a:r>
              <a:rPr lang="el-GR" sz="1400" u="sng" dirty="0" smtClean="0">
                <a:hlinkClick r:id="rId4"/>
              </a:rPr>
              <a:t>.</a:t>
            </a:r>
            <a:r>
              <a:rPr lang="en-US" sz="1400" u="sng" dirty="0" err="1" smtClean="0">
                <a:hlinkClick r:id="rId4"/>
              </a:rPr>
              <a:t>gr</a:t>
            </a:r>
            <a:r>
              <a:rPr lang="el-GR" sz="1400" u="sng" dirty="0" smtClean="0">
                <a:hlinkClick r:id="rId4"/>
              </a:rPr>
              <a:t>/</a:t>
            </a:r>
            <a:r>
              <a:rPr lang="en-US" sz="1400" u="sng" dirty="0" err="1" smtClean="0">
                <a:hlinkClick r:id="rId4"/>
              </a:rPr>
              <a:t>lor</a:t>
            </a:r>
            <a:r>
              <a:rPr lang="el-GR" sz="1400" u="sng" dirty="0" smtClean="0">
                <a:hlinkClick r:id="rId4"/>
              </a:rPr>
              <a:t>/</a:t>
            </a:r>
            <a:r>
              <a:rPr lang="en-US" sz="1400" u="sng" dirty="0" smtClean="0">
                <a:hlinkClick r:id="rId4"/>
              </a:rPr>
              <a:t>r</a:t>
            </a:r>
            <a:r>
              <a:rPr lang="el-GR" sz="1400" u="sng" dirty="0" smtClean="0">
                <a:hlinkClick r:id="rId4"/>
              </a:rPr>
              <a:t>/8521/1036?</a:t>
            </a:r>
            <a:r>
              <a:rPr lang="en-US" sz="1400" u="sng" dirty="0" smtClean="0">
                <a:hlinkClick r:id="rId4"/>
              </a:rPr>
              <a:t>locale</a:t>
            </a:r>
            <a:r>
              <a:rPr lang="el-GR" sz="1400" u="sng" dirty="0" smtClean="0">
                <a:hlinkClick r:id="rId4"/>
              </a:rPr>
              <a:t>=</a:t>
            </a:r>
            <a:r>
              <a:rPr lang="en-US" sz="1400" u="sng" dirty="0" smtClean="0">
                <a:hlinkClick r:id="rId4"/>
              </a:rPr>
              <a:t>el</a:t>
            </a:r>
            <a:endParaRPr lang="el-GR" sz="1400" dirty="0" smtClean="0"/>
          </a:p>
          <a:p>
            <a:endParaRPr lang="el-GR" sz="2000" dirty="0" smtClean="0"/>
          </a:p>
          <a:p>
            <a:endParaRPr lang="el-GR" b="0"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
        <p:nvSpPr>
          <p:cNvPr id="11" name="10 - Θέση περιεχομένου"/>
          <p:cNvSpPr>
            <a:spLocks noGrp="1"/>
          </p:cNvSpPr>
          <p:nvPr>
            <p:ph sz="half" idx="13"/>
          </p:nvPr>
        </p:nvSpPr>
        <p:spPr/>
        <p:txBody>
          <a:bodyPr/>
          <a:lstStyle/>
          <a:p>
            <a:endParaRPr lang="el-GR"/>
          </a:p>
        </p:txBody>
      </p:sp>
      <p:pic>
        <p:nvPicPr>
          <p:cNvPr id="12" name="11 - Εικόνα" descr="C:\Users\GV\Desktop\300px-Clasm_Chludov.jpg"/>
          <p:cNvPicPr/>
          <p:nvPr/>
        </p:nvPicPr>
        <p:blipFill>
          <a:blip r:embed="rId5" cstate="print"/>
          <a:srcRect/>
          <a:stretch>
            <a:fillRect/>
          </a:stretch>
        </p:blipFill>
        <p:spPr bwMode="auto">
          <a:xfrm>
            <a:off x="113656" y="939230"/>
            <a:ext cx="2450250" cy="38837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23</a:t>
            </a:fld>
            <a:endParaRPr lang="en-US" dirty="0"/>
          </a:p>
        </p:txBody>
      </p:sp>
      <p:sp>
        <p:nvSpPr>
          <p:cNvPr id="10" name="Content Placeholder 9"/>
          <p:cNvSpPr>
            <a:spLocks noGrp="1"/>
          </p:cNvSpPr>
          <p:nvPr>
            <p:ph sz="half" idx="2"/>
          </p:nvPr>
        </p:nvSpPr>
        <p:spPr/>
        <p:txBody>
          <a:bodyPr>
            <a:normAutofit fontScale="55000" lnSpcReduction="20000"/>
          </a:bodyPr>
          <a:lstStyle/>
          <a:p>
            <a:pPr lvl="1">
              <a:buFont typeface="Arial" pitchFamily="34" charset="0"/>
              <a:buChar char="•"/>
            </a:pPr>
            <a:r>
              <a:rPr lang="el-GR" sz="2900" b="1" dirty="0" smtClean="0">
                <a:solidFill>
                  <a:srgbClr val="FF0000"/>
                </a:solidFill>
              </a:rPr>
              <a:t>     Περιγραφή δραστηριότητας: </a:t>
            </a:r>
          </a:p>
          <a:p>
            <a:r>
              <a:rPr lang="el-GR" dirty="0" smtClean="0"/>
              <a:t>          Οι μαθητές έχοντας ήδη παραδώσει το σχέδιο δράσης τους στον καθηγητή, διαβάζουν τις εκτυπωμένες εργασίες τους ή παρουσιάζουν τις διαφάνειες τους, απαντούν σε ερωτήματα των συμμαθητών τους και του καθηγητή, αξιολογούνται και δέχονται ανατροφοδότηση.</a:t>
            </a:r>
          </a:p>
          <a:p>
            <a:r>
              <a:rPr lang="el-GR" dirty="0" smtClean="0"/>
              <a:t>           Εξετάζουν την ορθότητα των απαντήσεων του κοινού φύλλου εργασίας, που θα λειτουργήσει ως περίληψη της ενότητας και κατανόηση των σχετικών ιστορικών όρων (το οποίο και κρατούν στην κατοχή τους). </a:t>
            </a:r>
          </a:p>
          <a:p>
            <a:pPr>
              <a:buFont typeface="Arial" pitchFamily="34" charset="0"/>
              <a:buChar char="•"/>
            </a:pPr>
            <a:r>
              <a:rPr lang="el-GR" sz="2900" b="1" dirty="0" smtClean="0">
                <a:solidFill>
                  <a:srgbClr val="FF0000"/>
                </a:solidFill>
              </a:rPr>
              <a:t>Αποτελέσματα της δραστηριότητας: </a:t>
            </a:r>
            <a:endParaRPr lang="el-GR" sz="2900" dirty="0" smtClean="0">
              <a:solidFill>
                <a:srgbClr val="FF0000"/>
              </a:solidFill>
            </a:endParaRPr>
          </a:p>
          <a:p>
            <a:r>
              <a:rPr lang="el-GR" dirty="0" smtClean="0"/>
              <a:t>Η αξιολόγηση από όλους τους μαθητές αλλά και από τον εκπαιδευτικό, θα αφορά συνολικά την κάθε ομάδα και θα βασιστεί στα παρακάτω κριτήρια:</a:t>
            </a:r>
          </a:p>
          <a:p>
            <a:r>
              <a:rPr lang="el-GR" dirty="0" smtClean="0"/>
              <a:t>α) για το περιεχόμενο: αν έχουν εντοπιστεί τα σχετικά με το θέμα που εξετάζεται στοιχεία και αν τεκμηριώνονται οι απόψεις.</a:t>
            </a:r>
          </a:p>
          <a:p>
            <a:r>
              <a:rPr lang="el-GR" dirty="0" smtClean="0"/>
              <a:t>β) για την οργάνωση και δομή των κειμένων: αν υπάρχει λογική αλληλουχία και συνοχή.</a:t>
            </a:r>
          </a:p>
          <a:p>
            <a:r>
              <a:rPr lang="el-GR" dirty="0" smtClean="0"/>
              <a:t>γ) για την ομαδική εργασία: αν οι εργασίες είναι αποτέλεσμα αμοιβαίας συνεισφοράς και ανταλλαγής απόψεων και αν έχουν αξιοποιηθεί οι δεξιότητες όλων των μαθητών (σε αυτό θα βοηθήσει, επιπλέον, και το σχέδιο δράσης-καθηκόντων που δίνεται στον εκπαιδευτικό).</a:t>
            </a:r>
          </a:p>
          <a:p>
            <a:r>
              <a:rPr lang="el-GR" dirty="0" smtClean="0"/>
              <a:t>δ) για τη χρήση των ΤΠΕ: αν έχουν αξιοποιηθεί όλες οι δυνατότητες των ΤΠΕ για την εκπόνηση των εργασιών.</a:t>
            </a:r>
          </a:p>
          <a:p>
            <a:r>
              <a:rPr lang="el-GR" dirty="0" smtClean="0"/>
              <a:t>Οι μαθητές, προχωρώντας στη δημιουργία, απαντούν στα ζητούμενα των φύλλων εργασίας τους και συνθέτουν τα στοιχεία που έχουν συγκεντρώσει.</a:t>
            </a:r>
          </a:p>
          <a:p>
            <a:pPr lvl="1">
              <a:buFont typeface="Arial" pitchFamily="34" charset="0"/>
              <a:buChar char="•"/>
            </a:pPr>
            <a:endParaRPr lang="el-GR" sz="2400" dirty="0"/>
          </a:p>
          <a:p>
            <a:pPr lvl="1">
              <a:buFont typeface="Arial" pitchFamily="34" charset="0"/>
              <a:buChar char="•"/>
            </a:pPr>
            <a:endParaRPr lang="el-GR" dirty="0" smtClean="0"/>
          </a:p>
          <a:p>
            <a:pPr lvl="1">
              <a:buFont typeface="Arial" pitchFamily="34" charset="0"/>
              <a:buChar char="•"/>
            </a:pPr>
            <a:endParaRPr lang="en-US" sz="2400" dirty="0"/>
          </a:p>
          <a:p>
            <a:pPr marL="0" lvl="1" indent="0">
              <a:buNone/>
            </a:pP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24</a:t>
            </a:fld>
            <a:endParaRPr lang="en-US" dirty="0"/>
          </a:p>
        </p:txBody>
      </p:sp>
      <p:pic>
        <p:nvPicPr>
          <p:cNvPr id="56322" name="Picture 2"/>
          <p:cNvPicPr>
            <a:picLocks noGrp="1" noChangeAspect="1" noChangeArrowheads="1"/>
          </p:cNvPicPr>
          <p:nvPr>
            <p:ph sz="half" idx="2"/>
          </p:nvPr>
        </p:nvPicPr>
        <p:blipFill>
          <a:blip r:embed="rId2" cstate="print"/>
          <a:srcRect/>
          <a:stretch>
            <a:fillRect/>
          </a:stretch>
        </p:blipFill>
        <p:spPr bwMode="auto">
          <a:xfrm>
            <a:off x="2366169" y="1874044"/>
            <a:ext cx="4410075" cy="149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2754ED01-E2A0-4C1E-8E21-014B99041579}" type="slidenum">
              <a:rPr lang="en-US" smtClean="0"/>
              <a:pPr/>
              <a:t>25</a:t>
            </a:fld>
            <a:endParaRPr lang="en-US" dirty="0"/>
          </a:p>
        </p:txBody>
      </p:sp>
      <p:sp>
        <p:nvSpPr>
          <p:cNvPr id="3" name="2 - Θέση περιεχομένου"/>
          <p:cNvSpPr>
            <a:spLocks noGrp="1"/>
          </p:cNvSpPr>
          <p:nvPr>
            <p:ph sz="half" idx="2"/>
          </p:nvPr>
        </p:nvSpPr>
        <p:spPr/>
        <p:txBody>
          <a:bodyPr/>
          <a:lstStyle/>
          <a:p>
            <a:r>
              <a:rPr lang="el-GR" dirty="0" smtClean="0"/>
              <a:t>     Με το πέρας του μαθήματος, δίνεται στους μαθητές να απαντήσουν ατομικά ένα ερωτηματολόγιο που διερευνούσε τη συνολική προσέγγιση της γνώσης σε συγκεκριμένα σημεία της διδαχθείσας ενότητας. (Το ίδιο ερωτηματολόγιο δίνεται και σε μαθητές ενός άλλου τμήματος της ίδιας τάξης που διδάχτηκε την ίδια ενότητα με «παραδοσιακό» τρόπο). </a:t>
            </a:r>
          </a:p>
          <a:p>
            <a:endParaRPr lang="el-G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fld id="{2754ED01-E2A0-4C1E-8E21-014B99041579}" type="slidenum">
              <a:rPr lang="en-US" smtClean="0"/>
              <a:pPr/>
              <a:t>26</a:t>
            </a:fld>
            <a:endParaRPr lang="en-US" dirty="0"/>
          </a:p>
        </p:txBody>
      </p:sp>
      <p:pic>
        <p:nvPicPr>
          <p:cNvPr id="57348" name="Picture 4"/>
          <p:cNvPicPr>
            <a:picLocks noGrp="1" noChangeAspect="1" noChangeArrowheads="1"/>
          </p:cNvPicPr>
          <p:nvPr>
            <p:ph sz="half" idx="2"/>
          </p:nvPr>
        </p:nvPicPr>
        <p:blipFill>
          <a:blip r:embed="rId2" cstate="print"/>
          <a:srcRect/>
          <a:stretch>
            <a:fillRect/>
          </a:stretch>
        </p:blipFill>
        <p:spPr bwMode="auto">
          <a:xfrm>
            <a:off x="2411507" y="1219200"/>
            <a:ext cx="4320988" cy="295835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28</a:t>
            </a:fld>
            <a:endParaRPr lang="en-US" dirty="0"/>
          </a:p>
        </p:txBody>
      </p:sp>
      <p:sp>
        <p:nvSpPr>
          <p:cNvPr id="5" name="Content Placeholder 4"/>
          <p:cNvSpPr>
            <a:spLocks noGrp="1"/>
          </p:cNvSpPr>
          <p:nvPr>
            <p:ph sz="half" idx="2"/>
          </p:nvPr>
        </p:nvSpPr>
        <p:spPr/>
        <p:txBody>
          <a:bodyPr>
            <a:normAutofit fontScale="85000" lnSpcReduction="10000"/>
          </a:bodyPr>
          <a:lstStyle/>
          <a:p>
            <a:r>
              <a:rPr lang="el-GR" dirty="0" smtClean="0"/>
              <a:t>Η υλοποίηση της συγκεκριμένης πρακτικής αποτύπωσε τα εξής: </a:t>
            </a:r>
            <a:endParaRPr lang="el-GR" sz="2000" dirty="0" smtClean="0"/>
          </a:p>
          <a:p>
            <a:r>
              <a:rPr lang="el-GR" dirty="0" smtClean="0"/>
              <a:t>α. </a:t>
            </a:r>
            <a:r>
              <a:rPr lang="el-GR" b="1" dirty="0" smtClean="0"/>
              <a:t>ως προς τη συμμετοχή των μαθητών:</a:t>
            </a:r>
            <a:r>
              <a:rPr lang="el-GR" dirty="0" smtClean="0"/>
              <a:t> φάνηκε ότι η χρήση των Μαθησιακών Αντικειμένων συνέβαλε στην αύξηση των κινήτρων των μαθητών ως προς τη μαθησιακή διαδικασία και την ανάπτυξη θετικών στάσεων ως προς το μάθημα της ιστορίας και τις νέες τεχνολογίες. Οι μαθητές συμμετείχαν ενεργά στην υλοποίηση των δραστηριοτήτων, αναζήτησαν και επεξεργάστηκαν πληροφορίες. Επίσης ο χωρισμός σε ομάδες διατήρησε το ενδιαφέρον των μαθητών, έδωσε τη δυνατότητα μέσω της συνεργασίας να απαντηθούν τα ερωτήματα που τέθηκαν και συνάμα αξιοποιήθηκαν και άλλες ικανότητες και δεξιότητες των μαθητών. Σημαντικό στοιχείο επίσης ήταν ότι πραγματοποιήθηκε και ο επιμερισμός των ρόλων τους κατά τη δημιουργία των εργασιών, η αμοιβαία συνεισφορά και η ανταλλαγή των απόψεών τους.</a:t>
            </a:r>
            <a:endParaRPr lang="el-GR" sz="2000" dirty="0" smtClean="0"/>
          </a:p>
          <a:p>
            <a:pPr lvl="1">
              <a:spcBef>
                <a:spcPts val="600"/>
              </a:spcBef>
              <a:spcAft>
                <a:spcPts val="600"/>
              </a:spcAft>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29</a:t>
            </a:fld>
            <a:endParaRPr lang="en-US" dirty="0"/>
          </a:p>
        </p:txBody>
      </p:sp>
      <p:sp>
        <p:nvSpPr>
          <p:cNvPr id="4" name="3 - Θέση περιεχομένου"/>
          <p:cNvSpPr>
            <a:spLocks noGrp="1"/>
          </p:cNvSpPr>
          <p:nvPr>
            <p:ph sz="half" idx="2"/>
          </p:nvPr>
        </p:nvSpPr>
        <p:spPr/>
        <p:txBody>
          <a:bodyPr>
            <a:normAutofit fontScale="85000" lnSpcReduction="20000"/>
          </a:bodyPr>
          <a:lstStyle/>
          <a:p>
            <a:r>
              <a:rPr lang="el-GR" dirty="0" smtClean="0"/>
              <a:t>β. </a:t>
            </a:r>
            <a:r>
              <a:rPr lang="el-GR" b="1" dirty="0" smtClean="0"/>
              <a:t>ως προς τους γνωστικούς στόχους:</a:t>
            </a:r>
            <a:r>
              <a:rPr lang="el-GR" dirty="0" smtClean="0"/>
              <a:t> οι μαθητές γνώρισαν το υπόβαθρο της Εικονομαχίας και κατανόησαν το χαρακτήρα της. Όπως σημειώθηκε, το ίδιο ερωτηματολόγιο που δόθηκε στο τμήμα στο οποίο εφαρμόστηκε η παραπάνω δραστηριότητα (και λειτούργησε ως τμήμα πειραματισμού), δόθηκε με το πέρας του μαθήματος και στους μαθητές ενός άλλου τμήματος της Β΄ λυκείου του ίδιου σχολείου (που λειτούργησε ως τμήμα ελέγχου) που διδάχτηκαν την ίδια ενότητα με «παραδοσιακό» τρόπο.</a:t>
            </a:r>
          </a:p>
          <a:p>
            <a:r>
              <a:rPr lang="el-GR" dirty="0" smtClean="0"/>
              <a:t>       Η επεξεργασία των αποτελεσμάτων (Γράφημα 1) έδειξε σημαντικές διαφορές αναφορικά με τον αριθμό των σωστών απαντήσεων από τους μαθητές του τμήματος πειραματισμού(μαύρη στήλη) σε σύγκριση με τους μαθητές του τμήματος ελέγχου (γκρι στήλη). Ομοίως, σημαντικές διαφορές υπάρχουν και στον αριθμό των λανθασμένων απαντήσεων αλλά και στις ερωτήσεις που έμειναν αναπάντητες.</a:t>
            </a:r>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30</a:t>
            </a:fld>
            <a:endParaRPr lang="en-US" dirty="0"/>
          </a:p>
        </p:txBody>
      </p:sp>
      <p:sp>
        <p:nvSpPr>
          <p:cNvPr id="4" name="3 - Θέση περιεχομένου"/>
          <p:cNvSpPr>
            <a:spLocks noGrp="1"/>
          </p:cNvSpPr>
          <p:nvPr>
            <p:ph sz="half" idx="2"/>
          </p:nvPr>
        </p:nvSpPr>
        <p:spPr/>
        <p:txBody>
          <a:bodyPr>
            <a:normAutofit/>
          </a:bodyPr>
          <a:lstStyle/>
          <a:p>
            <a:endParaRPr lang="el-GR" dirty="0" smtClean="0"/>
          </a:p>
          <a:p>
            <a:endParaRPr lang="el-GR" dirty="0" smtClean="0"/>
          </a:p>
          <a:p>
            <a:endParaRPr lang="el-GR" dirty="0" smtClean="0"/>
          </a:p>
          <a:p>
            <a:endParaRPr lang="el-GR" dirty="0" smtClean="0"/>
          </a:p>
          <a:p>
            <a:endParaRPr lang="el-GR" dirty="0" smtClean="0"/>
          </a:p>
          <a:p>
            <a:endParaRPr lang="el-GR" sz="1300" dirty="0" smtClean="0"/>
          </a:p>
          <a:p>
            <a:r>
              <a:rPr lang="el-GR" sz="1300" dirty="0" smtClean="0"/>
              <a:t>          Διαφαίνεται από τα αποτελέσματα, ότι οι μαθητές του τμήματος πειραματισμού απάντησαν -στην πλειοψηφία τους- πιο σωστά. Ενεπλάκησαν με ουσιαστικές διαδικασίες έρευνας, σκέψης και οικοδόμησης της σκέψης, τοποθετήθηκαν στο χρόνο και στον χώρο, αναπτύσσοντας παράλληλα τεχνολογικές δεξιότητες. Μπόρεσαν να επέμβουν με δημιουργικό τρόπο στις πληροφορίες που δέχτηκαν και αξιοποίησαν το υλικό που τους ήταν απαραίτητο. </a:t>
            </a:r>
          </a:p>
          <a:p>
            <a:endParaRPr lang="el-GR" dirty="0"/>
          </a:p>
        </p:txBody>
      </p:sp>
      <p:pic>
        <p:nvPicPr>
          <p:cNvPr id="58370" name="Picture 2"/>
          <p:cNvPicPr>
            <a:picLocks noChangeAspect="1" noChangeArrowheads="1"/>
          </p:cNvPicPr>
          <p:nvPr/>
        </p:nvPicPr>
        <p:blipFill>
          <a:blip r:embed="rId2" cstate="print"/>
          <a:srcRect/>
          <a:stretch>
            <a:fillRect/>
          </a:stretch>
        </p:blipFill>
        <p:spPr bwMode="auto">
          <a:xfrm>
            <a:off x="2537293" y="702049"/>
            <a:ext cx="4105275" cy="2190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31</a:t>
            </a:fld>
            <a:endParaRPr lang="en-US" dirty="0"/>
          </a:p>
        </p:txBody>
      </p:sp>
      <p:sp>
        <p:nvSpPr>
          <p:cNvPr id="4" name="3 - Θέση περιεχομένου"/>
          <p:cNvSpPr>
            <a:spLocks noGrp="1"/>
          </p:cNvSpPr>
          <p:nvPr>
            <p:ph sz="half" idx="2"/>
          </p:nvPr>
        </p:nvSpPr>
        <p:spPr/>
        <p:txBody>
          <a:bodyPr>
            <a:normAutofit fontScale="70000" lnSpcReduction="20000"/>
          </a:bodyPr>
          <a:lstStyle/>
          <a:p>
            <a:r>
              <a:rPr lang="el-GR" dirty="0" smtClean="0"/>
              <a:t>γ. </a:t>
            </a:r>
            <a:r>
              <a:rPr lang="el-GR" b="1" dirty="0" smtClean="0"/>
              <a:t>ως προς τους τεχνολογικούς στόχους:</a:t>
            </a:r>
            <a:r>
              <a:rPr lang="el-GR" dirty="0" smtClean="0"/>
              <a:t> μέσω της κατασκευής λογιστικών φύλλων και διαφανειών από τους μαθητές, υπηρετήθηκε η καλλιέργεια σύνθετης ιστορικής σκέψης και διαμορφώθηκαν δεξιότητες νοητικού, γνωστικού και κριτικού χαρακτήρα.</a:t>
            </a:r>
          </a:p>
          <a:p>
            <a:r>
              <a:rPr lang="el-GR" dirty="0" smtClean="0"/>
              <a:t>       Τα Μαθησιακά Αντικείμενα που χρησιμοποιήθηκαν, κινητοποίησαν τις νοητικές διεργασίες και υποστήριξαν την καλλιέργεια δεξιοτήτων στους μαθητές, όπως τη διερεύνηση, την αναζήτηση, την ανακάλυψη, τη συνεργασία, τη συμβολική έκφραση, την επικοινωνία και την πραγμάτευση. Κέντρισαν τη γνωστική περιέργεια των μαθητών και προσέλκυσαν το ενδιαφέρον τους, λειτουργώντας ως “συνεργάτες” στην ανακάλυψη της γνώσης. Ήταν κατάλληλα να εξυπηρετήσουν τους στόχους που τέθηκαν στην αρχή, ενέπλεξαν τους μαθητές με ποικίλες πρακτικές </a:t>
            </a:r>
            <a:r>
              <a:rPr lang="el-GR" dirty="0" err="1" smtClean="0"/>
              <a:t>γραμματισμού</a:t>
            </a:r>
            <a:r>
              <a:rPr lang="el-GR" dirty="0" smtClean="0"/>
              <a:t>, ήταν αρκετά φιλικά και εύκολα στη χρήση τους, καθώς και συμβατά με τα νοητικά σχήματά των μαθητών. Το περιεχόμενό τους ήταν προσανατολισμένο στην εκπαιδευτική διαδικασία της Δευτεροβάθμιας εκπαίδευσης, και συμπλήρωναν-βοηθούσαν επαρκώς τη σχολική ύλη και προσέφεραν ερεθίσματα ώστε ο μαθητής να βελτιωθεί προσωπικά, κοινωνικά και πολιτιστικά.</a:t>
            </a:r>
          </a:p>
          <a:p>
            <a:endParaRPr lang="el-G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32</a:t>
            </a:fld>
            <a:endParaRPr lang="en-US" dirty="0"/>
          </a:p>
        </p:txBody>
      </p:sp>
      <p:sp>
        <p:nvSpPr>
          <p:cNvPr id="6" name="Content Placeholder 5"/>
          <p:cNvSpPr>
            <a:spLocks noGrp="1"/>
          </p:cNvSpPr>
          <p:nvPr>
            <p:ph sz="half" idx="2"/>
          </p:nvPr>
        </p:nvSpPr>
        <p:spPr/>
        <p:txBody>
          <a:bodyPr>
            <a:normAutofit fontScale="85000" lnSpcReduction="20000"/>
          </a:bodyPr>
          <a:lstStyle/>
          <a:p>
            <a:pPr lvl="1">
              <a:spcBef>
                <a:spcPts val="600"/>
              </a:spcBef>
              <a:buFont typeface="Arial" pitchFamily="34" charset="0"/>
              <a:buChar char="•"/>
            </a:pPr>
            <a:r>
              <a:rPr lang="el-GR" sz="1900" b="1" dirty="0" smtClean="0">
                <a:solidFill>
                  <a:srgbClr val="FF0000"/>
                </a:solidFill>
              </a:rPr>
              <a:t>Περιγράψτε </a:t>
            </a:r>
            <a:r>
              <a:rPr lang="el-GR" sz="1900" b="1" dirty="0">
                <a:solidFill>
                  <a:srgbClr val="FF0000"/>
                </a:solidFill>
              </a:rPr>
              <a:t>εδώ δυο-τρία απρόσμενα ενδιαφέροντα στιγμιότυπα-γεγονότα από τη διεξαγωγή της πρακτικής. </a:t>
            </a:r>
            <a:endParaRPr lang="el-GR" sz="1900" b="1" dirty="0" smtClean="0">
              <a:solidFill>
                <a:srgbClr val="FF0000"/>
              </a:solidFill>
            </a:endParaRPr>
          </a:p>
          <a:p>
            <a:pPr lvl="1">
              <a:spcBef>
                <a:spcPts val="600"/>
              </a:spcBef>
              <a:buFont typeface="Arial" pitchFamily="34" charset="0"/>
              <a:buChar char="•"/>
            </a:pPr>
            <a:r>
              <a:rPr lang="el-GR" sz="1900" b="1" dirty="0" smtClean="0">
                <a:solidFill>
                  <a:srgbClr val="FF0000"/>
                </a:solidFill>
              </a:rPr>
              <a:t>Τεκμηριώστε </a:t>
            </a:r>
            <a:r>
              <a:rPr lang="el-GR" sz="1900" b="1" dirty="0">
                <a:solidFill>
                  <a:srgbClr val="FF0000"/>
                </a:solidFill>
              </a:rPr>
              <a:t>τους λόγους που τα βρήκατε ενδιαφέροντα και τη σημασία που εσείς τους αποδίδετε. </a:t>
            </a:r>
            <a:endParaRPr lang="el-GR" sz="1900" b="1" dirty="0" smtClean="0">
              <a:solidFill>
                <a:srgbClr val="FF0000"/>
              </a:solidFill>
            </a:endParaRPr>
          </a:p>
          <a:p>
            <a:r>
              <a:rPr lang="el-GR" sz="1900" dirty="0" smtClean="0"/>
              <a:t>        Κατά τη διάρκεια εφαρμογής της ανοιχτής εκπαιδευτικής πρακτικής αξιοποίησης ψηφιακού περιεχομένου και κυρίως στην Τρίτη φάση τέθηκαν προς συζήτηση από τους μαθητές δύο θέματα, που τα βρήκα αρκετά ενδιαφέροντα.</a:t>
            </a:r>
          </a:p>
          <a:p>
            <a:r>
              <a:rPr lang="el-GR" sz="1900" dirty="0" smtClean="0"/>
              <a:t>        Το πρώτο αφορούσε μια ερώτηση ενός μαθητή για την υποτιθέμενη περίπτωση ανακίνησης παρομοίου θέματος στη σημερινή εποχή: θα είχε τα ίδια αποτελέσματα, την ίδια χρονική διάρκεια και ένταση και τι πιθανή κατάληξη θα είχε;</a:t>
            </a:r>
          </a:p>
          <a:p>
            <a:r>
              <a:rPr lang="el-GR" sz="1900" dirty="0" smtClean="0"/>
              <a:t>        Το δεύτερο ήταν μια συζήτηση γύρω από το θέμα: ναοί με ή χωρίς εικόνες και κατά πόσο αυτό θα επηρέαζε ή όχι το θρησκευτικό συναίσθημα των ανθρώπων.</a:t>
            </a:r>
          </a:p>
          <a:p>
            <a:r>
              <a:rPr lang="el-GR" sz="1900" dirty="0" smtClean="0"/>
              <a:t>        Οι μαθητές αντάλλαξαν επιχειρήματα και η συζήτηση μάλιστα προεκτάθηκε τις επόμενες ημέρες και στο μάθημα των Θρησκευτικών. Τις θεώρησα πολύ σημαντικές απορίες και αφορμή ενός γόνιμου προβληματισμού που οδήγησε στην καλλιέργεια κριτικής σκέψης και ανάπτυξη επιχειρηματολογίας από τους μαθητές για ένα ζήτημα ιστορικής επέκτασης αλλά και ένα ζήτημα της σχέσης εικόνας και θρησκευτικού συναισθήματος, για τα οποία διατυπώθηκαν απόψεις από το σύνολο των μαθητών.</a:t>
            </a:r>
          </a:p>
          <a:p>
            <a:pPr lvl="1">
              <a:spcBef>
                <a:spcPts val="600"/>
              </a:spcBef>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33</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fontScale="92500" lnSpcReduction="10000"/>
          </a:bodyPr>
          <a:lstStyle/>
          <a:p>
            <a:pPr marL="173736" lvl="1" indent="-173736">
              <a:spcBef>
                <a:spcPts val="300"/>
              </a:spcBef>
              <a:buClr>
                <a:schemeClr val="accent2"/>
              </a:buClr>
              <a:buFont typeface="Arial" pitchFamily="34" charset="0"/>
              <a:buChar char="•"/>
            </a:pPr>
            <a:r>
              <a:rPr lang="el-GR" sz="1400" b="1" dirty="0" smtClean="0">
                <a:solidFill>
                  <a:srgbClr val="FF0000"/>
                </a:solidFill>
              </a:rPr>
              <a:t>Περιγράψτε </a:t>
            </a:r>
            <a:r>
              <a:rPr lang="el-GR" sz="1400" b="1" dirty="0">
                <a:solidFill>
                  <a:srgbClr val="FF0000"/>
                </a:solidFill>
              </a:rPr>
              <a:t>εδώ τη δική σας παρέμβαση/δράση/στάση</a:t>
            </a:r>
            <a:r>
              <a:rPr lang="el-GR" sz="1400" b="1" dirty="0" smtClean="0">
                <a:solidFill>
                  <a:srgbClr val="FF0000"/>
                </a:solidFill>
              </a:rPr>
              <a:t>/ αλληλεπίδραση </a:t>
            </a:r>
            <a:r>
              <a:rPr lang="el-GR" sz="1400" b="1" dirty="0">
                <a:solidFill>
                  <a:srgbClr val="FF0000"/>
                </a:solidFill>
              </a:rPr>
              <a:t>με τους μαθητές κατά τη διάρκεια δυο-τριών σημαντικών για την πρακτική στιγμιότυπων. </a:t>
            </a:r>
            <a:endParaRPr lang="el-GR" sz="1400" b="1" dirty="0" smtClean="0">
              <a:solidFill>
                <a:srgbClr val="FF0000"/>
              </a:solidFill>
            </a:endParaRPr>
          </a:p>
          <a:p>
            <a:pPr marL="173736" lvl="1" indent="-173736">
              <a:spcBef>
                <a:spcPts val="300"/>
              </a:spcBef>
              <a:buClr>
                <a:schemeClr val="accent2"/>
              </a:buClr>
              <a:buFont typeface="Arial" pitchFamily="34" charset="0"/>
              <a:buChar char="•"/>
            </a:pPr>
            <a:r>
              <a:rPr lang="el-GR" sz="1400" b="1" dirty="0" smtClean="0">
                <a:solidFill>
                  <a:srgbClr val="FF0000"/>
                </a:solidFill>
              </a:rPr>
              <a:t>Περιγράψτε </a:t>
            </a:r>
            <a:r>
              <a:rPr lang="el-GR" sz="1400" b="1" dirty="0" err="1">
                <a:solidFill>
                  <a:srgbClr val="FF0000"/>
                </a:solidFill>
              </a:rPr>
              <a:t>αναστοχαστικά</a:t>
            </a:r>
            <a:r>
              <a:rPr lang="el-GR" sz="1400" b="1" dirty="0">
                <a:solidFill>
                  <a:srgbClr val="FF0000"/>
                </a:solidFill>
              </a:rPr>
              <a:t> </a:t>
            </a:r>
            <a:r>
              <a:rPr lang="el-GR" sz="1400" b="1" dirty="0" smtClean="0">
                <a:solidFill>
                  <a:srgbClr val="FF0000"/>
                </a:solidFill>
              </a:rPr>
              <a:t>τις σκέψεις σας </a:t>
            </a:r>
            <a:r>
              <a:rPr lang="el-GR" sz="1400" b="1" dirty="0">
                <a:solidFill>
                  <a:srgbClr val="FF0000"/>
                </a:solidFill>
              </a:rPr>
              <a:t>για τη δική σας δράση και τους τρόπους που επηρέασε τους μαθητές στα στιγμιότυπα αυτά</a:t>
            </a:r>
            <a:r>
              <a:rPr lang="el-GR" sz="1400" b="1" dirty="0" smtClean="0">
                <a:solidFill>
                  <a:srgbClr val="FF0000"/>
                </a:solidFill>
              </a:rPr>
              <a:t>.</a:t>
            </a:r>
          </a:p>
          <a:p>
            <a:r>
              <a:rPr lang="el-GR" sz="1400" dirty="0" smtClean="0"/>
              <a:t> </a:t>
            </a:r>
            <a:r>
              <a:rPr lang="el-GR" sz="1400" dirty="0" err="1" smtClean="0"/>
              <a:t>Καθ΄</a:t>
            </a:r>
            <a:r>
              <a:rPr lang="el-GR" sz="1400" dirty="0" smtClean="0"/>
              <a:t> όλη τη διαδικασία ο διδάσκων λειτούργησε καθοδηγητικά στον καθορισμό των παιδαγωγικών διαδικασιών, ενώ στο περιεχόμενο της διδακτικής διαδικασίας ήταν άλλοτε καθοδηγητικός, άλλοτε υποστηρικτικός, ή συμβουλευτικός. Τέλος, αξιολόγησε μαζί με τους μαθητές το έργο που υλοποιήθηκε, τις διεργασίες που ακολουθήθηκαν, καθώς και τη διαδικασία συνεργασίας των μαθητών και ανατροφοδότησε.</a:t>
            </a:r>
          </a:p>
          <a:p>
            <a:r>
              <a:rPr lang="el-GR" sz="1400" dirty="0" smtClean="0"/>
              <a:t>Θεωρώ ότι η είσοδος των Τ.Π.Ε. στη διδακτική πρακτική διαμορφώνει ένα νέο, καινοτόμο παιδαγωγικό περιβάλλον και ενδυναμώνει την εκπαιδευτική διαδικασία, όταν συνοδεύεται βέβαια, από εφικτούς διδακτικούς στόχους και κατάλληλα σχεδιασμένες και εφαρμόσιμες δραστηριότητες.</a:t>
            </a:r>
          </a:p>
          <a:p>
            <a:r>
              <a:rPr lang="el-GR" sz="1400" dirty="0" smtClean="0"/>
              <a:t>Ειδικότερα στο μάθημα της Ιστορίας, οι Τ.Π.Ε. και ειδικότερα τα ίδια τα Μαθησιακά Αντικείμενα του </a:t>
            </a:r>
            <a:r>
              <a:rPr lang="el-GR" sz="1400" dirty="0" err="1" smtClean="0"/>
              <a:t>Φωτόδεντρου</a:t>
            </a:r>
            <a:r>
              <a:rPr lang="el-GR" sz="1400" dirty="0" smtClean="0"/>
              <a:t> που στηρίζονται στις θεωρητικές αρχές της ιστορικής επιστήμης, δίνουν προστιθέμενη αξία στο γνωστικό αντικείμενο και εισάγουν νέους όρους συγκρότησης ατομικών και συλλογικών ταυτοτήτων, βοηθώντας τόσο στην κατανόηση της πολυπλοκότητας και του βάθους της ιστορικής ανάλυσης, όσο και στη δημιουργία νέων αντιλήψεων και στην καλλιέργεια ιστορικών δεξιοτήτων.</a:t>
            </a:r>
          </a:p>
          <a:p>
            <a:r>
              <a:rPr lang="el-GR" sz="1400" dirty="0" smtClean="0"/>
              <a:t>Σε αυτό το πλαίσιο εντάσσεται και η εισαγωγή της Νέας Τεχνολογίας, όχι ως υποστηρικτής παραδοσιακών μορφών διδασκαλίας και συμπεριφοριστικών τακτικών μάθησης, αλλά ως φορέας διαδικαστικής γνώσης και ομαδικής και δημιουργικής σκέψης, μέσω της </a:t>
            </a:r>
            <a:r>
              <a:rPr lang="el-GR" sz="1400" dirty="0" err="1" smtClean="0"/>
              <a:t>πολυτροπικής</a:t>
            </a:r>
            <a:r>
              <a:rPr lang="el-GR" sz="1400" dirty="0" smtClean="0"/>
              <a:t> παρουσίασης και επεξεργασίας της ιστορικής πληροφορίας.</a:t>
            </a:r>
          </a:p>
          <a:p>
            <a:pPr marL="173736" lvl="1" indent="-173736">
              <a:spcBef>
                <a:spcPts val="300"/>
              </a:spcBef>
              <a:buClr>
                <a:schemeClr val="accent2"/>
              </a:buClr>
              <a:buFont typeface="Arial" pitchFamily="34" charset="0"/>
              <a:buChar char="•"/>
            </a:pPr>
            <a:endParaRPr lang="el-GR" sz="2000" dirty="0"/>
          </a:p>
        </p:txBody>
      </p:sp>
    </p:spTree>
    <p:extLst>
      <p:ext uri="{BB962C8B-B14F-4D97-AF65-F5344CB8AC3E}">
        <p14:creationId xmlns:p14="http://schemas.microsoft.com/office/powerpoint/2010/main" xmlns="" val="16624901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34</a:t>
            </a:fld>
            <a:endParaRPr lang="en-US" dirty="0"/>
          </a:p>
        </p:txBody>
      </p:sp>
      <p:sp>
        <p:nvSpPr>
          <p:cNvPr id="7" name="Content Placeholder 6"/>
          <p:cNvSpPr>
            <a:spLocks noGrp="1"/>
          </p:cNvSpPr>
          <p:nvPr>
            <p:ph sz="half" idx="2"/>
          </p:nvPr>
        </p:nvSpPr>
        <p:spPr/>
        <p:txBody>
          <a:bodyPr>
            <a:normAutofit fontScale="47500" lnSpcReduction="20000"/>
          </a:bodyPr>
          <a:lstStyle/>
          <a:p>
            <a:pPr marL="0" lvl="1" indent="0">
              <a:spcBef>
                <a:spcPts val="600"/>
              </a:spcBef>
              <a:spcAft>
                <a:spcPts val="600"/>
              </a:spcAft>
              <a:buNone/>
            </a:pPr>
            <a:r>
              <a:rPr lang="el-GR" sz="2500" b="1" dirty="0">
                <a:solidFill>
                  <a:srgbClr val="FF0000"/>
                </a:solidFill>
              </a:rPr>
              <a:t>Καταγράψτε εδώ τα στοιχεία που τεκμηριώνουν την πρωτοτυπία της παρούσας πρακτικής ως προς την ιδέα ή/και την εφαρμογή της και την πιθανή σχέση της με άλλη/ες πρακτική/ες (τροποποίηση, επέκταση, προσαρμογή άλλης πρακτικής). </a:t>
            </a:r>
            <a:endParaRPr lang="el-GR" sz="2500" b="1" dirty="0" smtClean="0">
              <a:solidFill>
                <a:srgbClr val="FF0000"/>
              </a:solidFill>
            </a:endParaRPr>
          </a:p>
          <a:p>
            <a:r>
              <a:rPr lang="el-GR" dirty="0" smtClean="0"/>
              <a:t>Η διδακτική προσέγγιση που εφαρμόστηκε δημιούργησε ένα ανοιχτό αλληλεπιδραστικό παιδαγωγικό περιβάλλον που ευνόησε την αυτόνομη, βιωματική διερευνητική και συνεργατική μάθηση. </a:t>
            </a:r>
            <a:endParaRPr lang="el-GR" sz="2000" dirty="0" smtClean="0"/>
          </a:p>
          <a:p>
            <a:r>
              <a:rPr lang="el-GR" dirty="0" smtClean="0"/>
              <a:t>Το υποβαλλόμενο έργο θεωρούμε ότι διαθέτει καινοτόμο χαρακτήρα, είναι μια νέα προσέγγιση στην εκπαιδευτική διαδικασία που στηρίζεται στη βιωματική μάθηση και την εμπλοκή του μαθητή σύμφωνα με τις σύγχρονες παιδαγωγικές αντιλήψεις και πρακτικές, συμβάλλοντας παράλληλα στην αναμόρφωση/ ανασχεδιασμό των καθιερωμένων διδακτικών προσεγγίσεων. </a:t>
            </a:r>
            <a:endParaRPr lang="el-GR" sz="2000" dirty="0" smtClean="0"/>
          </a:p>
          <a:p>
            <a:r>
              <a:rPr lang="el-GR" dirty="0" smtClean="0"/>
              <a:t>Από την εφαρμογή της δράσης προέκυψαν δεδομένα που σηματοδοτούν μια διαφορετική αναπαράσταση των μαθητών για την ιστορική γνώση κι ένα σύνολο επιμέρους δεξιοτήτων που αντιστοιχίζεται με την ιστορική σκέψη. </a:t>
            </a:r>
            <a:endParaRPr lang="el-GR" sz="2000" dirty="0" smtClean="0"/>
          </a:p>
          <a:p>
            <a:r>
              <a:rPr lang="el-GR" dirty="0" smtClean="0"/>
              <a:t>Ως θετικά στοιχεία επίσης καταγράφηκαν: η κινητοποίηση του ενδιαφέροντος, ο ενθουσιασμός και η προθυμία των μαθητών να εφαρμόσουν, η ενεργοποίηση ερευνητικών και κριτικών δεξιοτήτων τους, η προσπάθεια να συνεργαστούν και να αναπτύξουν ομαδικό πνεύμα, η άμεση ανταπόκριση και η άνεσή τους στην επεξεργασία και διαχείριση ιστορικού υλικού με τα εργαλεία των νέων τεχνολογιών και τέλος η παρουσίαση νέου </a:t>
            </a:r>
            <a:r>
              <a:rPr lang="el-GR" dirty="0" err="1" smtClean="0"/>
              <a:t>πολυτροπικού</a:t>
            </a:r>
            <a:r>
              <a:rPr lang="el-GR" dirty="0" smtClean="0"/>
              <a:t> ιστορικού κειμένου. Επίσης οι μαθητές σε αρκετά σημεία λειτούργησαν με </a:t>
            </a:r>
            <a:r>
              <a:rPr lang="el-GR" dirty="0" err="1" smtClean="0"/>
              <a:t>ενσυναίσθηση</a:t>
            </a:r>
            <a:r>
              <a:rPr lang="el-GR" dirty="0" smtClean="0"/>
              <a:t> και προσέγγισαν με το συναίσθημα και τη φαντασία τους τα εσωτερικά στοιχεία του ιστορικού υλικού.</a:t>
            </a:r>
            <a:endParaRPr lang="el-GR" sz="2000" dirty="0" smtClean="0"/>
          </a:p>
          <a:p>
            <a:r>
              <a:rPr lang="el-GR" dirty="0" smtClean="0"/>
              <a:t>Όλα αυτά και σε συνδυασμό με τις διαπιστώσεις που προέκυψαν από τις απαντήσεις τους κατά την αξιολόγηση, οδηγούν στο συμπέρασμα ότι υπήρξαν ικανοποιητικά μαθησιακά αποτελέσματα και επίτευξη σε μεγάλο βαθμό των στόχων που θέσαμε, με τρόπο που διευκόλυνε τη τεχνική του “να μαθαίνουν πώς να μαθαίνουν„.</a:t>
            </a:r>
            <a:endParaRPr lang="el-GR" sz="2000" dirty="0" smtClean="0"/>
          </a:p>
        </p:txBody>
      </p:sp>
    </p:spTree>
    <p:extLst>
      <p:ext uri="{BB962C8B-B14F-4D97-AF65-F5344CB8AC3E}">
        <p14:creationId xmlns:p14="http://schemas.microsoft.com/office/powerpoint/2010/main" xmlns="" val="11240478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35</a:t>
            </a:fld>
            <a:endParaRPr lang="en-US" dirty="0"/>
          </a:p>
        </p:txBody>
      </p:sp>
      <p:sp>
        <p:nvSpPr>
          <p:cNvPr id="4" name="3 - Θέση περιεχομένου"/>
          <p:cNvSpPr>
            <a:spLocks noGrp="1"/>
          </p:cNvSpPr>
          <p:nvPr>
            <p:ph sz="half" idx="2"/>
          </p:nvPr>
        </p:nvSpPr>
        <p:spPr/>
        <p:txBody>
          <a:bodyPr>
            <a:normAutofit fontScale="47500" lnSpcReduction="20000"/>
          </a:bodyPr>
          <a:lstStyle/>
          <a:p>
            <a:r>
              <a:rPr lang="el-GR" dirty="0" smtClean="0"/>
              <a:t>Η παιδαγωγική αξία του έργου συνίσταται στο ότι παρήχθησαν θετικά μαθησιακά αποτελέσματα, καθώς οι μαθητές ενεπλάκησαν στην κατασκευή και κατάκτηση της γνώσης, συσχετίζοντας θεωρία και πράξη, ανέλυσαν, συνέθεσαν, σύγκριναν, ανέδειξαν δημιουργικότητα και συνεργάστηκαν με τους συμμαθητές τους και τον διδάσκοντα και παράλληλα ανέπτυξαν δεξιότητες στη χρήση του υπολογιστή και του διαδικτύου.</a:t>
            </a:r>
            <a:endParaRPr lang="el-GR" sz="2000" dirty="0" smtClean="0"/>
          </a:p>
          <a:p>
            <a:r>
              <a:rPr lang="el-GR" dirty="0" smtClean="0"/>
              <a:t>Με τη διδασκαλία άλλαξε η σχέση ανάμεσα στον διδάσκοντα ως παραγωγό και στους μαθητές ως αποδέκτη ιστορικής γνώσης, παρέχοντας τους τη δυνατότητα να εμπλακούν άμεσα στο αντικείμενο της μελέτης.</a:t>
            </a:r>
            <a:endParaRPr lang="el-GR" sz="2000" dirty="0" smtClean="0"/>
          </a:p>
          <a:p>
            <a:r>
              <a:rPr lang="el-GR" dirty="0" smtClean="0"/>
              <a:t>Η ενσωμάτωση των οπτικών στοιχείων στο μάθημα επέτρεψε στους μαθητές να προσεγγίσουν το παρελθόν μέσα από τις οπτικές αναπαραστάσεις. </a:t>
            </a:r>
            <a:endParaRPr lang="el-GR" sz="2000" dirty="0" smtClean="0"/>
          </a:p>
          <a:p>
            <a:r>
              <a:rPr lang="el-GR" dirty="0" smtClean="0"/>
              <a:t>Με την παρατήρηση και το συλλογισμό λειτούργησαν ως ερευνητές, ενώ με την οργάνωση των πληροφοριών λειτούργησαν ως δημιουργοί και οικοδόμησαν γνώση. Σημαντική ήταν και η δημιουργία κινήτρων στους μαθητές ώστε να βασιστούν στους εαυτούς τους, αλλά και να δουλέψουν ως ομάδα προκειμένου να αναπτύξουν τις απαντήσεις τους, σύμφωνα με τα φύλλα εργασίας.</a:t>
            </a:r>
            <a:endParaRPr lang="el-GR" sz="2000" dirty="0" smtClean="0"/>
          </a:p>
          <a:p>
            <a:r>
              <a:rPr lang="el-GR" dirty="0" smtClean="0"/>
              <a:t>Όπως αναφέρθηκε πιο πάνω, η συγκεκριμένη δράση μπορεί να εφαρμοστεί εύκολα σχεδόν σε κάθε σχολείο δευτεροβάθμιας εκπαίδευσης, λόγω του ελάχιστου εξοπλισμού που προϋποθέτει. Οι μαθητές έρχονται πιο κοντά, μιας και εμπλέκονται σε διαδικασία συνεργασίας και μοιράζονται ρόλους, που είναι διαφορετικοί και εναλλασσόμενοι και αλλάζουν την αδιάφορη στάση απέναντι στο μάθημα της Ιστορίας. </a:t>
            </a:r>
            <a:endParaRPr lang="el-GR" sz="2000" dirty="0" smtClean="0"/>
          </a:p>
          <a:p>
            <a:r>
              <a:rPr lang="el-GR" dirty="0" smtClean="0"/>
              <a:t>Επίσης, με τους </a:t>
            </a:r>
            <a:r>
              <a:rPr lang="el-GR" dirty="0" err="1" smtClean="0"/>
              <a:t>διαθεματικούς</a:t>
            </a:r>
            <a:r>
              <a:rPr lang="el-GR" dirty="0" smtClean="0"/>
              <a:t> τρόπους προσέγγισης της ενότητας μπορεί να βοηθηθεί η συνεργασία των εκπαιδευτικών της σχολικής μονάδας,.</a:t>
            </a:r>
            <a:endParaRPr lang="el-GR" sz="2000" dirty="0" smtClean="0"/>
          </a:p>
          <a:p>
            <a:r>
              <a:rPr lang="el-GR" dirty="0" smtClean="0"/>
              <a:t>Εν κατακλείδι, λαμβάνοντας υπόψη ότι η Ιστορία, ως αντικείμενο ακατάπαυστης διερεύνησης είναι “καταδικασμένη” στο νεωτερισμό καθώς και σε διαδοχικές και αναπόφευκτες ανανεώσεις, κρίνουμε ότι οι τέτοιου είδους δράσεις μπορούν να στηρίξουν αυτή την ανανέωση, γιατί επιτρέπουν την εφαρμογή ποιοτικών και δομικών μετατροπών στη φάση της εκπαιδευτικής διαδικασίας. </a:t>
            </a:r>
            <a:endParaRPr lang="el-GR" sz="2000" dirty="0" smtClean="0"/>
          </a:p>
          <a:p>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36</a:t>
            </a:fld>
            <a:endParaRPr lang="en-US" dirty="0"/>
          </a:p>
        </p:txBody>
      </p:sp>
      <p:sp>
        <p:nvSpPr>
          <p:cNvPr id="4" name="3 - Θέση περιεχομένου"/>
          <p:cNvSpPr>
            <a:spLocks noGrp="1"/>
          </p:cNvSpPr>
          <p:nvPr>
            <p:ph sz="half" idx="2"/>
          </p:nvPr>
        </p:nvSpPr>
        <p:spPr/>
        <p:txBody>
          <a:bodyPr>
            <a:normAutofit fontScale="77500" lnSpcReduction="20000"/>
          </a:bodyPr>
          <a:lstStyle/>
          <a:p>
            <a:r>
              <a:rPr lang="el-GR" smtClean="0"/>
              <a:t>       Το </a:t>
            </a:r>
            <a:r>
              <a:rPr lang="el-GR" dirty="0" smtClean="0"/>
              <a:t>σενάριο αυτό θα μπορούσε να επεκταθεί και να πάρει μορφή ευρύτερης εργασίας των μαθητών. Έτσι θα μπορούσε να δραματοποιηθεί με τη συγγραφή μονόπρακτου σκετς </a:t>
            </a:r>
            <a:r>
              <a:rPr lang="el-GR" i="1" dirty="0" smtClean="0"/>
              <a:t>(παιχνίδι ρόλων)</a:t>
            </a:r>
            <a:r>
              <a:rPr lang="el-GR" dirty="0" smtClean="0"/>
              <a:t>, όπου θα παρουσιάζονται τα επιχειρήματα των δύο πλευρών (με τη μορφή δίκαιος-άδικος λόγος) ή με τη συγγραφή σύγχρονης αφήγησης του γεγονότος (π.χ. σε πρωτοσέλιδο εφημερίδας) ή με την καταγραφή φαινομένων φανατισμού στη σημερινή εποχή. Στη συνέχεια τα παραπάνω κείμενα μπορούν να τα επεξεργαστούν οι μαθητές με τη βοήθεια των καθηγητών τους της Νεοελληνικής Γλώσσας, των Θρησκευτικών και των Καλλιτεχνικών, επιτυγχάνοντας την εφαρμογή της </a:t>
            </a:r>
            <a:r>
              <a:rPr lang="el-GR" dirty="0" err="1" smtClean="0"/>
              <a:t>διαθεματικότητας</a:t>
            </a:r>
            <a:r>
              <a:rPr lang="el-GR" dirty="0" smtClean="0"/>
              <a:t>. Με τη βοήθεια του καθηγητή Πληροφορικής όλο το υλικό της εργασίας των μαθητών μπορούν να τοποθετηθούν στην ιστοσελίδα του σχολείου ή να ενσωματωθούν σε πιθανό πρόγραμμα </a:t>
            </a:r>
            <a:r>
              <a:rPr lang="en-US" dirty="0" smtClean="0"/>
              <a:t>e</a:t>
            </a:r>
            <a:r>
              <a:rPr lang="el-GR" dirty="0" smtClean="0"/>
              <a:t>-</a:t>
            </a:r>
            <a:r>
              <a:rPr lang="en-US" dirty="0" smtClean="0"/>
              <a:t>twinning</a:t>
            </a:r>
            <a:r>
              <a:rPr lang="el-GR" dirty="0" smtClean="0"/>
              <a:t> του σχολείου τους και φυσικά να παρουσιαστούν την παραμονή της Κυριακής της Ορθοδοξίας ή την τελευταία εβδομάδα του σχολικού έτους.</a:t>
            </a:r>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37</a:t>
            </a:fld>
            <a:endParaRPr lang="en-US" dirty="0"/>
          </a:p>
        </p:txBody>
      </p:sp>
      <p:sp>
        <p:nvSpPr>
          <p:cNvPr id="7" name="Content Placeholder 6"/>
          <p:cNvSpPr>
            <a:spLocks noGrp="1"/>
          </p:cNvSpPr>
          <p:nvPr>
            <p:ph sz="half" idx="2"/>
          </p:nvPr>
        </p:nvSpPr>
        <p:spPr/>
        <p:txBody>
          <a:bodyPr>
            <a:normAutofit fontScale="70000" lnSpcReduction="20000"/>
          </a:bodyPr>
          <a:lstStyle/>
          <a:p>
            <a:pPr marL="0" lvl="1" indent="0">
              <a:buNone/>
            </a:pPr>
            <a:r>
              <a:rPr lang="el-GR" b="1" dirty="0" smtClean="0"/>
              <a:t>Υλικό που αξιοποιήθηκε</a:t>
            </a:r>
          </a:p>
          <a:p>
            <a:r>
              <a:rPr lang="el-GR" b="1" dirty="0" smtClean="0"/>
              <a:t>Ψηφιακό εκπαιδευτικό περιεχόμενο: </a:t>
            </a:r>
            <a:endParaRPr lang="el-GR" sz="2000" dirty="0" smtClean="0"/>
          </a:p>
          <a:p>
            <a:r>
              <a:rPr lang="el-GR" dirty="0" smtClean="0"/>
              <a:t>Η εικονομαχία</a:t>
            </a:r>
            <a:r>
              <a:rPr lang="en-US" sz="1800" dirty="0" smtClean="0"/>
              <a:t> </a:t>
            </a:r>
            <a:r>
              <a:rPr lang="en-US" u="sng" dirty="0" smtClean="0">
                <a:hlinkClick r:id="rId2"/>
              </a:rPr>
              <a:t>http</a:t>
            </a:r>
            <a:r>
              <a:rPr lang="el-GR" u="sng" dirty="0" smtClean="0">
                <a:hlinkClick r:id="rId2"/>
              </a:rPr>
              <a:t>://</a:t>
            </a:r>
            <a:r>
              <a:rPr lang="en-US" u="sng" dirty="0" err="1" smtClean="0">
                <a:hlinkClick r:id="rId2"/>
              </a:rPr>
              <a:t>ebooks</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smtClean="0">
                <a:hlinkClick r:id="rId2"/>
              </a:rPr>
              <a:t>modules</a:t>
            </a:r>
            <a:r>
              <a:rPr lang="el-GR" u="sng" dirty="0" smtClean="0">
                <a:hlinkClick r:id="rId2"/>
              </a:rPr>
              <a:t>/</a:t>
            </a:r>
            <a:r>
              <a:rPr lang="en-US" u="sng" dirty="0" err="1" smtClean="0">
                <a:hlinkClick r:id="rId2"/>
              </a:rPr>
              <a:t>ebook</a:t>
            </a:r>
            <a:r>
              <a:rPr lang="el-GR" u="sng" dirty="0" smtClean="0">
                <a:hlinkClick r:id="rId2"/>
              </a:rPr>
              <a:t>/</a:t>
            </a:r>
            <a:r>
              <a:rPr lang="en-US" u="sng" dirty="0" smtClean="0">
                <a:hlinkClick r:id="rId2"/>
              </a:rPr>
              <a:t>show</a:t>
            </a:r>
            <a:r>
              <a:rPr lang="el-GR" u="sng" dirty="0" smtClean="0">
                <a:hlinkClick r:id="rId2"/>
              </a:rPr>
              <a:t>.</a:t>
            </a:r>
            <a:r>
              <a:rPr lang="en-US" u="sng" dirty="0" err="1" smtClean="0">
                <a:hlinkClick r:id="rId2"/>
              </a:rPr>
              <a:t>php</a:t>
            </a:r>
            <a:r>
              <a:rPr lang="el-GR" u="sng" dirty="0" smtClean="0">
                <a:hlinkClick r:id="rId2"/>
              </a:rPr>
              <a:t>/</a:t>
            </a:r>
            <a:r>
              <a:rPr lang="en-US" u="sng" dirty="0" smtClean="0">
                <a:hlinkClick r:id="rId2"/>
              </a:rPr>
              <a:t>DSGL</a:t>
            </a:r>
            <a:r>
              <a:rPr lang="el-GR" u="sng" dirty="0" smtClean="0">
                <a:hlinkClick r:id="rId2"/>
              </a:rPr>
              <a:t>-</a:t>
            </a:r>
            <a:r>
              <a:rPr lang="en-US" u="sng" dirty="0" smtClean="0">
                <a:hlinkClick r:id="rId2"/>
              </a:rPr>
              <a:t>B</a:t>
            </a:r>
            <a:r>
              <a:rPr lang="el-GR" u="sng" dirty="0" smtClean="0">
                <a:hlinkClick r:id="rId2"/>
              </a:rPr>
              <a:t>131/179/1254,4504/</a:t>
            </a:r>
            <a:endParaRPr lang="el-GR" sz="2000" dirty="0" smtClean="0"/>
          </a:p>
          <a:p>
            <a:r>
              <a:rPr lang="el-GR" dirty="0" smtClean="0"/>
              <a:t>Ενέργειες "εικονομάχων" </a:t>
            </a:r>
            <a:r>
              <a:rPr lang="en-US" u="sng" dirty="0" smtClean="0">
                <a:hlinkClick r:id="rId3"/>
              </a:rPr>
              <a:t>http</a:t>
            </a:r>
            <a:r>
              <a:rPr lang="el-GR" u="sng" dirty="0" smtClean="0">
                <a:hlinkClick r:id="rId3"/>
              </a:rPr>
              <a:t>://</a:t>
            </a:r>
            <a:r>
              <a:rPr lang="en-US" u="sng" dirty="0" err="1" smtClean="0">
                <a:hlinkClick r:id="rId3"/>
              </a:rPr>
              <a:t>photodentro</a:t>
            </a:r>
            <a:r>
              <a:rPr lang="el-GR" u="sng" dirty="0" smtClean="0">
                <a:hlinkClick r:id="rId3"/>
              </a:rPr>
              <a:t>.</a:t>
            </a:r>
            <a:r>
              <a:rPr lang="en-US" u="sng" dirty="0" err="1" smtClean="0">
                <a:hlinkClick r:id="rId3"/>
              </a:rPr>
              <a:t>edu</a:t>
            </a:r>
            <a:r>
              <a:rPr lang="el-GR" u="sng" dirty="0" smtClean="0">
                <a:hlinkClick r:id="rId3"/>
              </a:rPr>
              <a:t>.</a:t>
            </a:r>
            <a:r>
              <a:rPr lang="en-US" u="sng" dirty="0" err="1" smtClean="0">
                <a:hlinkClick r:id="rId3"/>
              </a:rPr>
              <a:t>gr</a:t>
            </a:r>
            <a:r>
              <a:rPr lang="el-GR" u="sng" dirty="0" smtClean="0">
                <a:hlinkClick r:id="rId3"/>
              </a:rPr>
              <a:t>/</a:t>
            </a:r>
            <a:r>
              <a:rPr lang="en-US" u="sng" dirty="0" err="1" smtClean="0">
                <a:hlinkClick r:id="rId3"/>
              </a:rPr>
              <a:t>lor</a:t>
            </a:r>
            <a:r>
              <a:rPr lang="el-GR" u="sng" dirty="0" smtClean="0">
                <a:hlinkClick r:id="rId3"/>
              </a:rPr>
              <a:t>/</a:t>
            </a:r>
            <a:r>
              <a:rPr lang="en-US" u="sng" dirty="0" smtClean="0">
                <a:hlinkClick r:id="rId3"/>
              </a:rPr>
              <a:t>r</a:t>
            </a:r>
            <a:r>
              <a:rPr lang="el-GR" u="sng" dirty="0" smtClean="0">
                <a:hlinkClick r:id="rId3"/>
              </a:rPr>
              <a:t>/8521/9138?</a:t>
            </a:r>
            <a:r>
              <a:rPr lang="en-US" u="sng" dirty="0" smtClean="0">
                <a:hlinkClick r:id="rId3"/>
              </a:rPr>
              <a:t>locale</a:t>
            </a:r>
            <a:r>
              <a:rPr lang="el-GR" u="sng" dirty="0" smtClean="0">
                <a:hlinkClick r:id="rId3"/>
              </a:rPr>
              <a:t>=</a:t>
            </a:r>
            <a:r>
              <a:rPr lang="en-US" u="sng" dirty="0" smtClean="0">
                <a:hlinkClick r:id="rId3"/>
              </a:rPr>
              <a:t>el</a:t>
            </a:r>
            <a:endParaRPr lang="el-GR" sz="2000" dirty="0" smtClean="0"/>
          </a:p>
          <a:p>
            <a:r>
              <a:rPr lang="el-GR" dirty="0" err="1" smtClean="0"/>
              <a:t>Χρονολόγιο</a:t>
            </a:r>
            <a:r>
              <a:rPr lang="el-GR" dirty="0" smtClean="0"/>
              <a:t>-</a:t>
            </a:r>
            <a:r>
              <a:rPr lang="el-GR" dirty="0" err="1" smtClean="0"/>
              <a:t>Ιστοριογραμμή</a:t>
            </a:r>
            <a:r>
              <a:rPr lang="el-GR" dirty="0" smtClean="0"/>
              <a:t> της Εικονομαχίας </a:t>
            </a:r>
            <a:r>
              <a:rPr lang="en-US" u="sng" dirty="0" smtClean="0">
                <a:hlinkClick r:id="rId4"/>
              </a:rPr>
              <a:t>http</a:t>
            </a:r>
            <a:r>
              <a:rPr lang="el-GR" u="sng" dirty="0" smtClean="0">
                <a:hlinkClick r:id="rId4"/>
              </a:rPr>
              <a:t>://</a:t>
            </a:r>
            <a:r>
              <a:rPr lang="en-US" u="sng" dirty="0" err="1" smtClean="0">
                <a:hlinkClick r:id="rId4"/>
              </a:rPr>
              <a:t>photodentro</a:t>
            </a:r>
            <a:r>
              <a:rPr lang="el-GR" u="sng" dirty="0" smtClean="0">
                <a:hlinkClick r:id="rId4"/>
              </a:rPr>
              <a:t>.</a:t>
            </a:r>
            <a:r>
              <a:rPr lang="en-US" u="sng" dirty="0" err="1" smtClean="0">
                <a:hlinkClick r:id="rId4"/>
              </a:rPr>
              <a:t>edu</a:t>
            </a:r>
            <a:r>
              <a:rPr lang="el-GR" u="sng" dirty="0" smtClean="0">
                <a:hlinkClick r:id="rId4"/>
              </a:rPr>
              <a:t>.</a:t>
            </a:r>
            <a:r>
              <a:rPr lang="en-US" u="sng" dirty="0" err="1" smtClean="0">
                <a:hlinkClick r:id="rId4"/>
              </a:rPr>
              <a:t>gr</a:t>
            </a:r>
            <a:r>
              <a:rPr lang="el-GR" u="sng" dirty="0" smtClean="0">
                <a:hlinkClick r:id="rId4"/>
              </a:rPr>
              <a:t>/</a:t>
            </a:r>
            <a:r>
              <a:rPr lang="en-US" u="sng" dirty="0" err="1" smtClean="0">
                <a:hlinkClick r:id="rId4"/>
              </a:rPr>
              <a:t>lor</a:t>
            </a:r>
            <a:r>
              <a:rPr lang="el-GR" u="sng" dirty="0" smtClean="0">
                <a:hlinkClick r:id="rId4"/>
              </a:rPr>
              <a:t>/</a:t>
            </a:r>
            <a:r>
              <a:rPr lang="en-US" u="sng" dirty="0" smtClean="0">
                <a:hlinkClick r:id="rId4"/>
              </a:rPr>
              <a:t>r</a:t>
            </a:r>
            <a:r>
              <a:rPr lang="el-GR" u="sng" dirty="0" smtClean="0">
                <a:hlinkClick r:id="rId4"/>
              </a:rPr>
              <a:t>/8521/8183?</a:t>
            </a:r>
            <a:r>
              <a:rPr lang="en-US" u="sng" dirty="0" smtClean="0">
                <a:hlinkClick r:id="rId4"/>
              </a:rPr>
              <a:t>locale</a:t>
            </a:r>
            <a:r>
              <a:rPr lang="el-GR" u="sng" dirty="0" smtClean="0">
                <a:hlinkClick r:id="rId4"/>
              </a:rPr>
              <a:t>=</a:t>
            </a:r>
            <a:r>
              <a:rPr lang="en-US" u="sng" dirty="0" smtClean="0">
                <a:hlinkClick r:id="rId4"/>
              </a:rPr>
              <a:t>el</a:t>
            </a:r>
            <a:endParaRPr lang="el-GR" dirty="0" smtClean="0"/>
          </a:p>
          <a:p>
            <a:r>
              <a:rPr lang="el-GR" dirty="0" smtClean="0"/>
              <a:t>Το Γλωσσάριο της «Εικονομαχίας» </a:t>
            </a:r>
            <a:r>
              <a:rPr lang="en-US" u="sng" dirty="0" smtClean="0">
                <a:hlinkClick r:id="rId5"/>
              </a:rPr>
              <a:t>http</a:t>
            </a:r>
            <a:r>
              <a:rPr lang="el-GR" u="sng" dirty="0" smtClean="0">
                <a:hlinkClick r:id="rId5"/>
              </a:rPr>
              <a:t>://</a:t>
            </a:r>
            <a:r>
              <a:rPr lang="en-US" u="sng" dirty="0" err="1" smtClean="0">
                <a:hlinkClick r:id="rId5"/>
              </a:rPr>
              <a:t>photodentro</a:t>
            </a:r>
            <a:r>
              <a:rPr lang="el-GR" u="sng" dirty="0" smtClean="0">
                <a:hlinkClick r:id="rId5"/>
              </a:rPr>
              <a:t>.</a:t>
            </a:r>
            <a:r>
              <a:rPr lang="en-US" u="sng" dirty="0" err="1" smtClean="0">
                <a:hlinkClick r:id="rId5"/>
              </a:rPr>
              <a:t>edu</a:t>
            </a:r>
            <a:r>
              <a:rPr lang="el-GR" u="sng" dirty="0" smtClean="0">
                <a:hlinkClick r:id="rId5"/>
              </a:rPr>
              <a:t>.</a:t>
            </a:r>
            <a:r>
              <a:rPr lang="en-US" u="sng" dirty="0" err="1" smtClean="0">
                <a:hlinkClick r:id="rId5"/>
              </a:rPr>
              <a:t>gr</a:t>
            </a:r>
            <a:r>
              <a:rPr lang="el-GR" u="sng" dirty="0" smtClean="0">
                <a:hlinkClick r:id="rId5"/>
              </a:rPr>
              <a:t>/</a:t>
            </a:r>
            <a:r>
              <a:rPr lang="en-US" u="sng" dirty="0" err="1" smtClean="0">
                <a:hlinkClick r:id="rId5"/>
              </a:rPr>
              <a:t>lor</a:t>
            </a:r>
            <a:r>
              <a:rPr lang="el-GR" u="sng" dirty="0" smtClean="0">
                <a:hlinkClick r:id="rId5"/>
              </a:rPr>
              <a:t>/</a:t>
            </a:r>
            <a:r>
              <a:rPr lang="en-US" u="sng" dirty="0" smtClean="0">
                <a:hlinkClick r:id="rId5"/>
              </a:rPr>
              <a:t>r</a:t>
            </a:r>
            <a:r>
              <a:rPr lang="el-GR" u="sng" dirty="0" smtClean="0">
                <a:hlinkClick r:id="rId5"/>
              </a:rPr>
              <a:t>/8521/8352?</a:t>
            </a:r>
            <a:r>
              <a:rPr lang="en-US" u="sng" dirty="0" smtClean="0">
                <a:hlinkClick r:id="rId5"/>
              </a:rPr>
              <a:t>locale</a:t>
            </a:r>
            <a:r>
              <a:rPr lang="el-GR" u="sng" dirty="0" smtClean="0">
                <a:hlinkClick r:id="rId5"/>
              </a:rPr>
              <a:t>=</a:t>
            </a:r>
            <a:r>
              <a:rPr lang="en-US" u="sng" dirty="0" smtClean="0">
                <a:hlinkClick r:id="rId5"/>
              </a:rPr>
              <a:t>el</a:t>
            </a:r>
            <a:endParaRPr lang="el-GR" sz="2000" dirty="0" smtClean="0"/>
          </a:p>
          <a:p>
            <a:r>
              <a:rPr lang="el-GR" dirty="0" smtClean="0"/>
              <a:t>Συλλογή εικόνων : Εικονομαχία </a:t>
            </a:r>
            <a:r>
              <a:rPr lang="en-US" u="sng" dirty="0" smtClean="0">
                <a:hlinkClick r:id="rId6"/>
              </a:rPr>
              <a:t>http</a:t>
            </a:r>
            <a:r>
              <a:rPr lang="el-GR" u="sng" dirty="0" smtClean="0">
                <a:hlinkClick r:id="rId6"/>
              </a:rPr>
              <a:t>://</a:t>
            </a:r>
            <a:r>
              <a:rPr lang="en-US" u="sng" dirty="0" err="1" smtClean="0">
                <a:hlinkClick r:id="rId6"/>
              </a:rPr>
              <a:t>photodentro</a:t>
            </a:r>
            <a:r>
              <a:rPr lang="el-GR" u="sng" dirty="0" smtClean="0">
                <a:hlinkClick r:id="rId6"/>
              </a:rPr>
              <a:t>.</a:t>
            </a:r>
            <a:r>
              <a:rPr lang="en-US" u="sng" dirty="0" err="1" smtClean="0">
                <a:hlinkClick r:id="rId6"/>
              </a:rPr>
              <a:t>edu</a:t>
            </a:r>
            <a:r>
              <a:rPr lang="el-GR" u="sng" dirty="0" smtClean="0">
                <a:hlinkClick r:id="rId6"/>
              </a:rPr>
              <a:t>.</a:t>
            </a:r>
            <a:r>
              <a:rPr lang="en-US" u="sng" dirty="0" err="1" smtClean="0">
                <a:hlinkClick r:id="rId6"/>
              </a:rPr>
              <a:t>gr</a:t>
            </a:r>
            <a:r>
              <a:rPr lang="el-GR" u="sng" dirty="0" smtClean="0">
                <a:hlinkClick r:id="rId6"/>
              </a:rPr>
              <a:t>/</a:t>
            </a:r>
            <a:r>
              <a:rPr lang="en-US" u="sng" dirty="0" err="1" smtClean="0">
                <a:hlinkClick r:id="rId6"/>
              </a:rPr>
              <a:t>lor</a:t>
            </a:r>
            <a:r>
              <a:rPr lang="el-GR" u="sng" dirty="0" smtClean="0">
                <a:hlinkClick r:id="rId6"/>
              </a:rPr>
              <a:t>/</a:t>
            </a:r>
            <a:r>
              <a:rPr lang="en-US" u="sng" dirty="0" smtClean="0">
                <a:hlinkClick r:id="rId6"/>
              </a:rPr>
              <a:t>r</a:t>
            </a:r>
            <a:r>
              <a:rPr lang="el-GR" u="sng" dirty="0" smtClean="0">
                <a:hlinkClick r:id="rId6"/>
              </a:rPr>
              <a:t>/8521/1053?</a:t>
            </a:r>
            <a:r>
              <a:rPr lang="en-US" u="sng" dirty="0" smtClean="0">
                <a:hlinkClick r:id="rId6"/>
              </a:rPr>
              <a:t>locale</a:t>
            </a:r>
            <a:r>
              <a:rPr lang="el-GR" u="sng" dirty="0" smtClean="0">
                <a:hlinkClick r:id="rId6"/>
              </a:rPr>
              <a:t>=</a:t>
            </a:r>
            <a:r>
              <a:rPr lang="en-US" u="sng" dirty="0" smtClean="0">
                <a:hlinkClick r:id="rId6"/>
              </a:rPr>
              <a:t>el</a:t>
            </a:r>
            <a:r>
              <a:rPr lang="el-GR" dirty="0" smtClean="0"/>
              <a:t>  </a:t>
            </a:r>
            <a:endParaRPr lang="el-GR" sz="2000" dirty="0" smtClean="0"/>
          </a:p>
          <a:p>
            <a:r>
              <a:rPr lang="el-GR" dirty="0" smtClean="0"/>
              <a:t>Ανάγνωση ιστορικής πηγής</a:t>
            </a:r>
            <a:r>
              <a:rPr lang="en-US" dirty="0" smtClean="0"/>
              <a:t>  </a:t>
            </a:r>
            <a:r>
              <a:rPr lang="en-US" u="sng" dirty="0" smtClean="0">
                <a:hlinkClick r:id="rId7"/>
              </a:rPr>
              <a:t>http</a:t>
            </a:r>
            <a:r>
              <a:rPr lang="el-GR" u="sng" dirty="0" smtClean="0">
                <a:hlinkClick r:id="rId7"/>
              </a:rPr>
              <a:t>://</a:t>
            </a:r>
            <a:r>
              <a:rPr lang="en-US" u="sng" dirty="0" err="1" smtClean="0">
                <a:hlinkClick r:id="rId7"/>
              </a:rPr>
              <a:t>photodentro</a:t>
            </a:r>
            <a:r>
              <a:rPr lang="el-GR" u="sng" dirty="0" smtClean="0">
                <a:hlinkClick r:id="rId7"/>
              </a:rPr>
              <a:t>.</a:t>
            </a:r>
            <a:r>
              <a:rPr lang="en-US" u="sng" dirty="0" err="1" smtClean="0">
                <a:hlinkClick r:id="rId7"/>
              </a:rPr>
              <a:t>edu</a:t>
            </a:r>
            <a:r>
              <a:rPr lang="el-GR" u="sng" dirty="0" smtClean="0">
                <a:hlinkClick r:id="rId7"/>
              </a:rPr>
              <a:t>.</a:t>
            </a:r>
            <a:r>
              <a:rPr lang="en-US" u="sng" dirty="0" err="1" smtClean="0">
                <a:hlinkClick r:id="rId7"/>
              </a:rPr>
              <a:t>gr</a:t>
            </a:r>
            <a:r>
              <a:rPr lang="el-GR" u="sng" dirty="0" smtClean="0">
                <a:hlinkClick r:id="rId7"/>
              </a:rPr>
              <a:t>/</a:t>
            </a:r>
            <a:r>
              <a:rPr lang="en-US" u="sng" dirty="0" err="1" smtClean="0">
                <a:hlinkClick r:id="rId7"/>
              </a:rPr>
              <a:t>lor</a:t>
            </a:r>
            <a:r>
              <a:rPr lang="el-GR" u="sng" dirty="0" smtClean="0">
                <a:hlinkClick r:id="rId7"/>
              </a:rPr>
              <a:t>/</a:t>
            </a:r>
            <a:r>
              <a:rPr lang="en-US" u="sng" dirty="0" smtClean="0">
                <a:hlinkClick r:id="rId7"/>
              </a:rPr>
              <a:t>r</a:t>
            </a:r>
            <a:r>
              <a:rPr lang="el-GR" u="sng" dirty="0" smtClean="0">
                <a:hlinkClick r:id="rId7"/>
              </a:rPr>
              <a:t>/8521/8203?</a:t>
            </a:r>
            <a:r>
              <a:rPr lang="en-US" u="sng" dirty="0" smtClean="0">
                <a:hlinkClick r:id="rId7"/>
              </a:rPr>
              <a:t>locale</a:t>
            </a:r>
            <a:r>
              <a:rPr lang="el-GR" u="sng" dirty="0" smtClean="0">
                <a:hlinkClick r:id="rId7"/>
              </a:rPr>
              <a:t>=</a:t>
            </a:r>
            <a:r>
              <a:rPr lang="en-US" u="sng" dirty="0" smtClean="0">
                <a:hlinkClick r:id="rId7"/>
              </a:rPr>
              <a:t>el</a:t>
            </a:r>
            <a:endParaRPr lang="el-GR" sz="2000" dirty="0" smtClean="0"/>
          </a:p>
          <a:p>
            <a:r>
              <a:rPr lang="el-GR" dirty="0" smtClean="0"/>
              <a:t>Ανάγνωση ιστορικών πηγών </a:t>
            </a:r>
            <a:r>
              <a:rPr lang="en-US" u="sng" dirty="0" smtClean="0">
                <a:hlinkClick r:id="rId8"/>
              </a:rPr>
              <a:t>http</a:t>
            </a:r>
            <a:r>
              <a:rPr lang="el-GR" u="sng" dirty="0" smtClean="0">
                <a:hlinkClick r:id="rId8"/>
              </a:rPr>
              <a:t>://</a:t>
            </a:r>
            <a:r>
              <a:rPr lang="en-US" u="sng" dirty="0" err="1" smtClean="0">
                <a:hlinkClick r:id="rId8"/>
              </a:rPr>
              <a:t>photodentro</a:t>
            </a:r>
            <a:r>
              <a:rPr lang="el-GR" u="sng" dirty="0" smtClean="0">
                <a:hlinkClick r:id="rId8"/>
              </a:rPr>
              <a:t>.</a:t>
            </a:r>
            <a:r>
              <a:rPr lang="en-US" u="sng" dirty="0" err="1" smtClean="0">
                <a:hlinkClick r:id="rId8"/>
              </a:rPr>
              <a:t>edu</a:t>
            </a:r>
            <a:r>
              <a:rPr lang="el-GR" u="sng" dirty="0" smtClean="0">
                <a:hlinkClick r:id="rId8"/>
              </a:rPr>
              <a:t>.</a:t>
            </a:r>
            <a:r>
              <a:rPr lang="en-US" u="sng" dirty="0" err="1" smtClean="0">
                <a:hlinkClick r:id="rId8"/>
              </a:rPr>
              <a:t>gr</a:t>
            </a:r>
            <a:r>
              <a:rPr lang="el-GR" u="sng" dirty="0" smtClean="0">
                <a:hlinkClick r:id="rId8"/>
              </a:rPr>
              <a:t>/</a:t>
            </a:r>
            <a:r>
              <a:rPr lang="en-US" u="sng" dirty="0" err="1" smtClean="0">
                <a:hlinkClick r:id="rId8"/>
              </a:rPr>
              <a:t>lor</a:t>
            </a:r>
            <a:r>
              <a:rPr lang="el-GR" u="sng" dirty="0" smtClean="0">
                <a:hlinkClick r:id="rId8"/>
              </a:rPr>
              <a:t>/</a:t>
            </a:r>
            <a:r>
              <a:rPr lang="en-US" u="sng" dirty="0" smtClean="0">
                <a:hlinkClick r:id="rId8"/>
              </a:rPr>
              <a:t>r</a:t>
            </a:r>
            <a:r>
              <a:rPr lang="el-GR" u="sng" dirty="0" smtClean="0">
                <a:hlinkClick r:id="rId8"/>
              </a:rPr>
              <a:t>/8521/8351?</a:t>
            </a:r>
            <a:r>
              <a:rPr lang="en-US" u="sng" dirty="0" smtClean="0">
                <a:hlinkClick r:id="rId8"/>
              </a:rPr>
              <a:t>locale</a:t>
            </a:r>
            <a:r>
              <a:rPr lang="el-GR" u="sng" dirty="0" smtClean="0">
                <a:hlinkClick r:id="rId8"/>
              </a:rPr>
              <a:t>=</a:t>
            </a:r>
            <a:r>
              <a:rPr lang="en-US" u="sng" dirty="0" smtClean="0">
                <a:hlinkClick r:id="rId8"/>
              </a:rPr>
              <a:t>el</a:t>
            </a:r>
            <a:endParaRPr lang="el-GR" sz="2000" dirty="0" smtClean="0"/>
          </a:p>
          <a:p>
            <a:r>
              <a:rPr lang="el-GR" dirty="0" smtClean="0"/>
              <a:t>Εικονομαχία </a:t>
            </a:r>
            <a:r>
              <a:rPr lang="en-US" u="sng" dirty="0" smtClean="0">
                <a:hlinkClick r:id="rId9"/>
              </a:rPr>
              <a:t>http</a:t>
            </a:r>
            <a:r>
              <a:rPr lang="el-GR" u="sng" dirty="0" smtClean="0">
                <a:hlinkClick r:id="rId9"/>
              </a:rPr>
              <a:t>://</a:t>
            </a:r>
            <a:r>
              <a:rPr lang="en-US" u="sng" dirty="0" err="1" smtClean="0">
                <a:hlinkClick r:id="rId9"/>
              </a:rPr>
              <a:t>photodentro</a:t>
            </a:r>
            <a:r>
              <a:rPr lang="el-GR" u="sng" dirty="0" smtClean="0">
                <a:hlinkClick r:id="rId9"/>
              </a:rPr>
              <a:t>.</a:t>
            </a:r>
            <a:r>
              <a:rPr lang="en-US" u="sng" dirty="0" err="1" smtClean="0">
                <a:hlinkClick r:id="rId9"/>
              </a:rPr>
              <a:t>edu</a:t>
            </a:r>
            <a:r>
              <a:rPr lang="el-GR" u="sng" dirty="0" smtClean="0">
                <a:hlinkClick r:id="rId9"/>
              </a:rPr>
              <a:t>.</a:t>
            </a:r>
            <a:r>
              <a:rPr lang="en-US" u="sng" dirty="0" err="1" smtClean="0">
                <a:hlinkClick r:id="rId9"/>
              </a:rPr>
              <a:t>gr</a:t>
            </a:r>
            <a:r>
              <a:rPr lang="el-GR" u="sng" dirty="0" smtClean="0">
                <a:hlinkClick r:id="rId9"/>
              </a:rPr>
              <a:t>/</a:t>
            </a:r>
            <a:r>
              <a:rPr lang="en-US" u="sng" dirty="0" err="1" smtClean="0">
                <a:hlinkClick r:id="rId9"/>
              </a:rPr>
              <a:t>lor</a:t>
            </a:r>
            <a:r>
              <a:rPr lang="el-GR" u="sng" dirty="0" smtClean="0">
                <a:hlinkClick r:id="rId9"/>
              </a:rPr>
              <a:t>/</a:t>
            </a:r>
            <a:r>
              <a:rPr lang="en-US" u="sng" dirty="0" smtClean="0">
                <a:hlinkClick r:id="rId9"/>
              </a:rPr>
              <a:t>r</a:t>
            </a:r>
            <a:r>
              <a:rPr lang="el-GR" u="sng" dirty="0" smtClean="0">
                <a:hlinkClick r:id="rId9"/>
              </a:rPr>
              <a:t>/8521/9137?</a:t>
            </a:r>
            <a:r>
              <a:rPr lang="en-US" u="sng" dirty="0" smtClean="0">
                <a:hlinkClick r:id="rId9"/>
              </a:rPr>
              <a:t>locale</a:t>
            </a:r>
            <a:r>
              <a:rPr lang="el-GR" u="sng" dirty="0" smtClean="0">
                <a:hlinkClick r:id="rId9"/>
              </a:rPr>
              <a:t>=</a:t>
            </a:r>
            <a:r>
              <a:rPr lang="en-US" u="sng" dirty="0" smtClean="0">
                <a:hlinkClick r:id="rId9"/>
              </a:rPr>
              <a:t>el</a:t>
            </a:r>
            <a:endParaRPr lang="el-GR" sz="2000" dirty="0" smtClean="0"/>
          </a:p>
          <a:p>
            <a:r>
              <a:rPr lang="el-GR" dirty="0" smtClean="0"/>
              <a:t>Σταυρόλεξο : Εικονομαχία </a:t>
            </a:r>
            <a:r>
              <a:rPr lang="en-US" u="sng" dirty="0" smtClean="0">
                <a:hlinkClick r:id="rId10"/>
              </a:rPr>
              <a:t>http</a:t>
            </a:r>
            <a:r>
              <a:rPr lang="el-GR" u="sng" dirty="0" smtClean="0">
                <a:hlinkClick r:id="rId10"/>
              </a:rPr>
              <a:t>://</a:t>
            </a:r>
            <a:r>
              <a:rPr lang="en-US" u="sng" dirty="0" err="1" smtClean="0">
                <a:hlinkClick r:id="rId10"/>
              </a:rPr>
              <a:t>photodentro</a:t>
            </a:r>
            <a:r>
              <a:rPr lang="el-GR" u="sng" dirty="0" smtClean="0">
                <a:hlinkClick r:id="rId10"/>
              </a:rPr>
              <a:t>.</a:t>
            </a:r>
            <a:r>
              <a:rPr lang="en-US" u="sng" dirty="0" err="1" smtClean="0">
                <a:hlinkClick r:id="rId10"/>
              </a:rPr>
              <a:t>edu</a:t>
            </a:r>
            <a:r>
              <a:rPr lang="el-GR" u="sng" dirty="0" smtClean="0">
                <a:hlinkClick r:id="rId10"/>
              </a:rPr>
              <a:t>.</a:t>
            </a:r>
            <a:r>
              <a:rPr lang="en-US" u="sng" dirty="0" err="1" smtClean="0">
                <a:hlinkClick r:id="rId10"/>
              </a:rPr>
              <a:t>gr</a:t>
            </a:r>
            <a:r>
              <a:rPr lang="el-GR" u="sng" dirty="0" smtClean="0">
                <a:hlinkClick r:id="rId10"/>
              </a:rPr>
              <a:t>/</a:t>
            </a:r>
            <a:r>
              <a:rPr lang="en-US" u="sng" dirty="0" err="1" smtClean="0">
                <a:hlinkClick r:id="rId10"/>
              </a:rPr>
              <a:t>lor</a:t>
            </a:r>
            <a:r>
              <a:rPr lang="el-GR" u="sng" dirty="0" smtClean="0">
                <a:hlinkClick r:id="rId10"/>
              </a:rPr>
              <a:t>/</a:t>
            </a:r>
            <a:r>
              <a:rPr lang="en-US" u="sng" dirty="0" smtClean="0">
                <a:hlinkClick r:id="rId10"/>
              </a:rPr>
              <a:t>r</a:t>
            </a:r>
            <a:r>
              <a:rPr lang="el-GR" u="sng" dirty="0" smtClean="0">
                <a:hlinkClick r:id="rId10"/>
              </a:rPr>
              <a:t>/8521/1036?</a:t>
            </a:r>
            <a:r>
              <a:rPr lang="en-US" u="sng" dirty="0" smtClean="0">
                <a:hlinkClick r:id="rId10"/>
              </a:rPr>
              <a:t>locale</a:t>
            </a:r>
            <a:r>
              <a:rPr lang="el-GR" u="sng" dirty="0" smtClean="0">
                <a:hlinkClick r:id="rId10"/>
              </a:rPr>
              <a:t>=</a:t>
            </a:r>
            <a:r>
              <a:rPr lang="en-US" u="sng" dirty="0" smtClean="0">
                <a:hlinkClick r:id="rId10"/>
              </a:rPr>
              <a:t>el</a:t>
            </a:r>
            <a:endParaRPr lang="el-GR" sz="2000" dirty="0" smtClean="0"/>
          </a:p>
          <a:p>
            <a:endParaRPr lang="el-G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38</a:t>
            </a:fld>
            <a:endParaRPr lang="en-US" dirty="0"/>
          </a:p>
        </p:txBody>
      </p:sp>
      <p:sp>
        <p:nvSpPr>
          <p:cNvPr id="4" name="3 - Θέση περιεχομένου"/>
          <p:cNvSpPr>
            <a:spLocks noGrp="1"/>
          </p:cNvSpPr>
          <p:nvPr>
            <p:ph sz="half" idx="2"/>
          </p:nvPr>
        </p:nvSpPr>
        <p:spPr/>
        <p:txBody>
          <a:bodyPr>
            <a:normAutofit fontScale="32500" lnSpcReduction="20000"/>
          </a:bodyPr>
          <a:lstStyle/>
          <a:p>
            <a:r>
              <a:rPr lang="el-GR" sz="3700" b="1" u="sng" dirty="0" smtClean="0">
                <a:solidFill>
                  <a:srgbClr val="FF0000"/>
                </a:solidFill>
              </a:rPr>
              <a:t>Βιβλιογραφία</a:t>
            </a:r>
            <a:endParaRPr lang="el-GR" sz="3700" b="1" dirty="0" smtClean="0">
              <a:solidFill>
                <a:srgbClr val="FF0000"/>
              </a:solidFill>
            </a:endParaRPr>
          </a:p>
          <a:p>
            <a:r>
              <a:rPr lang="el-GR" dirty="0" smtClean="0"/>
              <a:t>Κ</a:t>
            </a:r>
            <a:r>
              <a:rPr lang="en-US" dirty="0" err="1" smtClean="0"/>
              <a:t>azhdan</a:t>
            </a:r>
            <a:r>
              <a:rPr lang="el-GR" dirty="0" smtClean="0"/>
              <a:t>, Α. Ρ. –</a:t>
            </a:r>
            <a:r>
              <a:rPr lang="en-US" dirty="0" smtClean="0"/>
              <a:t>Wharton Epstein</a:t>
            </a:r>
            <a:r>
              <a:rPr lang="el-GR" dirty="0" smtClean="0"/>
              <a:t>, Α</a:t>
            </a:r>
            <a:r>
              <a:rPr lang="en-US" dirty="0" err="1" smtClean="0"/>
              <a:t>nn</a:t>
            </a:r>
            <a:r>
              <a:rPr lang="el-GR" dirty="0" smtClean="0"/>
              <a:t> (1997), </a:t>
            </a:r>
            <a:r>
              <a:rPr lang="el-GR" i="1" dirty="0" smtClean="0"/>
              <a:t>Αλλαγές στον Βυζαντινό πολιτισμό, </a:t>
            </a:r>
            <a:r>
              <a:rPr lang="el-GR" dirty="0" smtClean="0"/>
              <a:t>Αθήνα: Μορφωτικό Ίδρυμα Εθνικής Τραπέζης.</a:t>
            </a:r>
          </a:p>
          <a:p>
            <a:r>
              <a:rPr lang="en-US" dirty="0" err="1" smtClean="0"/>
              <a:t>Ostrogorsky</a:t>
            </a:r>
            <a:r>
              <a:rPr lang="el-GR" dirty="0" smtClean="0"/>
              <a:t>, </a:t>
            </a:r>
            <a:r>
              <a:rPr lang="en-US" dirty="0" smtClean="0"/>
              <a:t>G</a:t>
            </a:r>
            <a:r>
              <a:rPr lang="el-GR" dirty="0" smtClean="0"/>
              <a:t>. (1978). </a:t>
            </a:r>
            <a:r>
              <a:rPr lang="el-GR" i="1" dirty="0" smtClean="0"/>
              <a:t>Ιστορία του Βυζαντινού Κράτους</a:t>
            </a:r>
            <a:r>
              <a:rPr lang="el-GR" dirty="0" smtClean="0"/>
              <a:t>, μετ. Ι. Παναγόπουλος, Αθήνα: Βασιλόπουλος.</a:t>
            </a:r>
          </a:p>
          <a:p>
            <a:r>
              <a:rPr lang="en-US" dirty="0" err="1" smtClean="0"/>
              <a:t>Vasiliev</a:t>
            </a:r>
            <a:r>
              <a:rPr lang="el-GR" dirty="0" smtClean="0"/>
              <a:t>, </a:t>
            </a:r>
            <a:r>
              <a:rPr lang="en-US" dirty="0" smtClean="0"/>
              <a:t>A</a:t>
            </a:r>
            <a:r>
              <a:rPr lang="el-GR" dirty="0" smtClean="0"/>
              <a:t>. (2006). </a:t>
            </a:r>
            <a:r>
              <a:rPr lang="el-GR" i="1" dirty="0" smtClean="0"/>
              <a:t>Ιστορία της Βυζαντινής Αυτοκρατορίας</a:t>
            </a:r>
            <a:r>
              <a:rPr lang="el-GR" dirty="0" smtClean="0"/>
              <a:t>, Αθήνα: Πελεκάνος.</a:t>
            </a:r>
          </a:p>
          <a:p>
            <a:r>
              <a:rPr lang="en-US" dirty="0" err="1" smtClean="0"/>
              <a:t>Sebba</a:t>
            </a:r>
            <a:r>
              <a:rPr lang="el-GR" dirty="0" smtClean="0"/>
              <a:t>, </a:t>
            </a:r>
            <a:r>
              <a:rPr lang="en-US" dirty="0" smtClean="0"/>
              <a:t>J</a:t>
            </a:r>
            <a:r>
              <a:rPr lang="el-GR" dirty="0" smtClean="0"/>
              <a:t>. (2000). </a:t>
            </a:r>
            <a:r>
              <a:rPr lang="el-GR" i="1" dirty="0" smtClean="0"/>
              <a:t>Ιστορία για όλους. Διδακτικές προτάσεις για το μάθημα της Ιστορίας στο Δημοτικό και το Γυμνάσιο. </a:t>
            </a:r>
            <a:r>
              <a:rPr lang="el-GR" dirty="0" smtClean="0"/>
              <a:t>Μετάφραση: Μαρία </a:t>
            </a:r>
            <a:r>
              <a:rPr lang="el-GR" dirty="0" err="1" smtClean="0"/>
              <a:t>Καβαλιέρου,.Αθήνα</a:t>
            </a:r>
            <a:r>
              <a:rPr lang="el-GR" dirty="0" smtClean="0"/>
              <a:t>: Μεταίχμιο.</a:t>
            </a:r>
          </a:p>
          <a:p>
            <a:r>
              <a:rPr lang="el-GR" dirty="0" err="1" smtClean="0"/>
              <a:t>Γλύκατζη</a:t>
            </a:r>
            <a:r>
              <a:rPr lang="el-GR" dirty="0" smtClean="0"/>
              <a:t>-</a:t>
            </a:r>
            <a:r>
              <a:rPr lang="el-GR" dirty="0" err="1" smtClean="0"/>
              <a:t>Αρβελέρ</a:t>
            </a:r>
            <a:r>
              <a:rPr lang="el-GR" dirty="0" smtClean="0"/>
              <a:t> Ε. (1977),</a:t>
            </a:r>
            <a:r>
              <a:rPr lang="el-GR" i="1" dirty="0" smtClean="0"/>
              <a:t> Η πολιτική ιδεολογία του Βυζαντινού Κράτους, </a:t>
            </a:r>
            <a:r>
              <a:rPr lang="el-GR" dirty="0" smtClean="0"/>
              <a:t>μετ. Τ. Δρακοπούλου, Αθήνα: Αργώ.</a:t>
            </a:r>
          </a:p>
          <a:p>
            <a:r>
              <a:rPr lang="el-GR" dirty="0" err="1" smtClean="0"/>
              <a:t>Δημητρούκας</a:t>
            </a:r>
            <a:r>
              <a:rPr lang="el-GR" dirty="0" smtClean="0"/>
              <a:t>, Ι. &amp; Ιωάννου. Θ.(2006α). </a:t>
            </a:r>
            <a:r>
              <a:rPr lang="el-GR" i="1" dirty="0" smtClean="0"/>
              <a:t>Μεσαιωνική και Νεότερη Ιστορία</a:t>
            </a:r>
            <a:r>
              <a:rPr lang="el-GR" dirty="0" smtClean="0"/>
              <a:t>. ΥΠΕΠΘ-Π.Ι., Αθήνα: ΟΕΔΒ.</a:t>
            </a:r>
          </a:p>
          <a:p>
            <a:r>
              <a:rPr lang="el-GR" dirty="0" err="1" smtClean="0"/>
              <a:t>Δημητρούκας</a:t>
            </a:r>
            <a:r>
              <a:rPr lang="el-GR" dirty="0" smtClean="0"/>
              <a:t>, Ι. &amp; Ιωάννου. Θ.(2006β). </a:t>
            </a:r>
            <a:r>
              <a:rPr lang="el-GR" i="1" dirty="0" smtClean="0"/>
              <a:t>Μεσαιωνική και Νεότερη Ιστορία</a:t>
            </a:r>
            <a:r>
              <a:rPr lang="el-GR" dirty="0" smtClean="0"/>
              <a:t>. </a:t>
            </a:r>
            <a:r>
              <a:rPr lang="el-GR" i="1" dirty="0" smtClean="0"/>
              <a:t>Βιβλίο του καθηγητή.</a:t>
            </a:r>
            <a:r>
              <a:rPr lang="el-GR" dirty="0" smtClean="0"/>
              <a:t> ΥΠΕΠΘ-Π.Ι., Αθήνα: ΟΕΔΒ.</a:t>
            </a:r>
          </a:p>
          <a:p>
            <a:r>
              <a:rPr lang="el-GR" dirty="0" smtClean="0"/>
              <a:t>Ιωάννου Σ. (2008), </a:t>
            </a:r>
            <a:r>
              <a:rPr lang="el-GR" i="1" dirty="0" smtClean="0"/>
              <a:t>Αξιοποίηση του υπολογιστή στη διδασκαλία και τη μάθηση των θετικών επιστημών. </a:t>
            </a:r>
            <a:r>
              <a:rPr lang="el-GR" dirty="0" smtClean="0"/>
              <a:t>Στο:</a:t>
            </a:r>
            <a:r>
              <a:rPr lang="el-GR" i="1" dirty="0" smtClean="0"/>
              <a:t> Θέματα Εισαγωγικής Επιμόρφωσης για νεοδιόριστους Εκπαιδευτικούς.</a:t>
            </a:r>
            <a:r>
              <a:rPr lang="el-GR" dirty="0" smtClean="0"/>
              <a:t> </a:t>
            </a:r>
            <a:r>
              <a:rPr lang="el-GR" dirty="0" err="1" smtClean="0"/>
              <a:t>Αθήνα:Παιδαγωγικό</a:t>
            </a:r>
            <a:r>
              <a:rPr lang="el-GR" dirty="0" smtClean="0"/>
              <a:t> Ινστιτούτο.</a:t>
            </a:r>
          </a:p>
          <a:p>
            <a:r>
              <a:rPr lang="el-GR" dirty="0" err="1" smtClean="0"/>
              <a:t>Καραγιαννόπουλος</a:t>
            </a:r>
            <a:r>
              <a:rPr lang="el-GR" dirty="0" smtClean="0"/>
              <a:t> Ι. Ε. (1974). </a:t>
            </a:r>
            <a:r>
              <a:rPr lang="el-GR" i="1" dirty="0" smtClean="0"/>
              <a:t>Η Βυζαντινή Ιστορία από τας </a:t>
            </a:r>
            <a:r>
              <a:rPr lang="el-GR" i="1" dirty="0" err="1" smtClean="0"/>
              <a:t>πηγάς</a:t>
            </a:r>
            <a:r>
              <a:rPr lang="el-GR" dirty="0" smtClean="0"/>
              <a:t>, Θεσσαλονίκη: </a:t>
            </a:r>
            <a:r>
              <a:rPr lang="el-GR" dirty="0" err="1" smtClean="0"/>
              <a:t>Σάκκουλας</a:t>
            </a:r>
            <a:r>
              <a:rPr lang="el-GR" dirty="0" smtClean="0"/>
              <a:t>.</a:t>
            </a:r>
          </a:p>
          <a:p>
            <a:r>
              <a:rPr lang="el-GR" dirty="0" err="1" smtClean="0"/>
              <a:t>Κασκαντάμη</a:t>
            </a:r>
            <a:r>
              <a:rPr lang="el-GR" dirty="0" smtClean="0"/>
              <a:t>, Μ. (2001). </a:t>
            </a:r>
            <a:r>
              <a:rPr lang="el-GR" i="1" dirty="0" smtClean="0"/>
              <a:t>Μαθαίνοντας στο </a:t>
            </a:r>
            <a:r>
              <a:rPr lang="en-US" i="1" dirty="0" smtClean="0"/>
              <a:t>Internet</a:t>
            </a:r>
            <a:r>
              <a:rPr lang="el-GR" i="1" dirty="0" smtClean="0"/>
              <a:t> Αρχαία –Νέα-</a:t>
            </a:r>
            <a:r>
              <a:rPr lang="el-GR" i="1" dirty="0" err="1" smtClean="0"/>
              <a:t>Ιστορί</a:t>
            </a:r>
            <a:r>
              <a:rPr lang="el-GR" i="1" dirty="0" smtClean="0"/>
              <a:t>α. </a:t>
            </a:r>
            <a:r>
              <a:rPr lang="el-GR" dirty="0" err="1" smtClean="0"/>
              <a:t>Αθήνα:Καστανιώτης</a:t>
            </a:r>
            <a:r>
              <a:rPr lang="el-GR" dirty="0" smtClean="0"/>
              <a:t>.</a:t>
            </a:r>
          </a:p>
          <a:p>
            <a:r>
              <a:rPr lang="el-GR" dirty="0" smtClean="0"/>
              <a:t>Κόμης Β. (1996), </a:t>
            </a:r>
            <a:r>
              <a:rPr lang="el-GR" i="1" dirty="0" smtClean="0"/>
              <a:t>Σημειώσεις για το μάθημα ΗΥ: Διδακτική της Πληροφορικής,</a:t>
            </a:r>
            <a:r>
              <a:rPr lang="el-GR" dirty="0" smtClean="0"/>
              <a:t> Πανεπιστήμιο Κρήτης.</a:t>
            </a:r>
          </a:p>
          <a:p>
            <a:r>
              <a:rPr lang="el-GR" dirty="0" err="1" smtClean="0"/>
              <a:t>Λουγγής</a:t>
            </a:r>
            <a:r>
              <a:rPr lang="el-GR" dirty="0" smtClean="0"/>
              <a:t>, Τ. (1998). </a:t>
            </a:r>
            <a:r>
              <a:rPr lang="el-GR" i="1" dirty="0" smtClean="0"/>
              <a:t>Επισκόπηση Βυζαντινής Ιστορίας.</a:t>
            </a:r>
            <a:r>
              <a:rPr lang="el-GR" dirty="0" smtClean="0"/>
              <a:t> Αθήνα: Σύγχρονη Εποχή.</a:t>
            </a:r>
          </a:p>
          <a:p>
            <a:r>
              <a:rPr lang="el-GR" dirty="0" err="1" smtClean="0"/>
              <a:t>Νικολαίδου.Σ</a:t>
            </a:r>
            <a:r>
              <a:rPr lang="el-GR" dirty="0" smtClean="0"/>
              <a:t>. &amp; </a:t>
            </a:r>
            <a:r>
              <a:rPr lang="el-GR" dirty="0" err="1" smtClean="0"/>
              <a:t>Γιακουμάτου,Τ</a:t>
            </a:r>
            <a:r>
              <a:rPr lang="el-GR" dirty="0" smtClean="0"/>
              <a:t>.(2001). Διαδίκτυο και Διδασκαλία. </a:t>
            </a:r>
            <a:r>
              <a:rPr lang="el-GR" dirty="0" err="1" smtClean="0"/>
              <a:t>Αθήνα:Κέδρος</a:t>
            </a:r>
            <a:r>
              <a:rPr lang="el-GR" dirty="0" smtClean="0"/>
              <a:t>.</a:t>
            </a:r>
          </a:p>
          <a:p>
            <a:r>
              <a:rPr lang="el-GR" dirty="0" smtClean="0"/>
              <a:t>Σταυρίδης, Β.(1987). </a:t>
            </a:r>
            <a:r>
              <a:rPr lang="el-GR" i="1" dirty="0" smtClean="0"/>
              <a:t>Η Ζ΄ Οικουμενική σύνοδος, Νίκαια 787: Η περί των ιερών εικόνων έρις-εικονομαχία</a:t>
            </a:r>
            <a:r>
              <a:rPr lang="el-GR" dirty="0" smtClean="0"/>
              <a:t>. Θεσσαλονίκη: Κυριακίδης.</a:t>
            </a:r>
          </a:p>
          <a:p>
            <a:r>
              <a:rPr lang="el-GR" dirty="0" err="1" smtClean="0"/>
              <a:t>Τσορμπατζόγλου</a:t>
            </a:r>
            <a:r>
              <a:rPr lang="el-GR" dirty="0" smtClean="0"/>
              <a:t>, Π. (</a:t>
            </a:r>
            <a:r>
              <a:rPr lang="el-GR" dirty="0" err="1" smtClean="0"/>
              <a:t>χ.χ</a:t>
            </a:r>
            <a:r>
              <a:rPr lang="el-GR" dirty="0" smtClean="0"/>
              <a:t>.) </a:t>
            </a:r>
            <a:r>
              <a:rPr lang="el-GR" i="1" dirty="0" smtClean="0"/>
              <a:t>Εικονομαχία και κοινωνία στα χρόνια του Λέοντος Γ΄ </a:t>
            </a:r>
            <a:r>
              <a:rPr lang="el-GR" i="1" dirty="0" err="1" smtClean="0"/>
              <a:t>Ισαύρου</a:t>
            </a:r>
            <a:r>
              <a:rPr lang="el-GR" i="1" dirty="0" smtClean="0"/>
              <a:t>. Συμβολή στη διερεύνηση των αιτιών.</a:t>
            </a:r>
            <a:r>
              <a:rPr lang="el-GR" dirty="0" smtClean="0"/>
              <a:t> Αθήνα: Επέκταση.</a:t>
            </a:r>
          </a:p>
          <a:p>
            <a:r>
              <a:rPr lang="el-GR" dirty="0" smtClean="0"/>
              <a:t>ΥΠ.Ε.Π.Θ.- Παιδαγωγικό Ινστιτούτο (2002). </a:t>
            </a:r>
            <a:r>
              <a:rPr lang="el-GR" i="1" dirty="0" err="1" smtClean="0"/>
              <a:t>Διαθεματικό</a:t>
            </a:r>
            <a:r>
              <a:rPr lang="el-GR" i="1" dirty="0" smtClean="0"/>
              <a:t> Ενιαίο Πλαίσιο Προγραμμάτων Σπουδών (Δ.Ε.Π.Π.Σ.) και Αναλυτικά Προγράμματα Σπουδών (Α.Π.Σ.) Υποχρεωτικής Εκπαίδευσης, [Δ.Ε.Π.Π.Σ. και Α.Π.Σ. Ιστορίας]</a:t>
            </a:r>
            <a:r>
              <a:rPr lang="el-GR" dirty="0" smtClean="0"/>
              <a:t>, τόμος Α΄. Αθήνα, 225-280.</a:t>
            </a:r>
          </a:p>
          <a:p>
            <a:r>
              <a:rPr lang="el-GR" dirty="0" smtClean="0"/>
              <a:t>Χρήστου, Ε. (2000). </a:t>
            </a:r>
            <a:r>
              <a:rPr lang="el-GR" i="1" dirty="0" smtClean="0"/>
              <a:t>Έργα και ημέρες δυτικών απεσταλμένων στην Κωνσταντινούπολη: από την εποχή της εικονομαχίας ως το σχίσμα.</a:t>
            </a:r>
            <a:r>
              <a:rPr lang="el-GR" dirty="0" smtClean="0"/>
              <a:t> Αθήνα: Ίδρυμα Γουλανδρή-Χορν.</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normAutofit fontScale="55000" lnSpcReduction="20000"/>
          </a:bodyPr>
          <a:lstStyle/>
          <a:p>
            <a:pPr marL="0" lvl="1" indent="0">
              <a:spcBef>
                <a:spcPts val="600"/>
              </a:spcBef>
              <a:buNone/>
            </a:pPr>
            <a:r>
              <a:rPr lang="el-GR" sz="2500" b="1" dirty="0" smtClean="0">
                <a:solidFill>
                  <a:srgbClr val="FF0000"/>
                </a:solidFill>
              </a:rPr>
              <a:t>Περιγράψτε:</a:t>
            </a:r>
          </a:p>
          <a:p>
            <a:pPr algn="just"/>
            <a:r>
              <a:rPr lang="el-GR" dirty="0" smtClean="0"/>
              <a:t>           Η διδασκαλία με χρήση τεχνολογίας και ειδικότερα με τα συγκεκριμένα Μαθησιακά Αντικείμενα του </a:t>
            </a:r>
            <a:r>
              <a:rPr lang="el-GR" b="1" i="1" dirty="0" smtClean="0"/>
              <a:t>“</a:t>
            </a:r>
            <a:r>
              <a:rPr lang="el-GR" b="1" i="1" dirty="0" err="1" smtClean="0"/>
              <a:t>Φωτόδεντρου</a:t>
            </a:r>
            <a:r>
              <a:rPr lang="el-GR" b="1" i="1" dirty="0" smtClean="0"/>
              <a:t>” </a:t>
            </a:r>
            <a:r>
              <a:rPr lang="el-GR" dirty="0" smtClean="0"/>
              <a:t>κρίθηκε σημαντική γιατί γνωρίζουμε τη δυσκολία των μαθητών να συλλάβουν την ατμόσφαιρα της εποχής της Εικονομαχίας μόνο με την ανάγνωση της αφήγησης του σχολικού εγχειριδίου. Επιπλέον, η συγκεκριμένη ενότητα παρουσιάζει έλλειμμα, όσον αφορά στον τομέα στήριξης του εκπαιδευτικού έργου λόγω ελάχιστου γραπτού και οπτικού υλικού αλλά και όσον αφορά στην απουσία εγκεκριμένων ελληνικών </a:t>
            </a:r>
            <a:r>
              <a:rPr lang="en-US" dirty="0" smtClean="0"/>
              <a:t>sites</a:t>
            </a:r>
            <a:r>
              <a:rPr lang="el-GR" dirty="0" smtClean="0"/>
              <a:t>. Η εικόνα επίσης πάντα λειτουργεί ως ένα μέσο που φωτίζει μια </a:t>
            </a:r>
            <a:r>
              <a:rPr lang="el-GR" dirty="0" err="1" smtClean="0"/>
              <a:t>εποχή˙</a:t>
            </a:r>
            <a:r>
              <a:rPr lang="el-GR" dirty="0" smtClean="0"/>
              <a:t> πολύ περισσότερο δε στην περίπτωση της ενότητας για τις έριδες για το θέμα των εικόνων, όπου θα θέλαμε να έχουμε την ατμόσφαιρα μιας κοινωνίας πολύ μακρινής για τους μαθητές μας. </a:t>
            </a:r>
            <a:endParaRPr lang="el-GR" sz="2000" dirty="0" smtClean="0"/>
          </a:p>
          <a:p>
            <a:pPr algn="just"/>
            <a:r>
              <a:rPr lang="el-GR" dirty="0" smtClean="0"/>
              <a:t>          Επιπλέον δε, η χρήση ηλεκτρονικών μέσων επεξεργασίας της πληροφορίας και σύνταξης κειμένων θα λειτουργήσει ελκυστικά για τους μαθητές.</a:t>
            </a:r>
            <a:endParaRPr lang="el-GR" sz="2000" dirty="0" smtClean="0"/>
          </a:p>
          <a:p>
            <a:pPr algn="just"/>
            <a:r>
              <a:rPr lang="el-GR" dirty="0" smtClean="0"/>
              <a:t>           Άλλωστε, σύμφωνα με τα Προγράμματα Σπουδών της Ιστορίας, οι μαθητές θα πρέπει να αναγνωρίζουν με ευχέρεια τα μηνύματα από διαφορετικούς κώδικες και να τα παρουσιάζουν χρησιμοποιώντας ηλεκτρονικά μέσα.</a:t>
            </a:r>
            <a:endParaRPr lang="el-GR" sz="2000" dirty="0" smtClean="0"/>
          </a:p>
          <a:p>
            <a:pPr algn="just"/>
            <a:r>
              <a:rPr lang="el-GR" dirty="0" smtClean="0"/>
              <a:t>          Εν κατακλείδι, η οικοδόμηση της γνώσης από τους ίδιους τους μαθητές μέσω των Μαθησιακών Αντικειμένων του </a:t>
            </a:r>
            <a:r>
              <a:rPr lang="el-GR" b="1" i="1" dirty="0" smtClean="0"/>
              <a:t>“</a:t>
            </a:r>
            <a:r>
              <a:rPr lang="el-GR" b="1" i="1" dirty="0" err="1" smtClean="0"/>
              <a:t>Φωτόδεντρου</a:t>
            </a:r>
            <a:r>
              <a:rPr lang="el-GR" b="1" i="1" dirty="0" smtClean="0"/>
              <a:t>”</a:t>
            </a:r>
            <a:r>
              <a:rPr lang="el-GR" dirty="0" smtClean="0"/>
              <a:t>, αλλά και με την αναζήτηση στο Διαδίκτυο, τους «οικειώνει» με τον τρόπο σκέψης των ανθρώπων της εποχής, λειτουργώντας με </a:t>
            </a:r>
            <a:r>
              <a:rPr lang="el-GR" dirty="0" err="1" smtClean="0"/>
              <a:t>ενσυναίσθηση</a:t>
            </a:r>
            <a:r>
              <a:rPr lang="el-GR" dirty="0" smtClean="0"/>
              <a:t> και προσεγγίζοντας με το συναίσθημα και τη φαντασία τους τα εσωτερικά στοιχεία του ιστορικού υλικού.</a:t>
            </a:r>
          </a:p>
        </p:txBody>
      </p:sp>
    </p:spTree>
    <p:extLst>
      <p:ext uri="{BB962C8B-B14F-4D97-AF65-F5344CB8AC3E}">
        <p14:creationId xmlns:p14="http://schemas.microsoft.com/office/powerpoint/2010/main" xmlns="" val="3274430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p:txBody>
          <a:bodyPr>
            <a:normAutofit fontScale="55000" lnSpcReduction="20000"/>
          </a:bodyPr>
          <a:lstStyle/>
          <a:p>
            <a:r>
              <a:rPr lang="el-GR" b="1" dirty="0" smtClean="0"/>
              <a:t>Διδακτικοί στόχοι</a:t>
            </a:r>
          </a:p>
          <a:p>
            <a:pPr lvl="1">
              <a:spcBef>
                <a:spcPts val="600"/>
              </a:spcBef>
            </a:pPr>
            <a:r>
              <a:rPr lang="el-GR" sz="2500" b="1" dirty="0">
                <a:solidFill>
                  <a:srgbClr val="FF0000"/>
                </a:solidFill>
              </a:rPr>
              <a:t>Στόχοι σχετικοί με το γνωστικό αντικείμενο</a:t>
            </a:r>
            <a:r>
              <a:rPr lang="el-GR" sz="2500" b="1" dirty="0" smtClean="0">
                <a:solidFill>
                  <a:srgbClr val="FF0000"/>
                </a:solidFill>
              </a:rPr>
              <a:t>:</a:t>
            </a:r>
          </a:p>
          <a:p>
            <a:r>
              <a:rPr lang="el-GR" sz="2200" dirty="0" smtClean="0"/>
              <a:t>Οι μαθητές επιδιώκεται: </a:t>
            </a:r>
          </a:p>
          <a:p>
            <a:r>
              <a:rPr lang="el-GR" dirty="0" smtClean="0"/>
              <a:t>Να κατανοήσουν το περίπλοκο υπόβαθρο (κοινωνικό, πολιτικό, ιδεολογικό) και το χαρακτήρα της Εικονομαχίας.</a:t>
            </a:r>
            <a:endParaRPr lang="el-GR" sz="2000" dirty="0" smtClean="0"/>
          </a:p>
          <a:p>
            <a:r>
              <a:rPr lang="el-GR" dirty="0" smtClean="0"/>
              <a:t>Να γνωρίσουν τους κυριότερους σταθμούς της Εικονομαχίας.</a:t>
            </a:r>
            <a:endParaRPr lang="el-GR" sz="2000" dirty="0" smtClean="0"/>
          </a:p>
          <a:p>
            <a:r>
              <a:rPr lang="el-GR" dirty="0" smtClean="0"/>
              <a:t>Να εμβαθύνουν στις συνέπειες της αποκατάστασης των εικόνων και της ειρήνευσης στους κόλπους της Εκκλησίας και του Κράτους.</a:t>
            </a:r>
            <a:endParaRPr lang="el-GR" sz="2000" dirty="0" smtClean="0"/>
          </a:p>
          <a:p>
            <a:pPr lvl="1">
              <a:spcBef>
                <a:spcPts val="600"/>
              </a:spcBef>
            </a:pPr>
            <a:endParaRPr lang="el-GR" dirty="0"/>
          </a:p>
          <a:p>
            <a:pPr lvl="1">
              <a:spcBef>
                <a:spcPts val="600"/>
              </a:spcBef>
            </a:pPr>
            <a:r>
              <a:rPr lang="el-GR" sz="2500" b="1" dirty="0">
                <a:solidFill>
                  <a:srgbClr val="FF0000"/>
                </a:solidFill>
              </a:rPr>
              <a:t>Στόχοι σχετικοί με δεξιότητες που αφορούν στο γνωστικό αντικείμενο: </a:t>
            </a:r>
            <a:endParaRPr lang="el-GR" sz="2500" b="1" dirty="0" smtClean="0">
              <a:solidFill>
                <a:srgbClr val="FF0000"/>
              </a:solidFill>
            </a:endParaRPr>
          </a:p>
          <a:p>
            <a:r>
              <a:rPr lang="el-GR" dirty="0" smtClean="0"/>
              <a:t>Οι μαθητές επιδιώκεται: </a:t>
            </a:r>
            <a:endParaRPr lang="el-GR" sz="2000" dirty="0" smtClean="0"/>
          </a:p>
          <a:p>
            <a:r>
              <a:rPr lang="el-GR" dirty="0" smtClean="0"/>
              <a:t>Να ακολουθήσουν διαδικασίες αιτιολόγησης και απόδειξης της ιστορικής πληροφορίας, προκειμένου να συντάξουν </a:t>
            </a:r>
            <a:r>
              <a:rPr lang="el-GR" dirty="0" err="1" smtClean="0"/>
              <a:t>πολυτροπικό</a:t>
            </a:r>
            <a:r>
              <a:rPr lang="el-GR" dirty="0" smtClean="0"/>
              <a:t> κείμενο.</a:t>
            </a:r>
            <a:endParaRPr lang="el-GR" sz="2000" dirty="0" smtClean="0"/>
          </a:p>
          <a:p>
            <a:r>
              <a:rPr lang="el-GR" dirty="0" smtClean="0"/>
              <a:t>Να αναπτύξουν δεξιότητες κριτικής ανάγνωσης και επιλογής του ιστορικού υλικού για τη συμπλήρωση των φύλλων εργασίας τους.</a:t>
            </a:r>
            <a:endParaRPr lang="el-GR" sz="2000" dirty="0" smtClean="0"/>
          </a:p>
          <a:p>
            <a:r>
              <a:rPr lang="el-GR" dirty="0" smtClean="0"/>
              <a:t>Να αξιολογήσουν τα αποτελέσματα της Εικονομαχίας και την επίδρασή τους στην τέχνη.</a:t>
            </a:r>
            <a:endParaRPr lang="el-GR" sz="2000" dirty="0" smtClean="0"/>
          </a:p>
          <a:p>
            <a:pPr lvl="1">
              <a:spcBef>
                <a:spcPts val="600"/>
              </a:spcBef>
            </a:pPr>
            <a:endParaRPr lang="el-GR" dirty="0"/>
          </a:p>
          <a:p>
            <a:r>
              <a:rPr lang="el-GR" b="1" dirty="0" smtClean="0"/>
              <a:t> </a:t>
            </a:r>
            <a:endParaRPr lang="el-GR" b="1" dirty="0"/>
          </a:p>
        </p:txBody>
      </p:sp>
    </p:spTree>
    <p:extLst>
      <p:ext uri="{BB962C8B-B14F-4D97-AF65-F5344CB8AC3E}">
        <p14:creationId xmlns:p14="http://schemas.microsoft.com/office/powerpoint/2010/main" xmlns="" val="978421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αριθμού διαφάνειας"/>
          <p:cNvSpPr>
            <a:spLocks noGrp="1"/>
          </p:cNvSpPr>
          <p:nvPr>
            <p:ph type="sldNum" sz="quarter" idx="12"/>
          </p:nvPr>
        </p:nvSpPr>
        <p:spPr/>
        <p:txBody>
          <a:bodyPr/>
          <a:lstStyle/>
          <a:p>
            <a:fld id="{2754ED01-E2A0-4C1E-8E21-014B99041579}" type="slidenum">
              <a:rPr lang="en-US" smtClean="0"/>
              <a:pPr/>
              <a:t>6</a:t>
            </a:fld>
            <a:endParaRPr lang="en-US" dirty="0"/>
          </a:p>
        </p:txBody>
      </p:sp>
      <p:sp>
        <p:nvSpPr>
          <p:cNvPr id="4" name="3 - Θέση περιεχομένου"/>
          <p:cNvSpPr>
            <a:spLocks noGrp="1"/>
          </p:cNvSpPr>
          <p:nvPr>
            <p:ph sz="half" idx="2"/>
          </p:nvPr>
        </p:nvSpPr>
        <p:spPr/>
        <p:txBody>
          <a:bodyPr>
            <a:normAutofit fontScale="47500" lnSpcReduction="20000"/>
          </a:bodyPr>
          <a:lstStyle/>
          <a:p>
            <a:pPr lvl="1">
              <a:spcBef>
                <a:spcPts val="600"/>
              </a:spcBef>
            </a:pPr>
            <a:r>
              <a:rPr lang="el-GR" sz="2900" b="1" dirty="0" smtClean="0">
                <a:solidFill>
                  <a:srgbClr val="FF0000"/>
                </a:solidFill>
              </a:rPr>
              <a:t>Στόχοι σχετικοί με τη χρήση της τεχνολογίας:</a:t>
            </a:r>
          </a:p>
          <a:p>
            <a:r>
              <a:rPr lang="el-GR" dirty="0" smtClean="0"/>
              <a:t>Οι μαθητές επιδιώκεται: </a:t>
            </a:r>
            <a:endParaRPr lang="el-GR" sz="2000" dirty="0" smtClean="0"/>
          </a:p>
          <a:p>
            <a:r>
              <a:rPr lang="el-GR" dirty="0" smtClean="0"/>
              <a:t>Να εξοικειωθούν και να αξιοποιήσουν τη χρήση των ΤΠΕ στη μαθησιακή διαδικασία ( διαδίκτυο, επεξεργαστής κειμένου, λογισμικό παρουσιάσεων, λογιστικό φύλλο).</a:t>
            </a:r>
            <a:endParaRPr lang="el-GR" sz="2000" dirty="0" smtClean="0"/>
          </a:p>
          <a:p>
            <a:r>
              <a:rPr lang="el-GR" dirty="0" smtClean="0"/>
              <a:t>Να συνειδητοποιήσουν την αξία των ΤΠΕ, ως μέσο βελτίωσης της διδασκαλίας και της μάθησης, καθώς επιλύουν προβλήματα πρόσβασης σε ευρύ πεδίο πληροφοριών.</a:t>
            </a:r>
            <a:endParaRPr lang="el-GR" sz="2000" dirty="0" smtClean="0"/>
          </a:p>
          <a:p>
            <a:pPr lvl="1">
              <a:spcBef>
                <a:spcPts val="600"/>
              </a:spcBef>
            </a:pPr>
            <a:endParaRPr lang="el-GR" dirty="0" smtClean="0"/>
          </a:p>
          <a:p>
            <a:pPr lvl="1">
              <a:spcBef>
                <a:spcPts val="600"/>
              </a:spcBef>
            </a:pPr>
            <a:r>
              <a:rPr lang="el-GR" sz="2900" b="1" dirty="0" smtClean="0">
                <a:solidFill>
                  <a:srgbClr val="FF0000"/>
                </a:solidFill>
              </a:rPr>
              <a:t>Στόχοι σχετικοί με τις κοινωνικές δεξιότητες (π.χ. διαπραγμάτευση, συνεργασία, διάλογος, </a:t>
            </a:r>
            <a:r>
              <a:rPr lang="el-GR" sz="2900" b="1" dirty="0" err="1" smtClean="0">
                <a:solidFill>
                  <a:srgbClr val="FF0000"/>
                </a:solidFill>
              </a:rPr>
              <a:t>ενσυναίσθηση</a:t>
            </a:r>
            <a:r>
              <a:rPr lang="el-GR" sz="2900" b="1" dirty="0" smtClean="0">
                <a:solidFill>
                  <a:srgbClr val="FF0000"/>
                </a:solidFill>
              </a:rPr>
              <a:t>, συμμετοχή σε ομάδα, ανάληψη ρόλων, κ.λπ.) :</a:t>
            </a:r>
          </a:p>
          <a:p>
            <a:r>
              <a:rPr lang="el-GR" dirty="0" smtClean="0"/>
              <a:t>Οι μαθητές επιδιώκεται: </a:t>
            </a:r>
            <a:endParaRPr lang="el-GR" sz="2000" dirty="0" smtClean="0"/>
          </a:p>
          <a:p>
            <a:r>
              <a:rPr lang="el-GR" dirty="0" smtClean="0"/>
              <a:t>Να αναπτύξουν συνεργατική συμπεριφορά μέσα από την ομαδική διερεύνηση, την αλληλεξάρτηση και συνυπευθυνότητα κατά την επίτευξη των δραστηριοτήτων τους.</a:t>
            </a:r>
            <a:endParaRPr lang="el-GR" sz="2000" dirty="0" smtClean="0"/>
          </a:p>
          <a:p>
            <a:r>
              <a:rPr lang="el-GR" dirty="0" smtClean="0"/>
              <a:t>Να αντιληφθούν τη σημασία της ισότιμης αντιμετώπισης των διαφορετικών απόψεων, καθώς η εργασία απαιτεί την ανταλλαγή απόψεων στην τελική διατύπωση του κειμένου που θα συντάξουν.</a:t>
            </a:r>
            <a:endParaRPr lang="el-GR" sz="2000" dirty="0" smtClean="0"/>
          </a:p>
          <a:p>
            <a:r>
              <a:rPr lang="el-GR" dirty="0" smtClean="0"/>
              <a:t>Να εκτιμούν την αξιολόγηση από τον εκπαιδευτικό και τους συμμαθητές τους και να αποτιμούν την ανατροφοδότηση που θα δεχθούν.</a:t>
            </a:r>
            <a:endParaRPr lang="el-GR" sz="2000" dirty="0" smtClean="0"/>
          </a:p>
          <a:p>
            <a:r>
              <a:rPr lang="el-GR" dirty="0" smtClean="0"/>
              <a:t>Να μάθουν να παρουσιάζουν το υλικό τους με σαφήνεια και πληρότητα, να το οργανώνουν κατά νοηματικές ενότητες.</a:t>
            </a:r>
            <a:endParaRPr lang="el-GR" sz="2000" dirty="0" smtClean="0"/>
          </a:p>
          <a:p>
            <a:r>
              <a:rPr lang="el-GR" dirty="0" smtClean="0"/>
              <a:t>Να λειτουργήσουν με </a:t>
            </a:r>
            <a:r>
              <a:rPr lang="el-GR" dirty="0" err="1" smtClean="0"/>
              <a:t>ενσυναίσθηση</a:t>
            </a:r>
            <a:r>
              <a:rPr lang="el-GR" dirty="0" smtClean="0"/>
              <a:t> στην προσέγγιση των εσωτερικών στοιχείων του ιστορικού υλικού. </a:t>
            </a:r>
            <a:endParaRPr lang="el-GR" sz="2000" dirty="0" smtClean="0"/>
          </a:p>
          <a:p>
            <a:pPr lvl="1">
              <a:spcBef>
                <a:spcPts val="600"/>
              </a:spcBef>
            </a:pPr>
            <a:endParaRPr lang="el-GR" dirty="0" smtClean="0"/>
          </a:p>
          <a:p>
            <a:pPr lvl="1">
              <a:spcBef>
                <a:spcPts val="600"/>
              </a:spcBef>
            </a:pP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fontScale="32500" lnSpcReduction="20000"/>
          </a:bodyPr>
          <a:lstStyle/>
          <a:p>
            <a:r>
              <a:rPr lang="el-GR" sz="4300" b="1" dirty="0" smtClean="0">
                <a:solidFill>
                  <a:srgbClr val="FF0000"/>
                </a:solidFill>
              </a:rPr>
              <a:t>Περιβάλλον – Πλαίσιο</a:t>
            </a:r>
          </a:p>
          <a:p>
            <a:r>
              <a:rPr lang="el-GR" sz="3400" dirty="0" smtClean="0"/>
              <a:t>           Η ανοιχτή εκπαιδευτική πρακτική αξιοποίησης ψηφιακού περιεχομένου πραγματοποιήθηκε στο χώρο του εργαστηρίου Ιστορίας, στο πλαίσιο της διδασκαλίας του μαθήματος της Ιστορίας Β΄ Λυκείου. </a:t>
            </a:r>
          </a:p>
          <a:p>
            <a:r>
              <a:rPr lang="el-GR" sz="3400" dirty="0" smtClean="0"/>
              <a:t>           Οι μαθητές του τμήματος πειραματισμού χωρίστηκαν από την προηγούμενη διδακτική ώρα σε πέντε (05) ομάδες των πέντε (05) ατόμων η κάθε μία (δυναμικό τάξης 25 μαθητές). Οι ομάδες είναι ανομοιογενείς, ώστε να συμμετέχουν και οι αδύναμοι μαθητές. Λαμβάνονται υπόψη και οι προτιμήσεις των μαθητών και το κοινωνιόγραμμα της τάξης. </a:t>
            </a:r>
            <a:r>
              <a:rPr lang="el-GR" sz="3400" dirty="0" err="1" smtClean="0"/>
              <a:t>Oι</a:t>
            </a:r>
            <a:r>
              <a:rPr lang="el-GR" sz="3400" dirty="0" smtClean="0"/>
              <a:t> ρόλοι των μαθητών είναι διαφορετικοί και εναλλασσόμενοι: μελετούν το υλικό που τους δόθηκε και προχωρούν στην εκπόνηση των εργασιών τους ώστε να </a:t>
            </a:r>
            <a:r>
              <a:rPr lang="el-GR" sz="3400" dirty="0" err="1" smtClean="0"/>
              <a:t>τιςπαρουσιάσουν</a:t>
            </a:r>
            <a:r>
              <a:rPr lang="el-GR" sz="3400" dirty="0" smtClean="0"/>
              <a:t> στη συνέχεια στη σχολική τάξη. </a:t>
            </a:r>
          </a:p>
          <a:p>
            <a:r>
              <a:rPr lang="el-GR" sz="3400" dirty="0" smtClean="0"/>
              <a:t>           Κάθε ομάδα δουλεύει α) ένα εκπαιδευτικό σενάριο, β)ένα κοινό φύλλο εργασίας για όλους τους μαθητές, με συμπλήρωση κενών που αφορούν ιστορικές έννοιες, το οποίο θα λειτουργήσει –συμπληρωμένο-ως η περίληψη της ενότητας και γ)λύση σταυρολέξου. </a:t>
            </a:r>
          </a:p>
          <a:p>
            <a:r>
              <a:rPr lang="el-GR" sz="3400" dirty="0" smtClean="0"/>
              <a:t>          Ο χρόνος υλοποίησης είναι 4 διδακτικές ώρες και πραγματοποιείται στο χώρο του εργαστηρίου Ιστορίας.</a:t>
            </a:r>
          </a:p>
          <a:p>
            <a:endParaRPr lang="el-GR" dirty="0" smtClean="0"/>
          </a:p>
          <a:p>
            <a:endParaRPr lang="el-GR" dirty="0"/>
          </a:p>
        </p:txBody>
      </p:sp>
      <p:sp>
        <p:nvSpPr>
          <p:cNvPr id="7" name="Content Placeholder 6"/>
          <p:cNvSpPr>
            <a:spLocks noGrp="1"/>
          </p:cNvSpPr>
          <p:nvPr>
            <p:ph sz="quarter" idx="4"/>
          </p:nvPr>
        </p:nvSpPr>
        <p:spPr/>
        <p:txBody>
          <a:bodyPr>
            <a:normAutofit/>
          </a:bodyPr>
          <a:lstStyle/>
          <a:p>
            <a:pPr marL="342900" lvl="1" indent="-342900">
              <a:spcBef>
                <a:spcPts val="800"/>
              </a:spcBef>
              <a:buNone/>
            </a:pPr>
            <a:r>
              <a:rPr lang="el-GR" sz="1200" b="1" dirty="0" smtClean="0">
                <a:solidFill>
                  <a:srgbClr val="FF0000"/>
                </a:solidFill>
              </a:rPr>
              <a:t>Ηλικιακή ομάδα</a:t>
            </a:r>
          </a:p>
          <a:p>
            <a:pPr marL="342900" lvl="1" indent="-342900" algn="just">
              <a:spcBef>
                <a:spcPts val="800"/>
              </a:spcBef>
              <a:buNone/>
            </a:pPr>
            <a:r>
              <a:rPr lang="el-GR" sz="1200" dirty="0" smtClean="0"/>
              <a:t>          Η τάξη που εφαρμόστηκε η ανοικτή εκπαιδευτική πρακτική ήταν η Β΄ Λυκείου (16-17 ετών) και το φύλο των μαθητών  που συμμετείχαν ήταν 12 κορίτσια και 13 αγόρια. Όλες οι μαθήτριες και οι μαθητές ήταν Έλληνες και το σχολείο εφαρμογής βρίσκονταν σε αστική περιοχή (Νέα Σμύρνη).</a:t>
            </a:r>
          </a:p>
          <a:p>
            <a:pPr marL="342900" lvl="1" indent="-342900">
              <a:spcBef>
                <a:spcPts val="800"/>
              </a:spcBef>
              <a:buNone/>
            </a:pPr>
            <a:endParaRPr lang="el-GR" sz="2200" b="1"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fontScale="25000" lnSpcReduction="20000"/>
          </a:bodyPr>
          <a:lstStyle/>
          <a:p>
            <a:pPr>
              <a:spcBef>
                <a:spcPts val="600"/>
              </a:spcBef>
            </a:pPr>
            <a:r>
              <a:rPr lang="el-GR" sz="5600" b="1" dirty="0">
                <a:solidFill>
                  <a:srgbClr val="FF0000"/>
                </a:solidFill>
              </a:rPr>
              <a:t>Πρότερες </a:t>
            </a:r>
            <a:r>
              <a:rPr lang="el-GR" sz="5600" b="1" dirty="0" smtClean="0">
                <a:solidFill>
                  <a:srgbClr val="FF0000"/>
                </a:solidFill>
              </a:rPr>
              <a:t>γνώσεις</a:t>
            </a:r>
          </a:p>
          <a:p>
            <a:r>
              <a:rPr lang="el-GR" sz="4000" dirty="0" smtClean="0"/>
              <a:t>            Η εφαρμογή αυτή δεν απαιτεί ιδιαίτερες προϋποθέσεις και συνθήκες για την ανάπτυξή της. Ωστόσο, ως απαραίτητες προϋποθέσεις για την καλύτερη ανάπτυξη της θεωρούνται:  </a:t>
            </a:r>
          </a:p>
          <a:p>
            <a:r>
              <a:rPr lang="el-GR" sz="4000" dirty="0" smtClean="0"/>
              <a:t>           Γνώση του ιστορικού πλαισίου της εποχής της περιόδου της μεγάλης ακμής του Βυζαντίου (717-1025).</a:t>
            </a:r>
          </a:p>
          <a:p>
            <a:r>
              <a:rPr lang="el-GR" sz="4000" dirty="0" smtClean="0"/>
              <a:t>            Προηγούμενη εμπειρία –έστω και ελάχιστη- των μαθητών στην αναζήτηση στο Διαδίκτυο. </a:t>
            </a:r>
          </a:p>
          <a:p>
            <a:r>
              <a:rPr lang="el-GR" sz="4000" dirty="0" smtClean="0"/>
              <a:t>            Γνώση του λογισμικού παρουσίασης.</a:t>
            </a:r>
          </a:p>
          <a:p>
            <a:r>
              <a:rPr lang="el-GR" sz="4000" dirty="0" smtClean="0"/>
              <a:t>             Εξοικείωση των μαθητών με τον </a:t>
            </a:r>
            <a:r>
              <a:rPr lang="el-GR" sz="4000" dirty="0" err="1" smtClean="0"/>
              <a:t>ομαδοσυνεργατικό</a:t>
            </a:r>
            <a:r>
              <a:rPr lang="el-GR" sz="4000" dirty="0" smtClean="0"/>
              <a:t> τρόπο εργασίας.</a:t>
            </a:r>
          </a:p>
          <a:p>
            <a:r>
              <a:rPr lang="el-GR" sz="4000" dirty="0" smtClean="0"/>
              <a:t>             Ο ίδιος εκπαιδευτικός πρέπει να διασφαλίσει την ασφαλή περιήγηση στο διαδίκτυο και να επαληθεύσει τη διαθεσιμότητα των δικτυακών τόπων, προτού αναθέσει τη σχετική εργασία στους μαθητές.</a:t>
            </a:r>
            <a:r>
              <a:rPr lang="el-GR" sz="4000" b="1" u="sng" dirty="0" smtClean="0"/>
              <a:t> </a:t>
            </a:r>
            <a:endParaRPr lang="el-GR" sz="4000" dirty="0" smtClean="0"/>
          </a:p>
          <a:p>
            <a:r>
              <a:rPr lang="el-GR" sz="4000" dirty="0" smtClean="0"/>
              <a:t>            Τα απαιτούμενα βοηθητικά υλικά και εργαλεία είναι ο εκτυπωτής και τα Φύλλα εργασίας (θα δοθούν σε έντυπη και ηλεκτρονική μορφή)</a:t>
            </a:r>
          </a:p>
          <a:p>
            <a:r>
              <a:rPr lang="el-GR" sz="4000" dirty="0" smtClean="0"/>
              <a:t>            Η εφαρμογή, επιπλέον, χρειάζεται κάποια ευελιξία στο ωρολόγιο πρόγραμμα της τάξης, προκειμένου να γίνει κάποια τροποποίηση για την εξασφάλιση συνεχόμενων διδακτικών ωρών, αν αυτό κριθεί απαραίτητο, ώστε να μη διασπάται η συνοχή και η εσωτερική ενότητα της δράσης. </a:t>
            </a:r>
          </a:p>
          <a:p>
            <a:pPr>
              <a:spcBef>
                <a:spcPts val="600"/>
              </a:spcBef>
            </a:pPr>
            <a:endParaRPr lang="el-GR" sz="3800" b="1" dirty="0"/>
          </a:p>
        </p:txBody>
      </p:sp>
      <p:sp>
        <p:nvSpPr>
          <p:cNvPr id="10" name="Content Placeholder 9"/>
          <p:cNvSpPr>
            <a:spLocks noGrp="1"/>
          </p:cNvSpPr>
          <p:nvPr>
            <p:ph sz="quarter" idx="4"/>
          </p:nvPr>
        </p:nvSpPr>
        <p:spPr/>
        <p:txBody>
          <a:bodyPr/>
          <a:lstStyle/>
          <a:p>
            <a:r>
              <a:rPr lang="el-GR" sz="1400" b="1" dirty="0" smtClean="0">
                <a:solidFill>
                  <a:srgbClr val="FF0000"/>
                </a:solidFill>
              </a:rPr>
              <a:t>Διάρκεια </a:t>
            </a:r>
            <a:r>
              <a:rPr lang="el-GR" sz="1400" b="1" dirty="0">
                <a:solidFill>
                  <a:srgbClr val="FF0000"/>
                </a:solidFill>
              </a:rPr>
              <a:t>εφαρμογής</a:t>
            </a:r>
          </a:p>
          <a:p>
            <a:pPr lvl="1">
              <a:buFont typeface="Arial" pitchFamily="34" charset="0"/>
              <a:buChar char="•"/>
            </a:pPr>
            <a:r>
              <a:rPr lang="el-GR" sz="1100" dirty="0" smtClean="0"/>
              <a:t>Η διάρκεια εφαρμογής της ανοιχτής εκπαιδευτικής πρακτικής ήταν 2 βδομάδες με 2 διδακτικές ώρες/εβδομάδα.</a:t>
            </a:r>
          </a:p>
          <a:p>
            <a:pPr lvl="1">
              <a:buFont typeface="Arial" pitchFamily="34" charset="0"/>
              <a:buChar char="•"/>
            </a:pPr>
            <a:endParaRPr lang="el-GR"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Tree>
    <p:extLst>
      <p:ext uri="{BB962C8B-B14F-4D97-AF65-F5344CB8AC3E}">
        <p14:creationId xmlns:p14="http://schemas.microsoft.com/office/powerpoint/2010/main" xmlns="" val="13092921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II-Open-Educational-Practices-ppt-Template-v2.0-Ianouarios-2018 (2)">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 (2)</Template>
  <TotalTime>64</TotalTime>
  <Words>4721</Words>
  <Application>Microsoft Office PowerPoint</Application>
  <PresentationFormat>Προβολή στην οθόνη (4:3)</PresentationFormat>
  <Paragraphs>269</Paragraphs>
  <Slides>38</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DS-II-Open-Educational-Practices-ppt-Template-v2.0-Ianouarios-2018 (2)</vt:lpstr>
      <vt:lpstr>ΤΟ ΚΙΝΗΜΑ ΤΗΣ ΕΙΚΟΝΟΜΑΧΙΑΣ </vt:lpstr>
      <vt:lpstr>ΣΥΝΤΟΜΗ ΠΕΡΙΓΡΑΦΗ</vt:lpstr>
      <vt:lpstr>ΣΧΕΔΙΑΣΜΟΣ ΤΗΣ ανοιχτησ εκπαιδευτικησ ΠΡΑΚΤΙΚΗΣ</vt:lpstr>
      <vt:lpstr>ΣΤΟΙΧΕΙΑ ΣΧΕΔΙΑΣΜΟΥ </vt:lpstr>
      <vt:lpstr>ΔΙΔΑΚΤΙΚΟΙ ΣΤΟΧΟΙ</vt:lpstr>
      <vt:lpstr>Διαφάνεια 6</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Διαφάνεια 16</vt:lpstr>
      <vt:lpstr>Διαφάνεια 17</vt:lpstr>
      <vt:lpstr>Διαφάνεια 18</vt:lpstr>
      <vt:lpstr>Διαφάνεια 19</vt:lpstr>
      <vt:lpstr>Διαφάνεια 20</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Διαφάνεια 24</vt:lpstr>
      <vt:lpstr>Διαφάνεια 25</vt:lpstr>
      <vt:lpstr>Διαφάνεια 26</vt:lpstr>
      <vt:lpstr>ΣΤΟΙΧΕΙΑ ΤΕΚΜΗΡΙΩΣΗΣ ΚΑΙ ΕΠΕΚΤΑΣΗΣ</vt:lpstr>
      <vt:lpstr> ΑΠΟΤΕΛΕΣΜΑΤΑ - ΑΝΤΙΚΤΥΠΟΣ </vt:lpstr>
      <vt:lpstr>Διαφάνεια 29</vt:lpstr>
      <vt:lpstr>Διαφάνεια 30</vt:lpstr>
      <vt:lpstr>Διαφάνεια 31</vt:lpstr>
      <vt:lpstr>ΑΠΡΟΣΜΕΝΑ ΓΕΓΟΝΟΤΑ </vt:lpstr>
      <vt:lpstr>ΕΚΠΑΙΔΕΥΤΙΚΗ ΤΕΧΝΙΚΗ  ΣΕ ΣΗΜΑΝΤΙΚΑ ΣΤΙΓΜΙΟΤΥΠΑ</vt:lpstr>
      <vt:lpstr>ΣΧΕΣΗ ΜΕ ΑΛΛΕΣ ΑΝΟΙΧΤΕΣ ΕΚΠΑΙΔΕΥΤΙΚΕΣ ΠΡΑΚΤΙΚΕΣ</vt:lpstr>
      <vt:lpstr>Διαφάνεια 35</vt:lpstr>
      <vt:lpstr>Διαφάνεια 36</vt:lpstr>
      <vt:lpstr> ΠΡΟΣΘΕΤΟ ΥΛΙΚΟ ΠΟΥ ΑΞΙΟΠΟΙΗΘΗΚΕ </vt:lpstr>
      <vt:lpstr>Διαφάνεια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GV</dc:creator>
  <cp:lastModifiedBy>GV</cp:lastModifiedBy>
  <cp:revision>11</cp:revision>
  <dcterms:created xsi:type="dcterms:W3CDTF">2018-03-29T10:41:31Z</dcterms:created>
  <dcterms:modified xsi:type="dcterms:W3CDTF">2018-05-21T20:17:38Z</dcterms:modified>
</cp:coreProperties>
</file>