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8"/>
  </p:notesMasterIdLst>
  <p:sldIdLst>
    <p:sldId id="256" r:id="rId2"/>
    <p:sldId id="258" r:id="rId3"/>
    <p:sldId id="262" r:id="rId4"/>
    <p:sldId id="271" r:id="rId5"/>
    <p:sldId id="272" r:id="rId6"/>
    <p:sldId id="277" r:id="rId7"/>
    <p:sldId id="263" r:id="rId8"/>
    <p:sldId id="257" r:id="rId9"/>
    <p:sldId id="273" r:id="rId10"/>
    <p:sldId id="260" r:id="rId11"/>
    <p:sldId id="266" r:id="rId12"/>
    <p:sldId id="284" r:id="rId13"/>
    <p:sldId id="274" r:id="rId14"/>
    <p:sldId id="278" r:id="rId15"/>
    <p:sldId id="279" r:id="rId16"/>
    <p:sldId id="280" r:id="rId17"/>
    <p:sldId id="281" r:id="rId18"/>
    <p:sldId id="282" r:id="rId19"/>
    <p:sldId id="283" r:id="rId20"/>
    <p:sldId id="261" r:id="rId21"/>
    <p:sldId id="265" r:id="rId22"/>
    <p:sldId id="268" r:id="rId23"/>
    <p:sldId id="269" r:id="rId24"/>
    <p:sldId id="276" r:id="rId25"/>
    <p:sldId id="275" r:id="rId26"/>
    <p:sldId id="270"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FFFF"/>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73" d="100"/>
          <a:sy n="73" d="100"/>
        </p:scale>
        <p:origin x="-1278" y="-102"/>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54C620C-B6CC-4658-91FE-310A84B647AB}" type="datetimeFigureOut">
              <a:rPr lang="en-US"/>
              <a:pPr/>
              <a:t>6/21/2018</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7B68F6E-CEE2-40FC-AC07-0866A62AFADE}" type="slidenum">
              <a:rPr lang="en-US"/>
              <a:pPr/>
              <a:t>‹#›</a:t>
            </a:fld>
            <a:endParaRPr lang="en-US" dirty="0"/>
          </a:p>
        </p:txBody>
      </p:sp>
    </p:spTree>
    <p:extLst>
      <p:ext uri="{BB962C8B-B14F-4D97-AF65-F5344CB8AC3E}">
        <p14:creationId xmlns:p14="http://schemas.microsoft.com/office/powerpoint/2010/main" xmlns="" val="17107179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1</a:t>
            </a:fld>
            <a:endParaRPr lang="en-US" dirty="0"/>
          </a:p>
        </p:txBody>
      </p:sp>
    </p:spTree>
    <p:extLst>
      <p:ext uri="{BB962C8B-B14F-4D97-AF65-F5344CB8AC3E}">
        <p14:creationId xmlns:p14="http://schemas.microsoft.com/office/powerpoint/2010/main" xmlns="" val="28058745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2</a:t>
            </a:fld>
            <a:endParaRPr lang="en-US" dirty="0"/>
          </a:p>
        </p:txBody>
      </p:sp>
    </p:spTree>
    <p:extLst>
      <p:ext uri="{BB962C8B-B14F-4D97-AF65-F5344CB8AC3E}">
        <p14:creationId xmlns:p14="http://schemas.microsoft.com/office/powerpoint/2010/main" xmlns="" val="10512200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7B68F6E-CEE2-40FC-AC07-0866A62AFADE}" type="slidenum">
              <a:rPr lang="en-US"/>
              <a:pPr/>
              <a:t>8</a:t>
            </a:fld>
            <a:endParaRPr lang="en-US" dirty="0"/>
          </a:p>
        </p:txBody>
      </p:sp>
    </p:spTree>
    <p:extLst>
      <p:ext uri="{BB962C8B-B14F-4D97-AF65-F5344CB8AC3E}">
        <p14:creationId xmlns:p14="http://schemas.microsoft.com/office/powerpoint/2010/main" xmlns="" val="367386427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Διαφάνεια τίτλου">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ctrTitle"/>
          </p:nvPr>
        </p:nvSpPr>
        <p:spPr>
          <a:xfrm>
            <a:off x="318362" y="531028"/>
            <a:ext cx="5648623" cy="1204306"/>
          </a:xfrm>
        </p:spPr>
        <p:txBody>
          <a:bodyPr bIns="9144" anchor="b"/>
          <a:lstStyle>
            <a:lvl1pPr>
              <a:defRPr sz="3200" b="1">
                <a:solidFill>
                  <a:schemeClr val="accent3">
                    <a:lumMod val="50000"/>
                  </a:schemeClr>
                </a:solidFill>
                <a:effectLst>
                  <a:outerShdw blurRad="38100" dist="38100" dir="2700000" algn="tl">
                    <a:srgbClr val="000000">
                      <a:alpha val="43137"/>
                    </a:srgbClr>
                  </a:outerShdw>
                </a:effectLst>
              </a:defRPr>
            </a:lvl1pPr>
          </a:lstStyle>
          <a:p>
            <a:r>
              <a:rPr lang="el-GR" smtClean="0"/>
              <a:t>Kλικ για επεξεργασία του τίτλου</a:t>
            </a:r>
            <a:endParaRPr lang="en-US" dirty="0"/>
          </a:p>
        </p:txBody>
      </p:sp>
      <p:sp>
        <p:nvSpPr>
          <p:cNvPr id="4" name="Date Placeholder 3"/>
          <p:cNvSpPr>
            <a:spLocks noGrp="1"/>
          </p:cNvSpPr>
          <p:nvPr>
            <p:ph type="dt" sz="half" idx="10"/>
          </p:nvPr>
        </p:nvSpPr>
        <p:spPr>
          <a:xfrm rot="19140000">
            <a:off x="1989056" y="4328224"/>
            <a:ext cx="2176272" cy="201168"/>
          </a:xfrm>
          <a:prstGeom prst="rect">
            <a:avLst/>
          </a:prstGeom>
        </p:spPr>
        <p:txBody>
          <a:bodyPr/>
          <a:lstStyle/>
          <a:p>
            <a:fld id="{7D0065BE-0657-4A47-90AD-C21C55E16B19}" type="datetime4">
              <a:rPr lang="en-US" smtClean="0"/>
              <a:pPr/>
              <a:t>June 21, 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Content_2">
    <p:spTree>
      <p:nvGrpSpPr>
        <p:cNvPr id="1" name=""/>
        <p:cNvGrpSpPr/>
        <p:nvPr/>
      </p:nvGrpSpPr>
      <p:grpSpPr>
        <a:xfrm>
          <a:off x="0" y="0"/>
          <a:ext cx="0" cy="0"/>
          <a:chOff x="0" y="0"/>
          <a:chExt cx="0" cy="0"/>
        </a:xfrm>
      </p:grpSpPr>
      <p:sp>
        <p:nvSpPr>
          <p:cNvPr id="11" name="Rectangle 10"/>
          <p:cNvSpPr/>
          <p:nvPr userDrawn="1"/>
        </p:nvSpPr>
        <p:spPr>
          <a:xfrm>
            <a:off x="5711483" y="855486"/>
            <a:ext cx="2961030" cy="3887964"/>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71489" y="485775"/>
            <a:ext cx="5099318"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l-GR" smtClean="0"/>
              <a:t>Kλικ για επεξεργασία του τίτλου</a:t>
            </a:r>
            <a:endParaRPr lang="en-US" dirty="0"/>
          </a:p>
        </p:txBody>
      </p:sp>
      <p:sp>
        <p:nvSpPr>
          <p:cNvPr id="4" name="Content Placeholder 3"/>
          <p:cNvSpPr>
            <a:spLocks noGrp="1"/>
          </p:cNvSpPr>
          <p:nvPr>
            <p:ph sz="half" idx="2"/>
          </p:nvPr>
        </p:nvSpPr>
        <p:spPr>
          <a:xfrm>
            <a:off x="557213" y="557213"/>
            <a:ext cx="4957321"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Content Placeholder 5"/>
          <p:cNvSpPr>
            <a:spLocks noGrp="1"/>
          </p:cNvSpPr>
          <p:nvPr>
            <p:ph sz="quarter" idx="4"/>
          </p:nvPr>
        </p:nvSpPr>
        <p:spPr>
          <a:xfrm>
            <a:off x="5843587" y="914400"/>
            <a:ext cx="2771776" cy="3714750"/>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Δύο περιεχόμενα">
    <p:spTree>
      <p:nvGrpSpPr>
        <p:cNvPr id="1" name=""/>
        <p:cNvGrpSpPr/>
        <p:nvPr/>
      </p:nvGrpSpPr>
      <p:grpSpPr>
        <a:xfrm>
          <a:off x="0" y="0"/>
          <a:ext cx="0" cy="0"/>
          <a:chOff x="0" y="0"/>
          <a:chExt cx="0" cy="0"/>
        </a:xfrm>
      </p:grpSpPr>
      <p:sp>
        <p:nvSpPr>
          <p:cNvPr id="11" name="Rectangle 10"/>
          <p:cNvSpPr/>
          <p:nvPr userDrawn="1"/>
        </p:nvSpPr>
        <p:spPr>
          <a:xfrm>
            <a:off x="4681182" y="491319"/>
            <a:ext cx="4018627" cy="4197540"/>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0" name="Rectangle 9"/>
          <p:cNvSpPr/>
          <p:nvPr userDrawn="1"/>
        </p:nvSpPr>
        <p:spPr>
          <a:xfrm>
            <a:off x="436728" y="472127"/>
            <a:ext cx="3957851" cy="4209055"/>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title"/>
          </p:nvPr>
        </p:nvSpPr>
        <p:spPr>
          <a:xfrm>
            <a:off x="3128962" y="5189219"/>
            <a:ext cx="6015037" cy="862965"/>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sz="2800" b="1">
                <a:solidFill>
                  <a:schemeClr val="accent3">
                    <a:lumMod val="50000"/>
                  </a:schemeClr>
                </a:solidFill>
              </a:defRPr>
            </a:lvl1pPr>
          </a:lstStyle>
          <a:p>
            <a:r>
              <a:rPr lang="el-GR" smtClean="0"/>
              <a:t>Kλικ για επεξεργασία του τίτλου</a:t>
            </a:r>
            <a:endParaRPr lang="en-US" dirty="0"/>
          </a:p>
        </p:txBody>
      </p:sp>
      <p:sp>
        <p:nvSpPr>
          <p:cNvPr id="4" name="Content Placeholder 3"/>
          <p:cNvSpPr>
            <a:spLocks noGrp="1"/>
          </p:cNvSpPr>
          <p:nvPr>
            <p:ph sz="half" idx="2"/>
          </p:nvPr>
        </p:nvSpPr>
        <p:spPr>
          <a:xfrm>
            <a:off x="529917" y="557214"/>
            <a:ext cx="3782775" cy="4055730"/>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Content Placeholder 5"/>
          <p:cNvSpPr>
            <a:spLocks noGrp="1"/>
          </p:cNvSpPr>
          <p:nvPr>
            <p:ph sz="quarter" idx="4"/>
          </p:nvPr>
        </p:nvSpPr>
        <p:spPr>
          <a:xfrm>
            <a:off x="4749421" y="573206"/>
            <a:ext cx="3865942" cy="4055944"/>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4" name="Picture 13"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7" name="Picture 16"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Kλικ για επεξεργασία του τίτλου</a:t>
            </a:r>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a:t>
            </a:fld>
            <a:endParaRPr lang="en-US" dirty="0"/>
          </a:p>
        </p:txBody>
      </p:sp>
      <p:pic>
        <p:nvPicPr>
          <p:cNvPr id="6" name="Picture 5"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7" name="Picture 6"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dirty="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mtClean="0"/>
              <a:t>Kλικ για επεξεργασία του τίτλου</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l-GR" smtClean="0"/>
              <a:t>Kλικ για επεξεργασία των στυλ του υποδείγματος</a:t>
            </a:r>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l-GR" smtClean="0"/>
              <a:t>Κάντε κλικ στο εικονίδιο για να προσθέσετε μια εικόνα</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l-GR" smtClean="0"/>
              <a:t>Kλικ για επεξεργασία του τίτλου</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2" name="Picture 11"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Kλικ για επεξεργασία του τίτλου</a:t>
            </a:r>
            <a:endParaRPr lang="en-US"/>
          </a:p>
        </p:txBody>
      </p:sp>
      <p:sp>
        <p:nvSpPr>
          <p:cNvPr id="3" name="Vertical Text Placeholder 2"/>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l-GR" smtClean="0"/>
              <a:t>Kλικ για επεξεργασία του τίτλου</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8" name="Picture 7"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Τίτλος και Αντικείμενο">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l-GR" smtClean="0"/>
              <a:t>Kλικ για επεξεργασία του τίτλου</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b="0"/>
            </a:lvl2pPr>
            <a:lvl3pPr>
              <a:defRPr sz="1800" b="0"/>
            </a:lvl3pPr>
            <a:lvl4pPr>
              <a:defRPr sz="1600" b="0"/>
            </a:lvl4pPr>
            <a:lvl5pPr>
              <a:defRPr sz="1600" b="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_2">
    <p:spTree>
      <p:nvGrpSpPr>
        <p:cNvPr id="1" name=""/>
        <p:cNvGrpSpPr/>
        <p:nvPr/>
      </p:nvGrpSpPr>
      <p:grpSpPr>
        <a:xfrm>
          <a:off x="0" y="0"/>
          <a:ext cx="0" cy="0"/>
          <a:chOff x="0" y="0"/>
          <a:chExt cx="0" cy="0"/>
        </a:xfrm>
      </p:grpSpPr>
      <p:sp>
        <p:nvSpPr>
          <p:cNvPr id="2" name="Title 1"/>
          <p:cNvSpPr>
            <a:spLocks noGrp="1"/>
          </p:cNvSpPr>
          <p:nvPr>
            <p:ph type="title"/>
          </p:nvPr>
        </p:nvSpPr>
        <p:spPr>
          <a:xfrm>
            <a:off x="3234519" y="5172501"/>
            <a:ext cx="5909481" cy="846162"/>
          </a:xfrm>
          <a:solidFill>
            <a:srgbClr val="FFFFFF">
              <a:alpha val="50196"/>
            </a:srgbClr>
          </a:solidFill>
          <a:effectLst>
            <a:outerShdw blurRad="203200" dist="101600" dir="5400000" algn="t" rotWithShape="0">
              <a:schemeClr val="accent3">
                <a:lumMod val="50000"/>
                <a:alpha val="40000"/>
              </a:schemeClr>
            </a:outerShdw>
          </a:effectLst>
        </p:spPr>
        <p:txBody>
          <a:bodyPr/>
          <a:lstStyle>
            <a:lvl1pPr algn="r">
              <a:defRPr kumimoji="0" lang="en-US" sz="2800" b="1" i="0" u="none" strike="noStrike" kern="1200" cap="all" spc="0" normalizeH="0" baseline="0" noProof="0" dirty="0">
                <a:ln>
                  <a:noFill/>
                </a:ln>
                <a:solidFill>
                  <a:schemeClr val="accent3">
                    <a:lumMod val="50000"/>
                  </a:schemeClr>
                </a:solidFill>
                <a:effectLst/>
                <a:uLnTx/>
                <a:uFillTx/>
                <a:latin typeface="+mj-lt"/>
                <a:ea typeface="+mj-ea"/>
                <a:cs typeface="+mj-cs"/>
              </a:defRPr>
            </a:lvl1pPr>
          </a:lstStyle>
          <a:p>
            <a:r>
              <a:rPr lang="el-GR" smtClean="0"/>
              <a:t>Kλικ για επεξεργασία του τίτλου</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8" name="Rectangle 7"/>
          <p:cNvSpPr/>
          <p:nvPr userDrawn="1"/>
        </p:nvSpPr>
        <p:spPr>
          <a:xfrm>
            <a:off x="471488" y="485775"/>
            <a:ext cx="8208487" cy="4238986"/>
          </a:xfrm>
          <a:prstGeom prst="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11" name="Content Placeholder 3"/>
          <p:cNvSpPr>
            <a:spLocks noGrp="1"/>
          </p:cNvSpPr>
          <p:nvPr>
            <p:ph sz="half" idx="2"/>
          </p:nvPr>
        </p:nvSpPr>
        <p:spPr>
          <a:xfrm>
            <a:off x="557213" y="557213"/>
            <a:ext cx="8027229" cy="4129087"/>
          </a:xfrm>
        </p:spPr>
        <p:txBody>
          <a:bodyPr/>
          <a:lstStyle>
            <a:lvl1pPr>
              <a:defRPr sz="2400" b="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_3">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7" name="Picture 6"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9" name="Picture 8"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11" name="Content Placeholder 3"/>
          <p:cNvSpPr>
            <a:spLocks noGrp="1"/>
          </p:cNvSpPr>
          <p:nvPr>
            <p:ph sz="half" idx="2"/>
          </p:nvPr>
        </p:nvSpPr>
        <p:spPr>
          <a:xfrm>
            <a:off x="270609" y="286602"/>
            <a:ext cx="8504900" cy="444916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Κεφαλίδα ενότητας">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a:xfrm rot="19140000">
            <a:off x="921944" y="1872429"/>
            <a:ext cx="6038968" cy="1207509"/>
          </a:xfrm>
        </p:spPr>
        <p:txBody>
          <a:bodyPr bIns="9144" anchor="b"/>
          <a:lstStyle>
            <a:lvl1pPr algn="l">
              <a:defRPr kumimoji="0" lang="en-US" sz="3000" b="0" i="0" u="none" strike="noStrike" kern="1200" cap="all" spc="0" normalizeH="0" baseline="0" noProof="0" dirty="0" smtClean="0">
                <a:ln>
                  <a:noFill/>
                </a:ln>
                <a:solidFill>
                  <a:schemeClr val="accent3">
                    <a:lumMod val="50000"/>
                  </a:schemeClr>
                </a:solidFill>
                <a:effectLst>
                  <a:outerShdw blurRad="38100" dist="38100" dir="2700000" algn="tl">
                    <a:srgbClr val="000000">
                      <a:alpha val="43137"/>
                    </a:srgbClr>
                  </a:outerShdw>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l-GR" smtClean="0"/>
              <a:t>Kλικ για επεξεργασία του τίτλου</a:t>
            </a: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9" name="Picture 8" descr="dschool.png"/>
          <p:cNvPicPr>
            <a:picLocks noChangeAspect="1"/>
          </p:cNvPicPr>
          <p:nvPr userDrawn="1"/>
        </p:nvPicPr>
        <p:blipFill>
          <a:blip r:embed="rId2" cstate="print"/>
          <a:stretch>
            <a:fillRect/>
          </a:stretch>
        </p:blipFill>
        <p:spPr>
          <a:xfrm>
            <a:off x="0" y="3852278"/>
            <a:ext cx="1501067" cy="1909614"/>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cstate="print"/>
          <a:stretch>
            <a:fillRect/>
          </a:stretch>
        </p:blipFill>
        <p:spPr>
          <a:xfrm>
            <a:off x="1032803" y="5682761"/>
            <a:ext cx="1676400" cy="838200"/>
          </a:xfrm>
          <a:prstGeom prst="rect">
            <a:avLst/>
          </a:prstGeom>
          <a:effectLst>
            <a:innerShdw blurRad="114300">
              <a:prstClr val="black"/>
            </a:innerShdw>
          </a:effectLst>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Small photo contain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1" name="Picture 10"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2" name="Picture 11"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13" name="Content Placeholder 2"/>
          <p:cNvSpPr>
            <a:spLocks noGrp="1"/>
          </p:cNvSpPr>
          <p:nvPr>
            <p:ph sz="half" idx="13"/>
          </p:nvPr>
        </p:nvSpPr>
        <p:spPr>
          <a:xfrm>
            <a:off x="290686" y="191072"/>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14" name="Content Placeholder 2"/>
          <p:cNvSpPr>
            <a:spLocks noGrp="1"/>
          </p:cNvSpPr>
          <p:nvPr>
            <p:ph sz="half" idx="14"/>
          </p:nvPr>
        </p:nvSpPr>
        <p:spPr>
          <a:xfrm>
            <a:off x="4537414" y="3018433"/>
            <a:ext cx="4185769" cy="263401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_3">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54ED01-E2A0-4C1E-8E21-014B99041579}" type="slidenum">
              <a:rPr lang="en-US" smtClean="0"/>
              <a:pPr/>
              <a:t>‹#›</a:t>
            </a:fld>
            <a:endParaRPr lang="en-US" dirty="0"/>
          </a:p>
        </p:txBody>
      </p:sp>
      <p:sp>
        <p:nvSpPr>
          <p:cNvPr id="8" name="Title 7"/>
          <p:cNvSpPr>
            <a:spLocks noGrp="1"/>
          </p:cNvSpPr>
          <p:nvPr>
            <p:ph type="title"/>
          </p:nvPr>
        </p:nvSpPr>
        <p:spPr/>
        <p:txBody>
          <a:bodyPr/>
          <a:lstStyle/>
          <a:p>
            <a:r>
              <a:rPr lang="el-GR" smtClean="0"/>
              <a:t>Kλικ για επεξεργασία του τίτλου</a:t>
            </a:r>
            <a:endParaRPr lang="en-US"/>
          </a:p>
        </p:txBody>
      </p:sp>
      <p:pic>
        <p:nvPicPr>
          <p:cNvPr id="9" name="Picture 8"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Kλικ για επεξεργασία του τίτλου</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smtClean="0"/>
              <a:t>Kλικ για επεξεργασία των στυλ του υποδείγματος</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l-GR" smtClean="0"/>
              <a:t>Kλικ για επεξεργασία των στυλ του υποδείγματος</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pic>
        <p:nvPicPr>
          <p:cNvPr id="10" name="Picture 9"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1" name="Picture 10"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2" name="Title 1"/>
          <p:cNvSpPr>
            <a:spLocks noGrp="1"/>
          </p:cNvSpPr>
          <p:nvPr>
            <p:ph type="title"/>
          </p:nvPr>
        </p:nvSpPr>
        <p:spPr>
          <a:xfrm>
            <a:off x="3138984" y="5172501"/>
            <a:ext cx="6005015" cy="873457"/>
          </a:xfrm>
          <a:solidFill>
            <a:srgbClr val="FFFFFF">
              <a:alpha val="50196"/>
            </a:srgbClr>
          </a:solidFill>
          <a:effectLst>
            <a:outerShdw blurRad="203200" dist="114300" dir="5400000" algn="t" rotWithShape="0">
              <a:schemeClr val="accent3">
                <a:lumMod val="50000"/>
                <a:alpha val="40000"/>
              </a:schemeClr>
            </a:outerShdw>
          </a:effectLst>
        </p:spPr>
        <p:txBody>
          <a:bodyPr/>
          <a:lstStyle>
            <a:lvl1pPr algn="r">
              <a:defRPr lang="en-US" sz="2800" b="1" kern="1200" cap="all" baseline="0" dirty="0">
                <a:solidFill>
                  <a:schemeClr val="accent3">
                    <a:lumMod val="50000"/>
                  </a:schemeClr>
                </a:solidFill>
                <a:latin typeface="+mj-lt"/>
                <a:ea typeface="+mj-ea"/>
                <a:cs typeface="+mj-cs"/>
              </a:defRPr>
            </a:lvl1pPr>
          </a:lstStyle>
          <a:p>
            <a:r>
              <a:rPr lang="el-GR" smtClean="0"/>
              <a:t>Kλικ για επεξεργασία του τίτλου</a:t>
            </a:r>
            <a:endParaRPr lang="en-US" dirty="0"/>
          </a:p>
        </p:txBody>
      </p:sp>
      <p:sp>
        <p:nvSpPr>
          <p:cNvPr id="4" name="Content Placeholder 3"/>
          <p:cNvSpPr>
            <a:spLocks noGrp="1"/>
          </p:cNvSpPr>
          <p:nvPr>
            <p:ph sz="half" idx="2"/>
          </p:nvPr>
        </p:nvSpPr>
        <p:spPr>
          <a:xfrm>
            <a:off x="600782" y="1004643"/>
            <a:ext cx="1842163" cy="180564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p:txBody>
      </p:sp>
      <p:sp>
        <p:nvSpPr>
          <p:cNvPr id="6" name="Content Placeholder 5"/>
          <p:cNvSpPr>
            <a:spLocks noGrp="1"/>
          </p:cNvSpPr>
          <p:nvPr>
            <p:ph sz="quarter" idx="4"/>
          </p:nvPr>
        </p:nvSpPr>
        <p:spPr>
          <a:xfrm>
            <a:off x="2688609" y="995138"/>
            <a:ext cx="5950424" cy="181515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54ED01-E2A0-4C1E-8E21-014B99041579}" type="slidenum">
              <a:rPr lang="en-US" smtClean="0"/>
              <a:pPr/>
              <a:t>‹#›</a:t>
            </a:fld>
            <a:endParaRPr lang="en-US" dirty="0"/>
          </a:p>
        </p:txBody>
      </p:sp>
      <p:sp>
        <p:nvSpPr>
          <p:cNvPr id="10" name="Content Placeholder 3"/>
          <p:cNvSpPr>
            <a:spLocks noGrp="1"/>
          </p:cNvSpPr>
          <p:nvPr>
            <p:ph sz="half" idx="13"/>
          </p:nvPr>
        </p:nvSpPr>
        <p:spPr>
          <a:xfrm>
            <a:off x="630350" y="3217855"/>
            <a:ext cx="1842163" cy="169644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p:txBody>
      </p:sp>
      <p:sp>
        <p:nvSpPr>
          <p:cNvPr id="11" name="Content Placeholder 5"/>
          <p:cNvSpPr>
            <a:spLocks noGrp="1"/>
          </p:cNvSpPr>
          <p:nvPr>
            <p:ph sz="quarter" idx="14"/>
          </p:nvPr>
        </p:nvSpPr>
        <p:spPr>
          <a:xfrm>
            <a:off x="2704531" y="3194702"/>
            <a:ext cx="5961797" cy="174463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pic>
        <p:nvPicPr>
          <p:cNvPr id="12" name="Picture 11" descr="dschool.png"/>
          <p:cNvPicPr>
            <a:picLocks noChangeAspect="1"/>
          </p:cNvPicPr>
          <p:nvPr userDrawn="1"/>
        </p:nvPicPr>
        <p:blipFill>
          <a:blip r:embed="rId2"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3" name="Picture 12" descr="iparticipate.png"/>
          <p:cNvPicPr>
            <a:picLocks noChangeAspect="1"/>
          </p:cNvPicPr>
          <p:nvPr userDrawn="1"/>
        </p:nvPicPr>
        <p:blipFill>
          <a:blip r:embed="rId3" cstate="print"/>
          <a:stretch>
            <a:fillRect/>
          </a:stretch>
        </p:blipFill>
        <p:spPr>
          <a:xfrm>
            <a:off x="484151" y="6144071"/>
            <a:ext cx="1372772" cy="686386"/>
          </a:xfrm>
          <a:prstGeom prst="rect">
            <a:avLst/>
          </a:prstGeom>
          <a:effectLst>
            <a:innerShdw blurRad="114300">
              <a:prstClr val="black"/>
            </a:innerShdw>
          </a:effectLst>
        </p:spPr>
      </p:pic>
      <p:sp>
        <p:nvSpPr>
          <p:cNvPr id="7" name="TextBox 6"/>
          <p:cNvSpPr txBox="1"/>
          <p:nvPr userDrawn="1"/>
        </p:nvSpPr>
        <p:spPr>
          <a:xfrm>
            <a:off x="942539" y="309093"/>
            <a:ext cx="7351455" cy="369332"/>
          </a:xfrm>
          <a:prstGeom prst="rect">
            <a:avLst/>
          </a:prstGeom>
          <a:noFill/>
        </p:spPr>
        <p:txBody>
          <a:bodyPr wrap="square" rtlCol="0">
            <a:spAutoFit/>
          </a:bodyPr>
          <a:lstStyle/>
          <a:p>
            <a:endParaRPr lang="el-G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3.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4.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l-GR" smtClean="0"/>
              <a:t>Kλικ για επεξεργασία του τίτλου</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2754ED01-E2A0-4C1E-8E21-014B99041579}" type="slidenum">
              <a:rPr lang="en-US" smtClean="0"/>
              <a:pPr/>
              <a:t>‹#›</a:t>
            </a:fld>
            <a:endParaRPr lang="en-US" dirty="0"/>
          </a:p>
        </p:txBody>
      </p:sp>
      <p:pic>
        <p:nvPicPr>
          <p:cNvPr id="9" name="Picture 8" descr="dschool.png"/>
          <p:cNvPicPr>
            <a:picLocks noChangeAspect="1"/>
          </p:cNvPicPr>
          <p:nvPr/>
        </p:nvPicPr>
        <p:blipFill>
          <a:blip r:embed="rId18" cstate="print"/>
          <a:stretch>
            <a:fillRect/>
          </a:stretch>
        </p:blipFill>
        <p:spPr>
          <a:xfrm>
            <a:off x="112545" y="5071764"/>
            <a:ext cx="829994" cy="1055895"/>
          </a:xfrm>
          <a:prstGeom prst="rect">
            <a:avLst/>
          </a:prstGeom>
          <a:ln>
            <a:noFill/>
          </a:ln>
          <a:effectLst>
            <a:outerShdw blurRad="292100" dist="139700" dir="2700000" algn="tl" rotWithShape="0">
              <a:srgbClr val="333333">
                <a:alpha val="65000"/>
              </a:srgbClr>
            </a:outerShdw>
          </a:effectLst>
        </p:spPr>
      </p:pic>
      <p:pic>
        <p:nvPicPr>
          <p:cNvPr id="10" name="Picture 9" descr="iparticipate.png"/>
          <p:cNvPicPr>
            <a:picLocks noChangeAspect="1"/>
          </p:cNvPicPr>
          <p:nvPr/>
        </p:nvPicPr>
        <p:blipFill>
          <a:blip r:embed="rId19" cstate="print"/>
          <a:stretch>
            <a:fillRect/>
          </a:stretch>
        </p:blipFill>
        <p:spPr>
          <a:xfrm>
            <a:off x="484151" y="6144071"/>
            <a:ext cx="1372772" cy="686386"/>
          </a:xfrm>
          <a:prstGeom prst="rect">
            <a:avLst/>
          </a:prstGeom>
          <a:effectLst>
            <a:innerShdw blurRad="114300">
              <a:prstClr val="black"/>
            </a:innerShdw>
          </a:effectLst>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64" r:id="rId3"/>
    <p:sldLayoutId id="2147483662" r:id="rId4"/>
    <p:sldLayoutId id="2147483651" r:id="rId5"/>
    <p:sldLayoutId id="2147483661" r:id="rId6"/>
    <p:sldLayoutId id="2147483652" r:id="rId7"/>
    <p:sldLayoutId id="2147483653" r:id="rId8"/>
    <p:sldLayoutId id="2147483663" r:id="rId9"/>
    <p:sldLayoutId id="2147483660" r:id="rId10"/>
    <p:sldLayoutId id="2147483665" r:id="rId11"/>
    <p:sldLayoutId id="2147483654" r:id="rId12"/>
    <p:sldLayoutId id="2147483656" r:id="rId13"/>
    <p:sldLayoutId id="2147483657" r:id="rId14"/>
    <p:sldLayoutId id="2147483658" r:id="rId15"/>
    <p:sldLayoutId id="2147483659" r:id="rId16"/>
  </p:sldLayoutIdLst>
  <p:hf hdr="0" ft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photodentro.edu.gr/v/item/ds/8521/1626" TargetMode="External"/><Relationship Id="rId2" Type="http://schemas.openxmlformats.org/officeDocument/2006/relationships/hyperlink" Target="http://photodentro.edu.gr/v/item/ds/8521/1569" TargetMode="Externa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3" Type="http://schemas.openxmlformats.org/officeDocument/2006/relationships/hyperlink" Target="http://photodentro.edu.gr/v/item/ds/8521/1627" TargetMode="External"/><Relationship Id="rId2" Type="http://schemas.openxmlformats.org/officeDocument/2006/relationships/hyperlink" Target="http://photodentro.edu.gr/v/item/ds/8521/7773" TargetMode="External"/><Relationship Id="rId1" Type="http://schemas.openxmlformats.org/officeDocument/2006/relationships/slideLayout" Target="../slideLayouts/slideLayout9.xml"/><Relationship Id="rId5" Type="http://schemas.openxmlformats.org/officeDocument/2006/relationships/image" Target="../media/image7.png"/><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photodentro.edu.gr/v/item/ds/8521/1576" TargetMode="External"/><Relationship Id="rId2" Type="http://schemas.openxmlformats.org/officeDocument/2006/relationships/hyperlink" Target="http://photodentro.edu.gr/v/item/ugc/8525/995" TargetMode="External"/><Relationship Id="rId1" Type="http://schemas.openxmlformats.org/officeDocument/2006/relationships/slideLayout" Target="../slideLayouts/slideLayout9.xml"/><Relationship Id="rId4" Type="http://schemas.openxmlformats.org/officeDocument/2006/relationships/image" Target="../media/image8.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photodentro.edu.gr/v/item/ds/8521/1572" TargetMode="External"/><Relationship Id="rId2" Type="http://schemas.openxmlformats.org/officeDocument/2006/relationships/hyperlink" Target="http://photodentro.edu.gr/v/item/ugc/8525/996" TargetMode="External"/><Relationship Id="rId1" Type="http://schemas.openxmlformats.org/officeDocument/2006/relationships/slideLayout" Target="../slideLayouts/slideLayout9.xml"/><Relationship Id="rId5" Type="http://schemas.openxmlformats.org/officeDocument/2006/relationships/image" Target="../media/image10.png"/><Relationship Id="rId4" Type="http://schemas.openxmlformats.org/officeDocument/2006/relationships/image" Target="../media/image9.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photodentro.edu.gr/lor/"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Rectangle 18"/>
          <p:cNvSpPr/>
          <p:nvPr/>
        </p:nvSpPr>
        <p:spPr>
          <a:xfrm>
            <a:off x="5342295" y="4943884"/>
            <a:ext cx="2808927" cy="1117282"/>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l-GR" dirty="0"/>
          </a:p>
        </p:txBody>
      </p:sp>
      <p:sp>
        <p:nvSpPr>
          <p:cNvPr id="2" name="Title 1"/>
          <p:cNvSpPr>
            <a:spLocks noGrp="1"/>
          </p:cNvSpPr>
          <p:nvPr>
            <p:ph type="ctrTitle"/>
          </p:nvPr>
        </p:nvSpPr>
        <p:spPr>
          <a:xfrm>
            <a:off x="211858" y="147485"/>
            <a:ext cx="7324567" cy="1951414"/>
          </a:xfrm>
        </p:spPr>
        <p:txBody>
          <a:bodyPr/>
          <a:lstStyle/>
          <a:p>
            <a:r>
              <a:rPr lang="el-GR" sz="4200" dirty="0" smtClean="0"/>
              <a:t>ΘΕΣΗ-ΜΕΤΑΤΟΠΙΣΗ-ΔΙΑΣΤΗΜΑ-ΜΕΣΗ ΤΑΧΥΤΗΤΑ ΣΤΟ ΓΥΜΝΑΣΙΟ</a:t>
            </a:r>
            <a:endParaRPr lang="en-US" sz="4200" cap="none" dirty="0"/>
          </a:p>
        </p:txBody>
      </p:sp>
      <p:sp>
        <p:nvSpPr>
          <p:cNvPr id="8" name="TextBox 7"/>
          <p:cNvSpPr txBox="1"/>
          <p:nvPr/>
        </p:nvSpPr>
        <p:spPr>
          <a:xfrm>
            <a:off x="5327926" y="5429713"/>
            <a:ext cx="3816074" cy="584775"/>
          </a:xfrm>
          <a:prstGeom prst="rect">
            <a:avLst/>
          </a:prstGeom>
          <a:noFill/>
        </p:spPr>
        <p:txBody>
          <a:bodyPr wrap="square" rtlCol="0">
            <a:spAutoFit/>
          </a:bodyPr>
          <a:lstStyle/>
          <a:p>
            <a:r>
              <a:rPr lang="el-GR" sz="1600" dirty="0" smtClean="0">
                <a:solidFill>
                  <a:schemeClr val="bg2">
                    <a:lumMod val="10000"/>
                  </a:schemeClr>
                </a:solidFill>
              </a:rPr>
              <a:t>Σεβαστή </a:t>
            </a:r>
            <a:r>
              <a:rPr lang="el-GR" sz="1600" dirty="0" err="1" smtClean="0">
                <a:solidFill>
                  <a:schemeClr val="bg2">
                    <a:lumMod val="10000"/>
                  </a:schemeClr>
                </a:solidFill>
              </a:rPr>
              <a:t>Μαλάμου</a:t>
            </a:r>
            <a:r>
              <a:rPr lang="el-GR" sz="1600" dirty="0" smtClean="0">
                <a:solidFill>
                  <a:schemeClr val="bg2">
                    <a:lumMod val="10000"/>
                  </a:schemeClr>
                </a:solidFill>
              </a:rPr>
              <a:t>, Φυσικός</a:t>
            </a:r>
          </a:p>
          <a:p>
            <a:endParaRPr lang="el-GR" sz="1600" dirty="0"/>
          </a:p>
        </p:txBody>
      </p:sp>
      <p:sp>
        <p:nvSpPr>
          <p:cNvPr id="18" name="Subtitle 2"/>
          <p:cNvSpPr txBox="1">
            <a:spLocks/>
          </p:cNvSpPr>
          <p:nvPr/>
        </p:nvSpPr>
        <p:spPr>
          <a:xfrm>
            <a:off x="5512716" y="6175927"/>
            <a:ext cx="3174088" cy="382042"/>
          </a:xfrm>
          <a:prstGeom prst="rect">
            <a:avLst/>
          </a:prstGeom>
        </p:spPr>
        <p:txBody>
          <a:bodyPr vert="horz" lIns="91440" tIns="9144" rIns="91440" bIns="45720" rtlCol="0">
            <a:normAutofit/>
          </a:bodyPr>
          <a:lstStyle/>
          <a:p>
            <a:pPr marL="0" marR="0" lvl="0" indent="0" algn="r" defTabSz="914400" rtl="0" eaLnBrk="1" fontAlgn="auto" latinLnBrk="0" hangingPunct="1">
              <a:lnSpc>
                <a:spcPct val="100000"/>
              </a:lnSpc>
              <a:spcBef>
                <a:spcPts val="800"/>
              </a:spcBef>
              <a:spcAft>
                <a:spcPts val="0"/>
              </a:spcAft>
              <a:buClrTx/>
              <a:buSzTx/>
              <a:buFont typeface="Arial" pitchFamily="34" charset="0"/>
              <a:buNone/>
              <a:tabLst/>
              <a:defRPr/>
            </a:pPr>
            <a:r>
              <a:rPr lang="el-GR" sz="1400" cap="all" spc="400" dirty="0" smtClean="0">
                <a:solidFill>
                  <a:schemeClr val="accent3">
                    <a:lumMod val="50000"/>
                  </a:schemeClr>
                </a:solidFill>
                <a:ea typeface="+mj-ea"/>
                <a:cs typeface="Tunga" pitchFamily="2"/>
              </a:rPr>
              <a:t>ΠΑΡΓΑ / ΙΟΥΝΙΟΣ 2018</a:t>
            </a:r>
            <a:endParaRPr kumimoji="0" lang="en-US" sz="1400" b="0" i="0" u="none" strike="noStrike" kern="1200" cap="all" spc="400" normalizeH="0" baseline="0" noProof="0" dirty="0">
              <a:ln>
                <a:noFill/>
              </a:ln>
              <a:solidFill>
                <a:schemeClr val="accent3">
                  <a:lumMod val="50000"/>
                </a:schemeClr>
              </a:solidFill>
              <a:effectLst/>
              <a:uLnTx/>
              <a:uFillTx/>
              <a:ea typeface="+mj-ea"/>
              <a:cs typeface="Tunga" pitchFamily="2"/>
            </a:endParaRPr>
          </a:p>
        </p:txBody>
      </p:sp>
      <p:sp>
        <p:nvSpPr>
          <p:cNvPr id="20" name="Rectangle 19"/>
          <p:cNvSpPr/>
          <p:nvPr/>
        </p:nvSpPr>
        <p:spPr>
          <a:xfrm>
            <a:off x="5351047" y="5044492"/>
            <a:ext cx="2239074" cy="400110"/>
          </a:xfrm>
          <a:prstGeom prst="rect">
            <a:avLst/>
          </a:prstGeom>
        </p:spPr>
        <p:txBody>
          <a:bodyPr wrap="none">
            <a:spAutoFit/>
          </a:bodyPr>
          <a:lstStyle/>
          <a:p>
            <a:r>
              <a:rPr lang="el-GR" sz="2000" dirty="0" smtClean="0">
                <a:solidFill>
                  <a:schemeClr val="bg2">
                    <a:lumMod val="10000"/>
                  </a:schemeClr>
                </a:solidFill>
              </a:rPr>
              <a:t>Ομάδα ανάπτυξης</a:t>
            </a:r>
          </a:p>
        </p:txBody>
      </p:sp>
      <p:sp>
        <p:nvSpPr>
          <p:cNvPr id="21" name="Subtitle 20"/>
          <p:cNvSpPr>
            <a:spLocks noGrp="1"/>
          </p:cNvSpPr>
          <p:nvPr>
            <p:ph type="subTitle" idx="4294967295"/>
          </p:nvPr>
        </p:nvSpPr>
        <p:spPr>
          <a:xfrm>
            <a:off x="246922" y="2293414"/>
            <a:ext cx="5037841" cy="354949"/>
          </a:xfrm>
        </p:spPr>
        <p:txBody>
          <a:bodyPr>
            <a:noAutofit/>
          </a:bodyPr>
          <a:lstStyle/>
          <a:p>
            <a:r>
              <a:rPr lang="el-GR" sz="2400" b="0" dirty="0" smtClean="0">
                <a:solidFill>
                  <a:schemeClr val="accent2">
                    <a:lumMod val="75000"/>
                  </a:schemeClr>
                </a:solidFill>
                <a:effectLst>
                  <a:outerShdw blurRad="38100" dist="38100" dir="2700000" algn="tl">
                    <a:srgbClr val="000000">
                      <a:alpha val="43137"/>
                    </a:srgbClr>
                  </a:outerShdw>
                </a:effectLst>
              </a:rPr>
              <a:t>ΓΕΛ ΠΑΡΓΑΣ</a:t>
            </a:r>
          </a:p>
        </p:txBody>
      </p:sp>
      <p:pic>
        <p:nvPicPr>
          <p:cNvPr id="10" name="9 - Εικόνα"/>
          <p:cNvPicPr/>
          <p:nvPr/>
        </p:nvPicPr>
        <p:blipFill>
          <a:blip r:embed="rId3" cstate="print"/>
          <a:srcRect/>
          <a:stretch>
            <a:fillRect/>
          </a:stretch>
        </p:blipFill>
        <p:spPr bwMode="auto">
          <a:xfrm>
            <a:off x="2533241" y="4591503"/>
            <a:ext cx="2562225" cy="862330"/>
          </a:xfrm>
          <a:prstGeom prst="rect">
            <a:avLst/>
          </a:prstGeom>
          <a:noFill/>
          <a:ln w="9525">
            <a:noFill/>
            <a:miter lim="800000"/>
            <a:headEnd/>
            <a:tailEnd/>
          </a:ln>
        </p:spPr>
      </p:pic>
    </p:spTree>
    <p:extLst>
      <p:ext uri="{BB962C8B-B14F-4D97-AF65-F5344CB8AC3E}">
        <p14:creationId xmlns:p14="http://schemas.microsoft.com/office/powerpoint/2010/main" xmlns="" val="33911128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a:t>
            </a:r>
            <a:br>
              <a:rPr lang="el-GR" sz="2400" dirty="0" smtClean="0"/>
            </a:br>
            <a:r>
              <a:rPr lang="el-GR" sz="2400" dirty="0" smtClean="0"/>
              <a:t>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10</a:t>
            </a:fld>
            <a:endParaRPr lang="en-US" dirty="0"/>
          </a:p>
        </p:txBody>
      </p:sp>
      <p:sp>
        <p:nvSpPr>
          <p:cNvPr id="7" name="Content Placeholder 6"/>
          <p:cNvSpPr>
            <a:spLocks noGrp="1"/>
          </p:cNvSpPr>
          <p:nvPr>
            <p:ph sz="half" idx="2"/>
          </p:nvPr>
        </p:nvSpPr>
        <p:spPr>
          <a:xfrm>
            <a:off x="557213" y="557213"/>
            <a:ext cx="8290225" cy="4129087"/>
          </a:xfrm>
        </p:spPr>
        <p:txBody>
          <a:bodyPr>
            <a:normAutofit fontScale="92500" lnSpcReduction="10000"/>
          </a:bodyPr>
          <a:lstStyle/>
          <a:p>
            <a:r>
              <a:rPr lang="el-GR" b="1" dirty="0"/>
              <a:t>ΔΡΑΣΤΗΡΙΟΤΗΤΑ  </a:t>
            </a:r>
            <a:r>
              <a:rPr lang="en-US" b="1" dirty="0" smtClean="0"/>
              <a:t>1:</a:t>
            </a:r>
            <a:r>
              <a:rPr lang="el-GR" b="1" dirty="0" smtClean="0"/>
              <a:t> [Θέση-</a:t>
            </a:r>
            <a:r>
              <a:rPr lang="el-GR" b="1" dirty="0" err="1" smtClean="0"/>
              <a:t>Μετατόπισ</a:t>
            </a:r>
            <a:r>
              <a:rPr lang="el-GR" b="1" dirty="0" smtClean="0"/>
              <a:t>η]</a:t>
            </a:r>
            <a:endParaRPr lang="el-GR" sz="2000" dirty="0"/>
          </a:p>
          <a:p>
            <a:pPr lvl="1">
              <a:buFont typeface="Arial" pitchFamily="34" charset="0"/>
              <a:buChar char="•"/>
            </a:pPr>
            <a:r>
              <a:rPr lang="el-GR" sz="2200" dirty="0" smtClean="0"/>
              <a:t>Διάρκεια: 1 </a:t>
            </a:r>
            <a:r>
              <a:rPr lang="el-GR" sz="2200" dirty="0"/>
              <a:t>διδακτική </a:t>
            </a:r>
            <a:r>
              <a:rPr lang="el-GR" sz="2200" dirty="0" smtClean="0"/>
              <a:t>ώρα</a:t>
            </a:r>
            <a:endParaRPr lang="el-GR" sz="2200" dirty="0"/>
          </a:p>
          <a:p>
            <a:pPr lvl="1">
              <a:buFont typeface="Arial" pitchFamily="34" charset="0"/>
              <a:buChar char="•"/>
            </a:pPr>
            <a:r>
              <a:rPr lang="el-GR" sz="2200" dirty="0"/>
              <a:t>Είδος </a:t>
            </a:r>
            <a:r>
              <a:rPr lang="el-GR" sz="2200" dirty="0" smtClean="0"/>
              <a:t>δραστηριότητας: εικονικό εργαστήριο</a:t>
            </a:r>
            <a:endParaRPr lang="el-GR" sz="2200" dirty="0"/>
          </a:p>
          <a:p>
            <a:pPr lvl="1">
              <a:buFont typeface="Arial" pitchFamily="34" charset="0"/>
              <a:buChar char="•"/>
            </a:pPr>
            <a:r>
              <a:rPr lang="el-GR" sz="2200" dirty="0"/>
              <a:t>Οργάνωση τάξης: </a:t>
            </a:r>
            <a:r>
              <a:rPr lang="el-GR" sz="2200" dirty="0" smtClean="0"/>
              <a:t>εργασία </a:t>
            </a:r>
            <a:r>
              <a:rPr lang="el-GR" sz="2200" dirty="0"/>
              <a:t>σε </a:t>
            </a:r>
            <a:r>
              <a:rPr lang="el-GR" sz="2200" dirty="0" smtClean="0"/>
              <a:t>ομάδες</a:t>
            </a:r>
            <a:endParaRPr lang="el-GR" sz="2200" dirty="0"/>
          </a:p>
          <a:p>
            <a:pPr lvl="1">
              <a:buFont typeface="Arial" pitchFamily="34" charset="0"/>
              <a:buChar char="•"/>
            </a:pPr>
            <a:r>
              <a:rPr lang="el-GR" sz="2200" dirty="0"/>
              <a:t>Ρόλος του </a:t>
            </a:r>
            <a:r>
              <a:rPr lang="el-GR" sz="2200" dirty="0" smtClean="0"/>
              <a:t>διδάσκοντα: ενθαρρυντικός, υποστηρικτικός, συμβουλευτικός, </a:t>
            </a:r>
            <a:r>
              <a:rPr lang="el-GR" sz="2200" dirty="0" err="1" smtClean="0"/>
              <a:t>διευκολυντικός</a:t>
            </a:r>
            <a:r>
              <a:rPr lang="el-GR" sz="2200" dirty="0" smtClean="0"/>
              <a:t>,  συντονιστικός, υποκινητικός, τεχνική υποστήριξη.</a:t>
            </a:r>
            <a:endParaRPr lang="el-GR" sz="2200" dirty="0"/>
          </a:p>
          <a:p>
            <a:r>
              <a:rPr lang="el-GR" sz="2200" dirty="0" smtClean="0"/>
              <a:t>Ο μαθητής: </a:t>
            </a:r>
          </a:p>
          <a:p>
            <a:r>
              <a:rPr lang="el-GR" sz="2200" dirty="0" smtClean="0"/>
              <a:t>- να προσδιορίζει τη θέση ενός αντικειμένου σε σχέση με ένα σύστημα αναφοράς</a:t>
            </a:r>
          </a:p>
          <a:p>
            <a:r>
              <a:rPr lang="el-GR" sz="2200" dirty="0" smtClean="0"/>
              <a:t>- να διακρίνει τις έννοιες θέση και μετατόπιση</a:t>
            </a:r>
          </a:p>
          <a:p>
            <a:r>
              <a:rPr lang="el-GR" sz="2200" dirty="0" smtClean="0"/>
              <a:t>- να υπολογίζει τη μετατόπιση ενός σώματος</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 Single Corner Rectangle 9"/>
          <p:cNvSpPr/>
          <p:nvPr/>
        </p:nvSpPr>
        <p:spPr>
          <a:xfrm>
            <a:off x="2743200" y="3187042"/>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9" name="Round Single Corner Rectangle 8"/>
          <p:cNvSpPr/>
          <p:nvPr/>
        </p:nvSpPr>
        <p:spPr>
          <a:xfrm>
            <a:off x="2743200" y="1034544"/>
            <a:ext cx="5800299" cy="1692322"/>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20" name="Title 19"/>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22" name="Content Placeholder 21"/>
          <p:cNvSpPr>
            <a:spLocks noGrp="1"/>
          </p:cNvSpPr>
          <p:nvPr>
            <p:ph sz="quarter" idx="4"/>
          </p:nvPr>
        </p:nvSpPr>
        <p:spPr>
          <a:xfrm>
            <a:off x="2884867" y="1072412"/>
            <a:ext cx="5754165" cy="1815151"/>
          </a:xfrm>
        </p:spPr>
        <p:txBody>
          <a:bodyPr>
            <a:normAutofit/>
          </a:bodyPr>
          <a:lstStyle/>
          <a:p>
            <a:r>
              <a:rPr lang="el-GR" sz="2000" dirty="0" smtClean="0">
                <a:solidFill>
                  <a:schemeClr val="accent2">
                    <a:lumMod val="50000"/>
                  </a:schemeClr>
                </a:solidFill>
                <a:effectLst>
                  <a:outerShdw blurRad="38100" dist="38100" dir="2700000" algn="tl">
                    <a:srgbClr val="000000">
                      <a:alpha val="43137"/>
                    </a:srgbClr>
                  </a:outerShdw>
                </a:effectLst>
              </a:rPr>
              <a:t>Θέση </a:t>
            </a:r>
          </a:p>
          <a:p>
            <a:pPr lvl="2"/>
            <a:r>
              <a:rPr lang="en-US" u="sng" dirty="0" smtClean="0">
                <a:hlinkClick r:id="rId2"/>
              </a:rPr>
              <a:t>http</a:t>
            </a:r>
            <a:r>
              <a:rPr lang="el-GR" u="sng" dirty="0" smtClean="0">
                <a:hlinkClick r:id="rId2"/>
              </a:rPr>
              <a:t>://</a:t>
            </a:r>
            <a:r>
              <a:rPr lang="en-US" u="sng" dirty="0" err="1" smtClean="0">
                <a:hlinkClick r:id="rId2"/>
              </a:rPr>
              <a:t>photodentro</a:t>
            </a:r>
            <a:r>
              <a:rPr lang="el-GR" u="sng" dirty="0" smtClean="0">
                <a:hlinkClick r:id="rId2"/>
              </a:rPr>
              <a:t>.</a:t>
            </a:r>
            <a:r>
              <a:rPr lang="en-US" u="sng" dirty="0" err="1" smtClean="0">
                <a:hlinkClick r:id="rId2"/>
              </a:rPr>
              <a:t>edu</a:t>
            </a:r>
            <a:r>
              <a:rPr lang="el-GR" u="sng" dirty="0" smtClean="0">
                <a:hlinkClick r:id="rId2"/>
              </a:rPr>
              <a:t>.</a:t>
            </a:r>
            <a:r>
              <a:rPr lang="en-US" u="sng" dirty="0" err="1" smtClean="0">
                <a:hlinkClick r:id="rId2"/>
              </a:rPr>
              <a:t>gr</a:t>
            </a:r>
            <a:r>
              <a:rPr lang="el-GR" u="sng" dirty="0" smtClean="0">
                <a:hlinkClick r:id="rId2"/>
              </a:rPr>
              <a:t>/</a:t>
            </a:r>
            <a:r>
              <a:rPr lang="en-US" u="sng" dirty="0" smtClean="0">
                <a:hlinkClick r:id="rId2"/>
              </a:rPr>
              <a:t>v</a:t>
            </a:r>
            <a:r>
              <a:rPr lang="el-GR" u="sng" dirty="0" smtClean="0">
                <a:hlinkClick r:id="rId2"/>
              </a:rPr>
              <a:t>/</a:t>
            </a:r>
            <a:r>
              <a:rPr lang="en-US" u="sng" dirty="0" smtClean="0">
                <a:hlinkClick r:id="rId2"/>
              </a:rPr>
              <a:t>item</a:t>
            </a:r>
            <a:r>
              <a:rPr lang="el-GR" u="sng" dirty="0" smtClean="0">
                <a:hlinkClick r:id="rId2"/>
              </a:rPr>
              <a:t>/</a:t>
            </a:r>
            <a:r>
              <a:rPr lang="en-US" u="sng" dirty="0" err="1" smtClean="0">
                <a:hlinkClick r:id="rId2"/>
              </a:rPr>
              <a:t>ds</a:t>
            </a:r>
            <a:r>
              <a:rPr lang="el-GR" u="sng" dirty="0" smtClean="0">
                <a:hlinkClick r:id="rId2"/>
              </a:rPr>
              <a:t>/8521/1569</a:t>
            </a:r>
            <a:r>
              <a:rPr lang="en-US" u="sng" dirty="0" smtClean="0"/>
              <a:t> </a:t>
            </a:r>
            <a:r>
              <a:rPr lang="el-GR" b="0" dirty="0" smtClean="0"/>
              <a:t>Προσομοίωση</a:t>
            </a:r>
          </a:p>
          <a:p>
            <a:pPr lvl="2"/>
            <a:r>
              <a:rPr lang="el-GR" b="0" dirty="0" smtClean="0"/>
              <a:t>Προέλευση: Φωτόδεντρο / Μαθησιακά </a:t>
            </a:r>
            <a:r>
              <a:rPr lang="el-GR" dirty="0" smtClean="0"/>
              <a:t>Α</a:t>
            </a:r>
            <a:r>
              <a:rPr lang="el-GR" b="0" dirty="0" smtClean="0"/>
              <a:t>ντικείμενα</a:t>
            </a:r>
            <a:endParaRPr lang="el-GR" b="0"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11</a:t>
            </a:fld>
            <a:endParaRPr lang="en-US" dirty="0"/>
          </a:p>
        </p:txBody>
      </p:sp>
      <p:sp>
        <p:nvSpPr>
          <p:cNvPr id="24" name="Content Placeholder 23"/>
          <p:cNvSpPr>
            <a:spLocks noGrp="1"/>
          </p:cNvSpPr>
          <p:nvPr>
            <p:ph sz="quarter" idx="14"/>
          </p:nvPr>
        </p:nvSpPr>
        <p:spPr>
          <a:xfrm>
            <a:off x="2846231" y="3194702"/>
            <a:ext cx="5820097" cy="1744639"/>
          </a:xfrm>
        </p:spPr>
        <p:txBody>
          <a:bodyPr>
            <a:normAutofit/>
          </a:bodyPr>
          <a:lstStyle/>
          <a:p>
            <a:r>
              <a:rPr lang="el-GR" sz="2000" dirty="0" smtClean="0">
                <a:solidFill>
                  <a:schemeClr val="accent2">
                    <a:lumMod val="50000"/>
                  </a:schemeClr>
                </a:solidFill>
                <a:effectLst>
                  <a:outerShdw blurRad="38100" dist="38100" dir="2700000" algn="tl">
                    <a:srgbClr val="000000">
                      <a:alpha val="43137"/>
                    </a:srgbClr>
                  </a:outerShdw>
                </a:effectLst>
              </a:rPr>
              <a:t>Θέση- Εξάσκηση στην έννοια Θέση</a:t>
            </a:r>
          </a:p>
          <a:p>
            <a:pPr lvl="2"/>
            <a:r>
              <a:rPr lang="en-US" u="sng" dirty="0" smtClean="0">
                <a:hlinkClick r:id="rId3"/>
              </a:rPr>
              <a:t>http://photodentro.edu.gr/v/item/ds/8521/1626</a:t>
            </a:r>
            <a:endParaRPr lang="en-US" u="sng" dirty="0" smtClean="0"/>
          </a:p>
          <a:p>
            <a:pPr lvl="2"/>
            <a:r>
              <a:rPr lang="el-GR" dirty="0" smtClean="0"/>
              <a:t>Προσομοίωση</a:t>
            </a:r>
          </a:p>
          <a:p>
            <a:pPr lvl="2"/>
            <a:r>
              <a:rPr lang="el-GR" dirty="0" smtClean="0"/>
              <a:t>Προέλευση: </a:t>
            </a:r>
            <a:r>
              <a:rPr lang="el-GR" dirty="0" err="1" smtClean="0"/>
              <a:t>Φωτόδεντρο</a:t>
            </a:r>
            <a:r>
              <a:rPr lang="el-GR" dirty="0" smtClean="0"/>
              <a:t> / Μαθησιακά Αντικείμενα</a:t>
            </a:r>
          </a:p>
          <a:p>
            <a:pPr lvl="2"/>
            <a:endParaRPr lang="el-GR" dirty="0" smtClean="0"/>
          </a:p>
        </p:txBody>
      </p:sp>
      <p:sp>
        <p:nvSpPr>
          <p:cNvPr id="4" name="TextBox 3"/>
          <p:cNvSpPr txBox="1"/>
          <p:nvPr/>
        </p:nvSpPr>
        <p:spPr>
          <a:xfrm>
            <a:off x="592427" y="390728"/>
            <a:ext cx="6915955" cy="461665"/>
          </a:xfrm>
          <a:prstGeom prst="rect">
            <a:avLst/>
          </a:prstGeom>
          <a:noFill/>
        </p:spPr>
        <p:txBody>
          <a:bodyPr wrap="square" rtlCol="0">
            <a:spAutoFit/>
          </a:bodyPr>
          <a:lstStyle/>
          <a:p>
            <a:r>
              <a:rPr lang="el-GR" sz="2400" dirty="0" smtClean="0"/>
              <a:t>Ψηφιακό Εκπαιδευτικό Περιεχόμενο:</a:t>
            </a:r>
            <a:endParaRPr lang="el-GR" sz="2400" dirty="0"/>
          </a:p>
        </p:txBody>
      </p:sp>
      <p:pic>
        <p:nvPicPr>
          <p:cNvPr id="1026" name="Picture 2"/>
          <p:cNvPicPr>
            <a:picLocks noGrp="1" noChangeAspect="1" noChangeArrowheads="1"/>
          </p:cNvPicPr>
          <p:nvPr>
            <p:ph sz="half" idx="2"/>
          </p:nvPr>
        </p:nvPicPr>
        <p:blipFill>
          <a:blip r:embed="rId4" cstate="print"/>
          <a:srcRect/>
          <a:stretch>
            <a:fillRect/>
          </a:stretch>
        </p:blipFill>
        <p:spPr bwMode="auto">
          <a:xfrm>
            <a:off x="522514" y="981546"/>
            <a:ext cx="1886971" cy="1748592"/>
          </a:xfrm>
          <a:prstGeom prst="rect">
            <a:avLst/>
          </a:prstGeom>
          <a:noFill/>
          <a:ln w="9525">
            <a:noFill/>
            <a:miter lim="800000"/>
            <a:headEnd/>
            <a:tailEnd/>
          </a:ln>
        </p:spPr>
      </p:pic>
      <p:pic>
        <p:nvPicPr>
          <p:cNvPr id="1027" name="Picture 3"/>
          <p:cNvPicPr>
            <a:picLocks noGrp="1" noChangeAspect="1" noChangeArrowheads="1"/>
          </p:cNvPicPr>
          <p:nvPr>
            <p:ph sz="half" idx="13"/>
          </p:nvPr>
        </p:nvPicPr>
        <p:blipFill>
          <a:blip r:embed="rId5" cstate="print"/>
          <a:srcRect/>
          <a:stretch>
            <a:fillRect/>
          </a:stretch>
        </p:blipFill>
        <p:spPr bwMode="auto">
          <a:xfrm>
            <a:off x="292846" y="3331030"/>
            <a:ext cx="2178892" cy="127350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 Single Corner Rectangle 9"/>
          <p:cNvSpPr/>
          <p:nvPr/>
        </p:nvSpPr>
        <p:spPr>
          <a:xfrm>
            <a:off x="2686593" y="3026229"/>
            <a:ext cx="5800299" cy="1371601"/>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9" name="Round Single Corner Rectangle 8"/>
          <p:cNvSpPr/>
          <p:nvPr/>
        </p:nvSpPr>
        <p:spPr>
          <a:xfrm>
            <a:off x="2625634" y="1230488"/>
            <a:ext cx="5800299" cy="1303708"/>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20" name="Title 19"/>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22" name="Content Placeholder 21"/>
          <p:cNvSpPr>
            <a:spLocks noGrp="1"/>
          </p:cNvSpPr>
          <p:nvPr>
            <p:ph sz="quarter" idx="4"/>
          </p:nvPr>
        </p:nvSpPr>
        <p:spPr>
          <a:xfrm>
            <a:off x="2701988" y="1163851"/>
            <a:ext cx="5754165" cy="1448719"/>
          </a:xfrm>
        </p:spPr>
        <p:txBody>
          <a:bodyPr>
            <a:normAutofit/>
          </a:bodyPr>
          <a:lstStyle/>
          <a:p>
            <a:r>
              <a:rPr lang="el-GR" sz="2000" dirty="0" smtClean="0">
                <a:solidFill>
                  <a:schemeClr val="accent2">
                    <a:lumMod val="50000"/>
                  </a:schemeClr>
                </a:solidFill>
                <a:effectLst>
                  <a:outerShdw blurRad="38100" dist="38100" dir="2700000" algn="tl">
                    <a:srgbClr val="000000">
                      <a:alpha val="43137"/>
                    </a:srgbClr>
                  </a:outerShdw>
                </a:effectLst>
              </a:rPr>
              <a:t>Μετατόπιση </a:t>
            </a:r>
          </a:p>
          <a:p>
            <a:pPr lvl="2"/>
            <a:r>
              <a:rPr lang="en-US" u="sng" dirty="0" smtClean="0">
                <a:hlinkClick r:id="rId2"/>
              </a:rPr>
              <a:t>http://photodentro.edu.gr/v/item/ds/8521/7773</a:t>
            </a:r>
            <a:r>
              <a:rPr lang="en-US" u="sng" dirty="0" smtClean="0"/>
              <a:t> </a:t>
            </a:r>
          </a:p>
          <a:p>
            <a:pPr lvl="2"/>
            <a:r>
              <a:rPr lang="el-GR" b="0" dirty="0" smtClean="0"/>
              <a:t>Προσομοίωση</a:t>
            </a:r>
          </a:p>
          <a:p>
            <a:pPr lvl="2"/>
            <a:r>
              <a:rPr lang="el-GR" b="0" dirty="0" smtClean="0"/>
              <a:t>Προέλευση: Φωτόδεντρο / Μαθησιακά </a:t>
            </a:r>
            <a:r>
              <a:rPr lang="el-GR" dirty="0" smtClean="0"/>
              <a:t>Α</a:t>
            </a:r>
            <a:r>
              <a:rPr lang="el-GR" b="0" dirty="0" smtClean="0"/>
              <a:t>ντικείμενα</a:t>
            </a:r>
            <a:endParaRPr lang="el-GR" b="0"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12</a:t>
            </a:fld>
            <a:endParaRPr lang="en-US" dirty="0"/>
          </a:p>
        </p:txBody>
      </p:sp>
      <p:sp>
        <p:nvSpPr>
          <p:cNvPr id="4" name="TextBox 3"/>
          <p:cNvSpPr txBox="1"/>
          <p:nvPr/>
        </p:nvSpPr>
        <p:spPr>
          <a:xfrm>
            <a:off x="670804" y="429916"/>
            <a:ext cx="6915955" cy="461665"/>
          </a:xfrm>
          <a:prstGeom prst="rect">
            <a:avLst/>
          </a:prstGeom>
          <a:noFill/>
        </p:spPr>
        <p:txBody>
          <a:bodyPr wrap="square" rtlCol="0">
            <a:spAutoFit/>
          </a:bodyPr>
          <a:lstStyle/>
          <a:p>
            <a:r>
              <a:rPr lang="el-GR" sz="2400" dirty="0" smtClean="0"/>
              <a:t>Ψηφιακό Εκπαιδευτικό Περιεχόμενο:</a:t>
            </a:r>
            <a:endParaRPr lang="el-GR" sz="2400" dirty="0"/>
          </a:p>
        </p:txBody>
      </p:sp>
      <p:sp>
        <p:nvSpPr>
          <p:cNvPr id="11" name="Content Placeholder 21"/>
          <p:cNvSpPr txBox="1">
            <a:spLocks/>
          </p:cNvSpPr>
          <p:nvPr/>
        </p:nvSpPr>
        <p:spPr>
          <a:xfrm>
            <a:off x="2671508" y="3027486"/>
            <a:ext cx="5754165" cy="144871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ts val="800"/>
              </a:spcBef>
              <a:spcAft>
                <a:spcPts val="0"/>
              </a:spcAft>
              <a:buClrTx/>
              <a:buSzTx/>
              <a:buFont typeface="Arial" pitchFamily="34" charset="0"/>
              <a:buNone/>
              <a:tabLst/>
              <a:defRPr/>
            </a:pPr>
            <a:r>
              <a:rPr kumimoji="0" lang="el-GR" sz="2000" b="1" i="0" u="none" strike="noStrike" kern="1200" cap="none" spc="0" normalizeH="0" baseline="0" noProof="0" dirty="0" smtClean="0">
                <a:ln>
                  <a:noFill/>
                </a:ln>
                <a:solidFill>
                  <a:schemeClr val="accent2">
                    <a:lumMod val="50000"/>
                  </a:schemeClr>
                </a:solidFill>
                <a:effectLst>
                  <a:outerShdw blurRad="38100" dist="38100" dir="2700000" algn="tl">
                    <a:srgbClr val="000000">
                      <a:alpha val="43137"/>
                    </a:srgbClr>
                  </a:outerShdw>
                </a:effectLst>
                <a:uLnTx/>
                <a:uFillTx/>
                <a:latin typeface="+mn-lt"/>
                <a:ea typeface="+mn-ea"/>
                <a:cs typeface="+mn-cs"/>
              </a:rPr>
              <a:t>Παιχνίδι με τη</a:t>
            </a:r>
            <a:r>
              <a:rPr kumimoji="0" lang="el-GR" sz="2000" b="1" i="0" u="none" strike="noStrike" kern="1200" cap="none" spc="0" normalizeH="0" noProof="0" dirty="0" smtClean="0">
                <a:ln>
                  <a:noFill/>
                </a:ln>
                <a:solidFill>
                  <a:schemeClr val="accent2">
                    <a:lumMod val="50000"/>
                  </a:schemeClr>
                </a:solidFill>
                <a:effectLst>
                  <a:outerShdw blurRad="38100" dist="38100" dir="2700000" algn="tl">
                    <a:srgbClr val="000000">
                      <a:alpha val="43137"/>
                    </a:srgbClr>
                  </a:outerShdw>
                </a:effectLst>
                <a:uLnTx/>
                <a:uFillTx/>
                <a:latin typeface="+mn-lt"/>
                <a:ea typeface="+mn-ea"/>
                <a:cs typeface="+mn-cs"/>
              </a:rPr>
              <a:t> μετατόπιση</a:t>
            </a:r>
            <a:endParaRPr kumimoji="0" lang="el-GR" sz="2000" b="1" i="0" u="none" strike="noStrike" kern="1200" cap="none" spc="0" normalizeH="0" baseline="0" noProof="0" dirty="0" smtClean="0">
              <a:ln>
                <a:noFill/>
              </a:ln>
              <a:solidFill>
                <a:schemeClr val="accent2">
                  <a:lumMod val="50000"/>
                </a:schemeClr>
              </a:solidFill>
              <a:effectLst>
                <a:outerShdw blurRad="38100" dist="38100" dir="2700000" algn="tl">
                  <a:srgbClr val="000000">
                    <a:alpha val="43137"/>
                  </a:srgbClr>
                </a:outerShdw>
              </a:effectLst>
              <a:uLnTx/>
              <a:uFillTx/>
              <a:latin typeface="+mn-lt"/>
              <a:ea typeface="+mn-ea"/>
              <a:cs typeface="+mn-cs"/>
            </a:endParaRPr>
          </a:p>
          <a:p>
            <a:pPr marL="402336" lvl="2" indent="-164592">
              <a:spcBef>
                <a:spcPts val="300"/>
              </a:spcBef>
              <a:buClr>
                <a:schemeClr val="accent2"/>
              </a:buClr>
              <a:buFont typeface="Wingdings" pitchFamily="2" charset="2"/>
              <a:buChar char="§"/>
            </a:pPr>
            <a:r>
              <a:rPr lang="en-US" u="sng" dirty="0" smtClean="0">
                <a:hlinkClick r:id="rId3"/>
              </a:rPr>
              <a:t>http://photodentro.edu.gr/v/item/ds/8521/1627</a:t>
            </a:r>
            <a:r>
              <a:rPr lang="en-US" dirty="0" smtClean="0">
                <a:hlinkClick r:id="rId3"/>
              </a:rPr>
              <a:t> </a:t>
            </a:r>
            <a:r>
              <a:rPr lang="en-US" dirty="0" smtClean="0"/>
              <a:t> </a:t>
            </a:r>
            <a:r>
              <a:rPr kumimoji="0" lang="el-GR" sz="1800" b="0" i="0" u="none" strike="noStrike" kern="1200" cap="none" spc="0" normalizeH="0" baseline="0" noProof="0" dirty="0" smtClean="0">
                <a:ln>
                  <a:noFill/>
                </a:ln>
                <a:solidFill>
                  <a:schemeClr val="tx1"/>
                </a:solidFill>
                <a:effectLst/>
                <a:uLnTx/>
                <a:uFillTx/>
                <a:latin typeface="+mn-lt"/>
                <a:ea typeface="+mn-ea"/>
                <a:cs typeface="+mn-cs"/>
              </a:rPr>
              <a:t>Προσομοίωση</a:t>
            </a:r>
          </a:p>
          <a:p>
            <a:pPr marL="402336" marR="0" lvl="2" indent="-164592" algn="l" defTabSz="914400" rtl="0" eaLnBrk="1" fontAlgn="auto" latinLnBrk="0" hangingPunct="1">
              <a:lnSpc>
                <a:spcPct val="100000"/>
              </a:lnSpc>
              <a:spcBef>
                <a:spcPts val="300"/>
              </a:spcBef>
              <a:spcAft>
                <a:spcPts val="0"/>
              </a:spcAft>
              <a:buClr>
                <a:schemeClr val="accent2"/>
              </a:buClr>
              <a:buSzTx/>
              <a:buFont typeface="Wingdings" pitchFamily="2" charset="2"/>
              <a:buChar char="§"/>
              <a:tabLst/>
              <a:defRPr/>
            </a:pPr>
            <a:r>
              <a:rPr kumimoji="0" lang="el-GR" sz="1800" b="0" i="0" u="none" strike="noStrike" kern="1200" cap="none" spc="0" normalizeH="0" baseline="0" noProof="0" dirty="0" smtClean="0">
                <a:ln>
                  <a:noFill/>
                </a:ln>
                <a:solidFill>
                  <a:schemeClr val="tx1"/>
                </a:solidFill>
                <a:effectLst/>
                <a:uLnTx/>
                <a:uFillTx/>
                <a:latin typeface="+mn-lt"/>
                <a:ea typeface="+mn-ea"/>
                <a:cs typeface="+mn-cs"/>
              </a:rPr>
              <a:t>Προέλευση: </a:t>
            </a:r>
            <a:r>
              <a:rPr kumimoji="0" lang="el-GR" sz="1800" b="0" i="0" u="none" strike="noStrike" kern="1200" cap="none" spc="0" normalizeH="0" baseline="0" noProof="0" dirty="0" err="1" smtClean="0">
                <a:ln>
                  <a:noFill/>
                </a:ln>
                <a:solidFill>
                  <a:schemeClr val="tx1"/>
                </a:solidFill>
                <a:effectLst/>
                <a:uLnTx/>
                <a:uFillTx/>
                <a:latin typeface="+mn-lt"/>
                <a:ea typeface="+mn-ea"/>
                <a:cs typeface="+mn-cs"/>
              </a:rPr>
              <a:t>Φωτόδεντρο</a:t>
            </a:r>
            <a:r>
              <a:rPr kumimoji="0" lang="el-GR" sz="1800" b="0" i="0" u="none" strike="noStrike" kern="1200" cap="none" spc="0" normalizeH="0" baseline="0" noProof="0" dirty="0" smtClean="0">
                <a:ln>
                  <a:noFill/>
                </a:ln>
                <a:solidFill>
                  <a:schemeClr val="tx1"/>
                </a:solidFill>
                <a:effectLst/>
                <a:uLnTx/>
                <a:uFillTx/>
                <a:latin typeface="+mn-lt"/>
                <a:ea typeface="+mn-ea"/>
                <a:cs typeface="+mn-cs"/>
              </a:rPr>
              <a:t> / Μαθησιακά Αντικείμενα</a:t>
            </a:r>
            <a:endParaRPr kumimoji="0" lang="el-GR" sz="1800" b="0" i="0" u="none" strike="noStrike" kern="1200" cap="none" spc="0" normalizeH="0" baseline="0" noProof="0" dirty="0">
              <a:ln>
                <a:noFill/>
              </a:ln>
              <a:solidFill>
                <a:schemeClr val="tx1"/>
              </a:solidFill>
              <a:effectLst/>
              <a:uLnTx/>
              <a:uFillTx/>
              <a:latin typeface="+mn-lt"/>
              <a:ea typeface="+mn-ea"/>
              <a:cs typeface="+mn-cs"/>
            </a:endParaRPr>
          </a:p>
        </p:txBody>
      </p:sp>
      <p:pic>
        <p:nvPicPr>
          <p:cNvPr id="14" name="Picture 2"/>
          <p:cNvPicPr>
            <a:picLocks noGrp="1" noChangeAspect="1" noChangeArrowheads="1"/>
          </p:cNvPicPr>
          <p:nvPr>
            <p:ph sz="half" idx="2"/>
          </p:nvPr>
        </p:nvPicPr>
        <p:blipFill>
          <a:blip r:embed="rId4" cstate="print"/>
          <a:srcRect/>
          <a:stretch>
            <a:fillRect/>
          </a:stretch>
        </p:blipFill>
        <p:spPr bwMode="auto">
          <a:xfrm>
            <a:off x="365760" y="1046860"/>
            <a:ext cx="1886971" cy="1748592"/>
          </a:xfrm>
          <a:prstGeom prst="rect">
            <a:avLst/>
          </a:prstGeom>
          <a:noFill/>
          <a:ln w="9525">
            <a:noFill/>
            <a:miter lim="800000"/>
            <a:headEnd/>
            <a:tailEnd/>
          </a:ln>
        </p:spPr>
      </p:pic>
      <p:pic>
        <p:nvPicPr>
          <p:cNvPr id="15" name="Picture 3"/>
          <p:cNvPicPr>
            <a:picLocks noGrp="1" noChangeAspect="1" noChangeArrowheads="1"/>
          </p:cNvPicPr>
          <p:nvPr>
            <p:ph sz="half" idx="13"/>
          </p:nvPr>
        </p:nvPicPr>
        <p:blipFill>
          <a:blip r:embed="rId5" cstate="print"/>
          <a:srcRect/>
          <a:stretch>
            <a:fillRect/>
          </a:stretch>
        </p:blipFill>
        <p:spPr bwMode="auto">
          <a:xfrm>
            <a:off x="292846" y="2965269"/>
            <a:ext cx="2178892" cy="146945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sz="2400" dirty="0"/>
              <a:t>ΑΝΑΛΥΤΙΚΗ ΠΕΡΙΓΡΑΦΗ </a:t>
            </a:r>
            <a:r>
              <a:rPr lang="el-GR" sz="2400" dirty="0" smtClean="0"/>
              <a:t/>
            </a:r>
            <a:br>
              <a:rPr lang="el-GR" sz="2400" dirty="0" smtClean="0"/>
            </a:br>
            <a:r>
              <a:rPr lang="el-GR" sz="2400" dirty="0" smtClean="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13</a:t>
            </a:fld>
            <a:endParaRPr lang="en-US" dirty="0"/>
          </a:p>
        </p:txBody>
      </p:sp>
      <p:sp>
        <p:nvSpPr>
          <p:cNvPr id="10" name="Content Placeholder 9"/>
          <p:cNvSpPr>
            <a:spLocks noGrp="1"/>
          </p:cNvSpPr>
          <p:nvPr>
            <p:ph sz="half" idx="2"/>
          </p:nvPr>
        </p:nvSpPr>
        <p:spPr/>
        <p:txBody>
          <a:bodyPr>
            <a:normAutofit fontScale="92500" lnSpcReduction="20000"/>
          </a:bodyPr>
          <a:lstStyle/>
          <a:p>
            <a:pPr lvl="1" algn="just">
              <a:buFont typeface="Arial" pitchFamily="34" charset="0"/>
              <a:buChar char="•"/>
            </a:pPr>
            <a:r>
              <a:rPr lang="el-GR" sz="2400" dirty="0" smtClean="0"/>
              <a:t>Οι μαθητές έρχονται σε πρώτη επαφή με την εφαρμογή και εισάγεται η έννοια του «σημείου αναφοράς». </a:t>
            </a:r>
          </a:p>
          <a:p>
            <a:pPr lvl="1" algn="just">
              <a:buFont typeface="Arial" pitchFamily="34" charset="0"/>
              <a:buChar char="•"/>
            </a:pPr>
            <a:r>
              <a:rPr lang="el-GR" sz="2400" dirty="0" smtClean="0"/>
              <a:t>Διανέμεται φύλλο εργασίας και ακολουθώντας τις οδηγίες μετακινούν τον πιγκουίνο, ο οποίος είναι ο πρωταγωνιστής της εφαρμογής, καταγράφοντας τις μετρήσεις τους</a:t>
            </a:r>
          </a:p>
          <a:p>
            <a:pPr lvl="1" algn="just">
              <a:buFont typeface="Arial" pitchFamily="34" charset="0"/>
              <a:buChar char="•"/>
            </a:pPr>
            <a:r>
              <a:rPr lang="el-GR" sz="2400" dirty="0" smtClean="0"/>
              <a:t>Συζητούν με τα μέλη της ομάδας τους όσον αφορά το πρόσημο της θέσης του πιγκουίνου σε σχέση με το σημείο αναφοράς και μετακινούν τον πιγκουίνο όπου αυτοί επιθυμούν</a:t>
            </a:r>
          </a:p>
          <a:p>
            <a:pPr lvl="1" algn="just">
              <a:buFont typeface="Arial" pitchFamily="34" charset="0"/>
              <a:buChar char="•"/>
            </a:pPr>
            <a:r>
              <a:rPr lang="el-GR" sz="2400" dirty="0" smtClean="0"/>
              <a:t>Εκτελούν διάφορες μετακινήσεις του πιγκουίνου διερευνώντας το πρόσημο της μετατόπισης</a:t>
            </a:r>
          </a:p>
          <a:p>
            <a:pPr lvl="1" algn="just">
              <a:buFont typeface="Arial" pitchFamily="34" charset="0"/>
              <a:buChar char="•"/>
            </a:pPr>
            <a:r>
              <a:rPr lang="el-GR" sz="2400" dirty="0" smtClean="0"/>
              <a:t>Οι μαθητές με ευχάριστο τρόπο εισάγονται στις έννοιες του σημείου αναφοράς, θέση και μετατόπιση. Αυτενεργώντας διερευνούν τις δυσνόητες έννοιες του διανύσματος</a:t>
            </a:r>
            <a:endParaRPr lang="el-GR" sz="2400" dirty="0"/>
          </a:p>
        </p:txBody>
      </p:sp>
    </p:spTree>
    <p:extLst>
      <p:ext uri="{BB962C8B-B14F-4D97-AF65-F5344CB8AC3E}">
        <p14:creationId xmlns:p14="http://schemas.microsoft.com/office/powerpoint/2010/main" xmlns="" val="1679453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a:t>
            </a:r>
            <a:br>
              <a:rPr lang="el-GR" sz="2400" dirty="0" smtClean="0"/>
            </a:br>
            <a:r>
              <a:rPr lang="el-GR" sz="2400" dirty="0" smtClean="0"/>
              <a:t>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14</a:t>
            </a:fld>
            <a:endParaRPr lang="en-US" dirty="0"/>
          </a:p>
        </p:txBody>
      </p:sp>
      <p:sp>
        <p:nvSpPr>
          <p:cNvPr id="7" name="Content Placeholder 6"/>
          <p:cNvSpPr>
            <a:spLocks noGrp="1"/>
          </p:cNvSpPr>
          <p:nvPr>
            <p:ph sz="half" idx="2"/>
          </p:nvPr>
        </p:nvSpPr>
        <p:spPr>
          <a:xfrm>
            <a:off x="557213" y="557213"/>
            <a:ext cx="8290225" cy="4129087"/>
          </a:xfrm>
        </p:spPr>
        <p:txBody>
          <a:bodyPr>
            <a:normAutofit/>
          </a:bodyPr>
          <a:lstStyle/>
          <a:p>
            <a:r>
              <a:rPr lang="el-GR" b="1" dirty="0"/>
              <a:t>ΔΡΑΣΤΗΡΙΟΤΗΤΑ  </a:t>
            </a:r>
            <a:r>
              <a:rPr lang="el-GR" b="1" dirty="0" smtClean="0"/>
              <a:t>2</a:t>
            </a:r>
            <a:r>
              <a:rPr lang="en-US" b="1" dirty="0" smtClean="0"/>
              <a:t>:</a:t>
            </a:r>
            <a:r>
              <a:rPr lang="el-GR" b="1" dirty="0" smtClean="0"/>
              <a:t> [Μετατόπιση-Διάστημα-</a:t>
            </a:r>
            <a:r>
              <a:rPr lang="el-GR" b="1" dirty="0" err="1" smtClean="0"/>
              <a:t>Τροχι</a:t>
            </a:r>
            <a:r>
              <a:rPr lang="el-GR" b="1" dirty="0" smtClean="0"/>
              <a:t>ά]</a:t>
            </a:r>
            <a:endParaRPr lang="el-GR" sz="2000" dirty="0"/>
          </a:p>
          <a:p>
            <a:pPr lvl="1">
              <a:buFont typeface="Arial" pitchFamily="34" charset="0"/>
              <a:buChar char="•"/>
            </a:pPr>
            <a:r>
              <a:rPr lang="el-GR" sz="2200" dirty="0" smtClean="0"/>
              <a:t>Διάρκεια: 1 </a:t>
            </a:r>
            <a:r>
              <a:rPr lang="el-GR" sz="2200" dirty="0"/>
              <a:t>διδακτική </a:t>
            </a:r>
            <a:r>
              <a:rPr lang="el-GR" sz="2200" dirty="0" smtClean="0"/>
              <a:t>ώρα</a:t>
            </a:r>
            <a:endParaRPr lang="el-GR" sz="2200" dirty="0"/>
          </a:p>
          <a:p>
            <a:pPr lvl="1">
              <a:buFont typeface="Arial" pitchFamily="34" charset="0"/>
              <a:buChar char="•"/>
            </a:pPr>
            <a:r>
              <a:rPr lang="el-GR" sz="2200" dirty="0"/>
              <a:t>Είδος </a:t>
            </a:r>
            <a:r>
              <a:rPr lang="el-GR" sz="2200" dirty="0" smtClean="0"/>
              <a:t>δραστηριότητας: εικονικό εργαστήριο</a:t>
            </a:r>
            <a:endParaRPr lang="el-GR" sz="2200" dirty="0"/>
          </a:p>
          <a:p>
            <a:pPr lvl="1">
              <a:buFont typeface="Arial" pitchFamily="34" charset="0"/>
              <a:buChar char="•"/>
            </a:pPr>
            <a:r>
              <a:rPr lang="el-GR" sz="2200" dirty="0"/>
              <a:t>Οργάνωση τάξης: </a:t>
            </a:r>
            <a:r>
              <a:rPr lang="el-GR" sz="2200" dirty="0" smtClean="0"/>
              <a:t>εργασία </a:t>
            </a:r>
            <a:r>
              <a:rPr lang="el-GR" sz="2200" dirty="0"/>
              <a:t>σε </a:t>
            </a:r>
            <a:r>
              <a:rPr lang="el-GR" sz="2200" dirty="0" smtClean="0"/>
              <a:t>ομάδες</a:t>
            </a:r>
            <a:endParaRPr lang="el-GR" sz="2200" dirty="0"/>
          </a:p>
          <a:p>
            <a:pPr lvl="1">
              <a:buFont typeface="Arial" pitchFamily="34" charset="0"/>
              <a:buChar char="•"/>
            </a:pPr>
            <a:r>
              <a:rPr lang="el-GR" sz="2200" dirty="0"/>
              <a:t>Ρόλος του </a:t>
            </a:r>
            <a:r>
              <a:rPr lang="el-GR" sz="2200" dirty="0" smtClean="0"/>
              <a:t>διδάσκοντα: ενθαρρυντικός, υποστηρικτικός, συμβουλευτικός, </a:t>
            </a:r>
            <a:r>
              <a:rPr lang="el-GR" sz="2200" dirty="0" err="1" smtClean="0"/>
              <a:t>διευκολυντικός</a:t>
            </a:r>
            <a:r>
              <a:rPr lang="el-GR" sz="2200" dirty="0" smtClean="0"/>
              <a:t>,  συντονιστικός, υποκινητικός, τεχνική υποστήριξη.</a:t>
            </a:r>
            <a:endParaRPr lang="el-GR" sz="2200" dirty="0"/>
          </a:p>
          <a:p>
            <a:r>
              <a:rPr lang="el-GR" sz="2200" dirty="0" smtClean="0"/>
              <a:t>Ο μαθητής: </a:t>
            </a:r>
          </a:p>
          <a:p>
            <a:r>
              <a:rPr lang="el-GR" sz="2200" dirty="0" smtClean="0"/>
              <a:t>-να διακρίνει τις έννοιες μετατόπιση και διάστημα</a:t>
            </a:r>
          </a:p>
          <a:p>
            <a:r>
              <a:rPr lang="el-GR" sz="2200" dirty="0" smtClean="0"/>
              <a:t>-να σχεδιάζει την τροχιά ενός κινούμενου σώματος</a:t>
            </a:r>
            <a:endParaRPr lang="el-GR" sz="2200"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 Single Corner Rectangle 9"/>
          <p:cNvSpPr/>
          <p:nvPr/>
        </p:nvSpPr>
        <p:spPr>
          <a:xfrm>
            <a:off x="2608217" y="2973977"/>
            <a:ext cx="5800299" cy="1371601"/>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9" name="Round Single Corner Rectangle 8"/>
          <p:cNvSpPr/>
          <p:nvPr/>
        </p:nvSpPr>
        <p:spPr>
          <a:xfrm>
            <a:off x="2625634" y="1230488"/>
            <a:ext cx="5800299" cy="1303708"/>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20" name="Title 19"/>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22" name="Content Placeholder 21"/>
          <p:cNvSpPr>
            <a:spLocks noGrp="1"/>
          </p:cNvSpPr>
          <p:nvPr>
            <p:ph sz="quarter" idx="4"/>
          </p:nvPr>
        </p:nvSpPr>
        <p:spPr>
          <a:xfrm>
            <a:off x="2662799" y="1203040"/>
            <a:ext cx="5754165" cy="1448719"/>
          </a:xfrm>
        </p:spPr>
        <p:txBody>
          <a:bodyPr>
            <a:normAutofit/>
          </a:bodyPr>
          <a:lstStyle/>
          <a:p>
            <a:r>
              <a:rPr lang="el-GR" sz="2000" dirty="0" smtClean="0">
                <a:solidFill>
                  <a:schemeClr val="accent2">
                    <a:lumMod val="50000"/>
                  </a:schemeClr>
                </a:solidFill>
                <a:effectLst>
                  <a:outerShdw blurRad="38100" dist="38100" dir="2700000" algn="tl">
                    <a:srgbClr val="000000">
                      <a:alpha val="43137"/>
                    </a:srgbClr>
                  </a:outerShdw>
                </a:effectLst>
              </a:rPr>
              <a:t>Μετατόπιση – Μήκος διαδρομής</a:t>
            </a:r>
          </a:p>
          <a:p>
            <a:pPr lvl="2"/>
            <a:r>
              <a:rPr lang="en-US" u="sng" dirty="0" smtClean="0">
                <a:hlinkClick r:id="rId2"/>
              </a:rPr>
              <a:t>http</a:t>
            </a:r>
            <a:r>
              <a:rPr lang="el-GR" u="sng" dirty="0" smtClean="0">
                <a:hlinkClick r:id="rId2"/>
              </a:rPr>
              <a:t>://</a:t>
            </a:r>
            <a:r>
              <a:rPr lang="en-US" u="sng" dirty="0" err="1" smtClean="0">
                <a:hlinkClick r:id="rId2"/>
              </a:rPr>
              <a:t>photodentro</a:t>
            </a:r>
            <a:r>
              <a:rPr lang="el-GR" u="sng" dirty="0" smtClean="0">
                <a:hlinkClick r:id="rId2"/>
              </a:rPr>
              <a:t>.</a:t>
            </a:r>
            <a:r>
              <a:rPr lang="en-US" u="sng" dirty="0" err="1" smtClean="0">
                <a:hlinkClick r:id="rId2"/>
              </a:rPr>
              <a:t>edu</a:t>
            </a:r>
            <a:r>
              <a:rPr lang="el-GR" u="sng" dirty="0" smtClean="0">
                <a:hlinkClick r:id="rId2"/>
              </a:rPr>
              <a:t>.</a:t>
            </a:r>
            <a:r>
              <a:rPr lang="en-US" u="sng" dirty="0" err="1" smtClean="0">
                <a:hlinkClick r:id="rId2"/>
              </a:rPr>
              <a:t>gr</a:t>
            </a:r>
            <a:r>
              <a:rPr lang="el-GR" u="sng" dirty="0" smtClean="0">
                <a:hlinkClick r:id="rId2"/>
              </a:rPr>
              <a:t>/</a:t>
            </a:r>
            <a:r>
              <a:rPr lang="en-US" u="sng" dirty="0" smtClean="0">
                <a:hlinkClick r:id="rId2"/>
              </a:rPr>
              <a:t>v</a:t>
            </a:r>
            <a:r>
              <a:rPr lang="el-GR" u="sng" dirty="0" smtClean="0">
                <a:hlinkClick r:id="rId2"/>
              </a:rPr>
              <a:t>/</a:t>
            </a:r>
            <a:r>
              <a:rPr lang="en-US" u="sng" dirty="0" smtClean="0">
                <a:hlinkClick r:id="rId2"/>
              </a:rPr>
              <a:t>item</a:t>
            </a:r>
            <a:r>
              <a:rPr lang="el-GR" u="sng" dirty="0" smtClean="0">
                <a:hlinkClick r:id="rId2"/>
              </a:rPr>
              <a:t>/</a:t>
            </a:r>
            <a:r>
              <a:rPr lang="en-US" u="sng" dirty="0" err="1" smtClean="0">
                <a:hlinkClick r:id="rId2"/>
              </a:rPr>
              <a:t>ugc</a:t>
            </a:r>
            <a:r>
              <a:rPr lang="el-GR" u="sng" dirty="0" smtClean="0">
                <a:hlinkClick r:id="rId2"/>
              </a:rPr>
              <a:t>/8525/995</a:t>
            </a:r>
            <a:endParaRPr lang="en-US" u="sng" dirty="0" smtClean="0"/>
          </a:p>
          <a:p>
            <a:pPr lvl="2"/>
            <a:r>
              <a:rPr lang="el-GR" b="0" dirty="0" smtClean="0"/>
              <a:t>Προσομοίωση</a:t>
            </a:r>
          </a:p>
          <a:p>
            <a:pPr lvl="2"/>
            <a:r>
              <a:rPr lang="el-GR" b="0" dirty="0" smtClean="0"/>
              <a:t>Προέλευση: </a:t>
            </a:r>
            <a:r>
              <a:rPr lang="el-GR" sz="1700" dirty="0" err="1" smtClean="0"/>
              <a:t>Φωτόδεντρο</a:t>
            </a:r>
            <a:r>
              <a:rPr lang="el-GR" sz="1700" dirty="0" smtClean="0"/>
              <a:t> / Μαθησιακά Αντικείμενα </a:t>
            </a:r>
            <a:endParaRPr lang="el-GR" sz="1700"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15</a:t>
            </a:fld>
            <a:endParaRPr lang="en-US" dirty="0"/>
          </a:p>
        </p:txBody>
      </p:sp>
      <p:sp>
        <p:nvSpPr>
          <p:cNvPr id="4" name="TextBox 3"/>
          <p:cNvSpPr txBox="1"/>
          <p:nvPr/>
        </p:nvSpPr>
        <p:spPr>
          <a:xfrm>
            <a:off x="592427" y="390728"/>
            <a:ext cx="6915955" cy="461665"/>
          </a:xfrm>
          <a:prstGeom prst="rect">
            <a:avLst/>
          </a:prstGeom>
          <a:noFill/>
        </p:spPr>
        <p:txBody>
          <a:bodyPr wrap="square" rtlCol="0">
            <a:spAutoFit/>
          </a:bodyPr>
          <a:lstStyle/>
          <a:p>
            <a:r>
              <a:rPr lang="el-GR" sz="2400" dirty="0" smtClean="0"/>
              <a:t>Ψηφιακό Εκπαιδευτικό Περιεχόμενο:</a:t>
            </a:r>
            <a:endParaRPr lang="el-GR" sz="2400" dirty="0"/>
          </a:p>
        </p:txBody>
      </p:sp>
      <p:sp>
        <p:nvSpPr>
          <p:cNvPr id="11" name="Content Placeholder 21"/>
          <p:cNvSpPr txBox="1">
            <a:spLocks/>
          </p:cNvSpPr>
          <p:nvPr/>
        </p:nvSpPr>
        <p:spPr>
          <a:xfrm>
            <a:off x="2671507" y="3014422"/>
            <a:ext cx="5754165" cy="1448719"/>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ts val="800"/>
              </a:spcBef>
              <a:spcAft>
                <a:spcPts val="0"/>
              </a:spcAft>
              <a:buClrTx/>
              <a:buSzTx/>
              <a:buFont typeface="Arial" pitchFamily="34" charset="0"/>
              <a:buNone/>
              <a:tabLst/>
              <a:defRPr/>
            </a:pPr>
            <a:r>
              <a:rPr kumimoji="0" lang="el-GR" sz="2000" b="1" i="0" u="none" strike="noStrike" kern="1200" cap="none" spc="0" normalizeH="0" baseline="0" noProof="0" dirty="0" smtClean="0">
                <a:ln>
                  <a:noFill/>
                </a:ln>
                <a:solidFill>
                  <a:schemeClr val="accent2">
                    <a:lumMod val="50000"/>
                  </a:schemeClr>
                </a:solidFill>
                <a:effectLst>
                  <a:outerShdw blurRad="38100" dist="38100" dir="2700000" algn="tl">
                    <a:srgbClr val="000000">
                      <a:alpha val="43137"/>
                    </a:srgbClr>
                  </a:outerShdw>
                </a:effectLst>
                <a:uLnTx/>
                <a:uFillTx/>
                <a:latin typeface="+mn-lt"/>
                <a:ea typeface="+mn-ea"/>
                <a:cs typeface="+mn-cs"/>
              </a:rPr>
              <a:t>Μετατόπιση</a:t>
            </a:r>
            <a:r>
              <a:rPr kumimoji="0" lang="en-US" sz="2000" b="1" i="0" u="none" strike="noStrike" kern="1200" cap="none" spc="0" normalizeH="0" baseline="0" noProof="0" dirty="0" smtClean="0">
                <a:ln>
                  <a:noFill/>
                </a:ln>
                <a:solidFill>
                  <a:schemeClr val="accent2">
                    <a:lumMod val="50000"/>
                  </a:schemeClr>
                </a:solidFill>
                <a:effectLst>
                  <a:outerShdw blurRad="38100" dist="38100" dir="2700000" algn="tl">
                    <a:srgbClr val="000000">
                      <a:alpha val="43137"/>
                    </a:srgbClr>
                  </a:outerShdw>
                </a:effectLst>
                <a:uLnTx/>
                <a:uFillTx/>
                <a:latin typeface="+mn-lt"/>
                <a:ea typeface="+mn-ea"/>
                <a:cs typeface="+mn-cs"/>
              </a:rPr>
              <a:t> </a:t>
            </a:r>
            <a:r>
              <a:rPr kumimoji="0" lang="el-GR" sz="2000" b="1" i="0" u="none" strike="noStrike" kern="1200" cap="none" spc="0" normalizeH="0" baseline="0" noProof="0" dirty="0" smtClean="0">
                <a:ln>
                  <a:noFill/>
                </a:ln>
                <a:solidFill>
                  <a:schemeClr val="accent2">
                    <a:lumMod val="50000"/>
                  </a:schemeClr>
                </a:solidFill>
                <a:effectLst>
                  <a:outerShdw blurRad="38100" dist="38100" dir="2700000" algn="tl">
                    <a:srgbClr val="000000">
                      <a:alpha val="43137"/>
                    </a:srgbClr>
                  </a:outerShdw>
                </a:effectLst>
                <a:uLnTx/>
                <a:uFillTx/>
                <a:latin typeface="+mn-lt"/>
                <a:ea typeface="+mn-ea"/>
                <a:cs typeface="+mn-cs"/>
              </a:rPr>
              <a:t>και τροχιά </a:t>
            </a:r>
          </a:p>
          <a:p>
            <a:pPr marL="402336" lvl="2" indent="-164592">
              <a:spcBef>
                <a:spcPts val="300"/>
              </a:spcBef>
              <a:buClr>
                <a:schemeClr val="accent2"/>
              </a:buClr>
              <a:buFont typeface="Wingdings" pitchFamily="2" charset="2"/>
              <a:buChar char="§"/>
            </a:pPr>
            <a:r>
              <a:rPr lang="en-US" u="sng" dirty="0" smtClean="0">
                <a:hlinkClick r:id="rId3"/>
              </a:rPr>
              <a:t>http</a:t>
            </a:r>
            <a:r>
              <a:rPr lang="el-GR" u="sng" dirty="0" smtClean="0">
                <a:hlinkClick r:id="rId3"/>
              </a:rPr>
              <a:t>://</a:t>
            </a:r>
            <a:r>
              <a:rPr lang="en-US" u="sng" dirty="0" err="1" smtClean="0">
                <a:hlinkClick r:id="rId3"/>
              </a:rPr>
              <a:t>photodentro</a:t>
            </a:r>
            <a:r>
              <a:rPr lang="el-GR" u="sng" dirty="0" smtClean="0">
                <a:hlinkClick r:id="rId3"/>
              </a:rPr>
              <a:t>.</a:t>
            </a:r>
            <a:r>
              <a:rPr lang="en-US" u="sng" dirty="0" err="1" smtClean="0">
                <a:hlinkClick r:id="rId3"/>
              </a:rPr>
              <a:t>edu</a:t>
            </a:r>
            <a:r>
              <a:rPr lang="el-GR" u="sng" dirty="0" smtClean="0">
                <a:hlinkClick r:id="rId3"/>
              </a:rPr>
              <a:t>.</a:t>
            </a:r>
            <a:r>
              <a:rPr lang="en-US" u="sng" dirty="0" err="1" smtClean="0">
                <a:hlinkClick r:id="rId3"/>
              </a:rPr>
              <a:t>gr</a:t>
            </a:r>
            <a:r>
              <a:rPr lang="el-GR" u="sng" dirty="0" smtClean="0">
                <a:hlinkClick r:id="rId3"/>
              </a:rPr>
              <a:t>/</a:t>
            </a:r>
            <a:r>
              <a:rPr lang="en-US" u="sng" dirty="0" smtClean="0">
                <a:hlinkClick r:id="rId3"/>
              </a:rPr>
              <a:t>v</a:t>
            </a:r>
            <a:r>
              <a:rPr lang="el-GR" u="sng" dirty="0" smtClean="0">
                <a:hlinkClick r:id="rId3"/>
              </a:rPr>
              <a:t>/</a:t>
            </a:r>
            <a:r>
              <a:rPr lang="en-US" u="sng" dirty="0" smtClean="0">
                <a:hlinkClick r:id="rId3"/>
              </a:rPr>
              <a:t>item</a:t>
            </a:r>
            <a:r>
              <a:rPr lang="el-GR" u="sng" dirty="0" smtClean="0">
                <a:hlinkClick r:id="rId3"/>
              </a:rPr>
              <a:t>/</a:t>
            </a:r>
            <a:r>
              <a:rPr lang="en-US" u="sng" dirty="0" err="1" smtClean="0">
                <a:hlinkClick r:id="rId3"/>
              </a:rPr>
              <a:t>ds</a:t>
            </a:r>
            <a:r>
              <a:rPr lang="el-GR" u="sng" dirty="0" smtClean="0">
                <a:hlinkClick r:id="rId3"/>
              </a:rPr>
              <a:t>/8521/1576</a:t>
            </a:r>
            <a:endParaRPr lang="en-US" u="sng" dirty="0" smtClean="0"/>
          </a:p>
          <a:p>
            <a:pPr marL="402336" lvl="2" indent="-164592">
              <a:spcBef>
                <a:spcPts val="300"/>
              </a:spcBef>
              <a:buClr>
                <a:schemeClr val="accent2"/>
              </a:buClr>
              <a:buFont typeface="Wingdings" pitchFamily="2" charset="2"/>
              <a:buChar char="§"/>
            </a:pPr>
            <a:r>
              <a:rPr kumimoji="0" lang="el-GR" sz="1800" b="0" i="0" u="none" strike="noStrike" kern="1200" cap="none" spc="0" normalizeH="0" baseline="0" noProof="0" dirty="0" smtClean="0">
                <a:ln>
                  <a:noFill/>
                </a:ln>
                <a:solidFill>
                  <a:schemeClr val="tx1"/>
                </a:solidFill>
                <a:effectLst/>
                <a:uLnTx/>
                <a:uFillTx/>
                <a:latin typeface="+mn-lt"/>
                <a:ea typeface="+mn-ea"/>
                <a:cs typeface="+mn-cs"/>
              </a:rPr>
              <a:t>Προσομοίωση</a:t>
            </a:r>
          </a:p>
          <a:p>
            <a:pPr marL="402336" marR="0" lvl="2" indent="-164592" algn="l" defTabSz="914400" rtl="0" eaLnBrk="1" fontAlgn="auto" latinLnBrk="0" hangingPunct="1">
              <a:lnSpc>
                <a:spcPct val="100000"/>
              </a:lnSpc>
              <a:spcBef>
                <a:spcPts val="300"/>
              </a:spcBef>
              <a:spcAft>
                <a:spcPts val="0"/>
              </a:spcAft>
              <a:buClr>
                <a:schemeClr val="accent2"/>
              </a:buClr>
              <a:buSzTx/>
              <a:buFont typeface="Wingdings" pitchFamily="2" charset="2"/>
              <a:buChar char="§"/>
              <a:tabLst/>
              <a:defRPr/>
            </a:pPr>
            <a:r>
              <a:rPr kumimoji="0" lang="el-GR" sz="1800" b="0" i="0" u="none" strike="noStrike" kern="1200" cap="none" spc="0" normalizeH="0" baseline="0" noProof="0" dirty="0" smtClean="0">
                <a:ln>
                  <a:noFill/>
                </a:ln>
                <a:solidFill>
                  <a:schemeClr val="tx1"/>
                </a:solidFill>
                <a:effectLst/>
                <a:uLnTx/>
                <a:uFillTx/>
                <a:latin typeface="+mn-lt"/>
                <a:ea typeface="+mn-ea"/>
                <a:cs typeface="+mn-cs"/>
              </a:rPr>
              <a:t>Προέλευση: </a:t>
            </a:r>
            <a:r>
              <a:rPr kumimoji="0" lang="el-GR" sz="1800" b="0" i="0" u="none" strike="noStrike" kern="1200" cap="none" spc="0" normalizeH="0" baseline="0" noProof="0" dirty="0" err="1" smtClean="0">
                <a:ln>
                  <a:noFill/>
                </a:ln>
                <a:solidFill>
                  <a:schemeClr val="tx1"/>
                </a:solidFill>
                <a:effectLst/>
                <a:uLnTx/>
                <a:uFillTx/>
                <a:latin typeface="+mn-lt"/>
                <a:ea typeface="+mn-ea"/>
                <a:cs typeface="+mn-cs"/>
              </a:rPr>
              <a:t>Φωτόδεντρο</a:t>
            </a:r>
            <a:r>
              <a:rPr kumimoji="0" lang="el-GR" sz="1800" b="0" i="0" u="none" strike="noStrike" kern="1200" cap="none" spc="0" normalizeH="0" baseline="0" noProof="0" dirty="0" smtClean="0">
                <a:ln>
                  <a:noFill/>
                </a:ln>
                <a:solidFill>
                  <a:schemeClr val="tx1"/>
                </a:solidFill>
                <a:effectLst/>
                <a:uLnTx/>
                <a:uFillTx/>
                <a:latin typeface="+mn-lt"/>
                <a:ea typeface="+mn-ea"/>
                <a:cs typeface="+mn-cs"/>
              </a:rPr>
              <a:t> / Μαθησιακά Αντικείμενα</a:t>
            </a:r>
            <a:endParaRPr kumimoji="0" lang="el-GR" sz="1800" b="0" i="0" u="none" strike="noStrike" kern="1200" cap="none" spc="0" normalizeH="0" baseline="0" noProof="0" dirty="0">
              <a:ln>
                <a:noFill/>
              </a:ln>
              <a:solidFill>
                <a:schemeClr val="tx1"/>
              </a:solidFill>
              <a:effectLst/>
              <a:uLnTx/>
              <a:uFillTx/>
              <a:latin typeface="+mn-lt"/>
              <a:ea typeface="+mn-ea"/>
              <a:cs typeface="+mn-cs"/>
            </a:endParaRPr>
          </a:p>
        </p:txBody>
      </p:sp>
      <p:pic>
        <p:nvPicPr>
          <p:cNvPr id="2050" name="Picture 2"/>
          <p:cNvPicPr>
            <a:picLocks noChangeAspect="1" noChangeArrowheads="1"/>
          </p:cNvPicPr>
          <p:nvPr/>
        </p:nvPicPr>
        <p:blipFill>
          <a:blip r:embed="rId4" cstate="print"/>
          <a:srcRect/>
          <a:stretch>
            <a:fillRect/>
          </a:stretch>
        </p:blipFill>
        <p:spPr bwMode="auto">
          <a:xfrm>
            <a:off x="241395" y="2256882"/>
            <a:ext cx="2153914" cy="1270089"/>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sz="2400" dirty="0"/>
              <a:t>ΑΝΑΛΥΤΙΚΗ ΠΕΡΙΓΡΑΦΗ </a:t>
            </a:r>
            <a:r>
              <a:rPr lang="el-GR" sz="2400" dirty="0" smtClean="0"/>
              <a:t/>
            </a:r>
            <a:br>
              <a:rPr lang="el-GR" sz="2400" dirty="0" smtClean="0"/>
            </a:br>
            <a:r>
              <a:rPr lang="el-GR" sz="2400" dirty="0" smtClean="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16</a:t>
            </a:fld>
            <a:endParaRPr lang="en-US" dirty="0"/>
          </a:p>
        </p:txBody>
      </p:sp>
      <p:sp>
        <p:nvSpPr>
          <p:cNvPr id="10" name="Content Placeholder 9"/>
          <p:cNvSpPr>
            <a:spLocks noGrp="1"/>
          </p:cNvSpPr>
          <p:nvPr>
            <p:ph sz="half" idx="2"/>
          </p:nvPr>
        </p:nvSpPr>
        <p:spPr/>
        <p:txBody>
          <a:bodyPr>
            <a:normAutofit fontScale="77500" lnSpcReduction="20000"/>
          </a:bodyPr>
          <a:lstStyle/>
          <a:p>
            <a:pPr lvl="1" algn="just">
              <a:buFont typeface="Arial" pitchFamily="34" charset="0"/>
              <a:buChar char="•"/>
            </a:pPr>
            <a:r>
              <a:rPr lang="el-GR" sz="2300" dirty="0" smtClean="0"/>
              <a:t>Στη δεύτερη δραστηριότητα ανακαλούν την έννοια της μετατόπισης με την οποία ασχολήθηκαν στην πρώτη δραστηριότητα</a:t>
            </a:r>
          </a:p>
          <a:p>
            <a:pPr lvl="1" algn="just">
              <a:buFont typeface="Arial" pitchFamily="34" charset="0"/>
              <a:buChar char="•"/>
            </a:pPr>
            <a:r>
              <a:rPr lang="el-GR" sz="2300" dirty="0" smtClean="0"/>
              <a:t>Τους δίνεται φύλλο εργασίας με οδηγίες τις οποίες θα εκτελέσουν στη διαδικτυακή εφαρμογή και θα καταγράψουν τις μετρήσεις τους</a:t>
            </a:r>
          </a:p>
          <a:p>
            <a:pPr lvl="1" algn="just">
              <a:buFont typeface="Arial" pitchFamily="34" charset="0"/>
              <a:buChar char="•"/>
            </a:pPr>
            <a:r>
              <a:rPr lang="el-GR" sz="2300" dirty="0" smtClean="0"/>
              <a:t>Για κάθε μετακίνηση του σημείου που εκτελούν, αυτό είναι το σώμα προς κίνηση εδώ, η εφαρμογή τους δείχνει τη μετατόπιση και την τροχιά, καθώς επίσης και τις αριθμητικές τιμές για τη μετατόπιση και το μήκος της διαδρομής. </a:t>
            </a:r>
          </a:p>
          <a:p>
            <a:pPr lvl="1" algn="just">
              <a:buFont typeface="Arial" pitchFamily="34" charset="0"/>
              <a:buChar char="•"/>
            </a:pPr>
            <a:r>
              <a:rPr lang="el-GR" sz="2300" dirty="0" smtClean="0"/>
              <a:t>Εκτελώντας διαφορετικές διαδρομές, ευθύγραμμες, τεθλασμένες, καμπύλες, </a:t>
            </a:r>
            <a:r>
              <a:rPr lang="el-GR" sz="2300" dirty="0" err="1" smtClean="0"/>
              <a:t>κ,α</a:t>
            </a:r>
            <a:r>
              <a:rPr lang="el-GR" sz="2300" dirty="0" smtClean="0"/>
              <a:t>, καταγράφουν τα συμπεράσματα τους όσον αφορά τις έννοιες μετατόπιση και μήκος διαδρομής, το οποίο στη συνέχεια θα αποκαλείται διάστημα. </a:t>
            </a:r>
          </a:p>
          <a:p>
            <a:pPr lvl="1" algn="just">
              <a:buFont typeface="Arial" pitchFamily="34" charset="0"/>
              <a:buChar char="•"/>
            </a:pPr>
            <a:r>
              <a:rPr lang="el-GR" sz="2300" dirty="0" smtClean="0"/>
              <a:t>Οι μαθητές συνεχίζοντας να εργάζονται όπως και στην πρώτη δραστηριότητα, πλέον ενεργούν περισσότερο αυτόνομα, κατέγραψαν πολλές και διαφορετικές διαδρομές και εξήγαγαν τα συμπεράσματα τους όσον αφορά τις διαφορές της μετατόπισης και του διαστήματος, ένα σημείο που δημιουργεί δυσκολίες στους μαθητές.</a:t>
            </a:r>
            <a:endParaRPr lang="el-GR" sz="2300" dirty="0"/>
          </a:p>
        </p:txBody>
      </p:sp>
    </p:spTree>
    <p:extLst>
      <p:ext uri="{BB962C8B-B14F-4D97-AF65-F5344CB8AC3E}">
        <p14:creationId xmlns:p14="http://schemas.microsoft.com/office/powerpoint/2010/main" xmlns="" val="167945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2934269" y="5172501"/>
            <a:ext cx="6209731" cy="846162"/>
          </a:xfrm>
        </p:spPr>
        <p:txBody>
          <a:bodyPr/>
          <a:lstStyle/>
          <a:p>
            <a:r>
              <a:rPr lang="el-GR" sz="2400" dirty="0" smtClean="0"/>
              <a:t>ΑΝΑΛΥΤΙΚΗ ΠΕΡΙΓΡΑΦΗ </a:t>
            </a:r>
            <a:br>
              <a:rPr lang="el-GR" sz="2400" dirty="0" smtClean="0"/>
            </a:br>
            <a:r>
              <a:rPr lang="el-GR" sz="2400" dirty="0" smtClean="0"/>
              <a:t>ΤΗΣ ανοιχτησ εκπαιδευτικησ ΠΡΑΚΤΙΚΗΣ</a:t>
            </a:r>
            <a:endParaRPr lang="el-GR" sz="24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17</a:t>
            </a:fld>
            <a:endParaRPr lang="en-US" dirty="0"/>
          </a:p>
        </p:txBody>
      </p:sp>
      <p:sp>
        <p:nvSpPr>
          <p:cNvPr id="7" name="Content Placeholder 6"/>
          <p:cNvSpPr>
            <a:spLocks noGrp="1"/>
          </p:cNvSpPr>
          <p:nvPr>
            <p:ph sz="half" idx="2"/>
          </p:nvPr>
        </p:nvSpPr>
        <p:spPr>
          <a:xfrm>
            <a:off x="557213" y="557213"/>
            <a:ext cx="8290225" cy="4129087"/>
          </a:xfrm>
        </p:spPr>
        <p:txBody>
          <a:bodyPr>
            <a:normAutofit/>
          </a:bodyPr>
          <a:lstStyle/>
          <a:p>
            <a:r>
              <a:rPr lang="el-GR" b="1" dirty="0"/>
              <a:t>ΔΡΑΣΤΗΡΙΟΤΗΤΑ  </a:t>
            </a:r>
            <a:r>
              <a:rPr lang="el-GR" b="1" dirty="0" smtClean="0"/>
              <a:t>3</a:t>
            </a:r>
            <a:r>
              <a:rPr lang="en-US" b="1" dirty="0" smtClean="0"/>
              <a:t>:</a:t>
            </a:r>
            <a:r>
              <a:rPr lang="el-GR" b="1" dirty="0" smtClean="0"/>
              <a:t> [Μέση Ταχύτητα]</a:t>
            </a:r>
            <a:endParaRPr lang="el-GR" sz="2000" dirty="0"/>
          </a:p>
          <a:p>
            <a:pPr lvl="1">
              <a:buFont typeface="Arial" pitchFamily="34" charset="0"/>
              <a:buChar char="•"/>
            </a:pPr>
            <a:r>
              <a:rPr lang="el-GR" sz="2200" dirty="0" smtClean="0"/>
              <a:t>Διάρκεια: 1 </a:t>
            </a:r>
            <a:r>
              <a:rPr lang="el-GR" sz="2200" dirty="0"/>
              <a:t>διδακτική </a:t>
            </a:r>
            <a:r>
              <a:rPr lang="el-GR" sz="2200" dirty="0" smtClean="0"/>
              <a:t>ώρα</a:t>
            </a:r>
            <a:endParaRPr lang="el-GR" sz="2200" dirty="0"/>
          </a:p>
          <a:p>
            <a:pPr lvl="1">
              <a:buFont typeface="Arial" pitchFamily="34" charset="0"/>
              <a:buChar char="•"/>
            </a:pPr>
            <a:r>
              <a:rPr lang="el-GR" sz="2200" dirty="0"/>
              <a:t>Είδος </a:t>
            </a:r>
            <a:r>
              <a:rPr lang="el-GR" sz="2200" dirty="0" smtClean="0"/>
              <a:t>δραστηριότητας: εικονικό εργαστήριο</a:t>
            </a:r>
            <a:endParaRPr lang="el-GR" sz="2200" dirty="0"/>
          </a:p>
          <a:p>
            <a:pPr lvl="1">
              <a:buFont typeface="Arial" pitchFamily="34" charset="0"/>
              <a:buChar char="•"/>
            </a:pPr>
            <a:r>
              <a:rPr lang="el-GR" sz="2200" dirty="0"/>
              <a:t>Οργάνωση τάξης: </a:t>
            </a:r>
            <a:r>
              <a:rPr lang="el-GR" sz="2200" dirty="0" smtClean="0"/>
              <a:t>εργασία </a:t>
            </a:r>
            <a:r>
              <a:rPr lang="el-GR" sz="2200" dirty="0"/>
              <a:t>σε </a:t>
            </a:r>
            <a:r>
              <a:rPr lang="el-GR" sz="2200" dirty="0" smtClean="0"/>
              <a:t>ομάδες</a:t>
            </a:r>
            <a:endParaRPr lang="el-GR" sz="2200" dirty="0"/>
          </a:p>
          <a:p>
            <a:pPr lvl="1">
              <a:buFont typeface="Arial" pitchFamily="34" charset="0"/>
              <a:buChar char="•"/>
            </a:pPr>
            <a:r>
              <a:rPr lang="el-GR" sz="2200" dirty="0"/>
              <a:t>Ρόλος του </a:t>
            </a:r>
            <a:r>
              <a:rPr lang="el-GR" sz="2200" dirty="0" smtClean="0"/>
              <a:t>διδάσκοντα: ενθαρρυντικός, υποστηρικτικός, συμβουλευτικός, </a:t>
            </a:r>
            <a:r>
              <a:rPr lang="el-GR" sz="2200" dirty="0" err="1" smtClean="0"/>
              <a:t>διευκολυντικός</a:t>
            </a:r>
            <a:r>
              <a:rPr lang="el-GR" sz="2200" dirty="0" smtClean="0"/>
              <a:t>,  συντονιστικός, υποκινητικός, τεχνική υποστήριξη.</a:t>
            </a:r>
            <a:endParaRPr lang="el-GR" sz="2200" dirty="0"/>
          </a:p>
          <a:p>
            <a:r>
              <a:rPr lang="el-GR" sz="2200" dirty="0" smtClean="0"/>
              <a:t>Ο μαθητής : </a:t>
            </a:r>
          </a:p>
          <a:p>
            <a:r>
              <a:rPr lang="el-GR" sz="2200" dirty="0" smtClean="0"/>
              <a:t>- να υπολογίζει τη μέση ταχύτητα ενός αντικειμένου σε μια διαδρομή</a:t>
            </a:r>
            <a:endParaRPr lang="el-GR" sz="22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ound Single Corner Rectangle 9"/>
          <p:cNvSpPr/>
          <p:nvPr/>
        </p:nvSpPr>
        <p:spPr>
          <a:xfrm>
            <a:off x="2625635" y="3148149"/>
            <a:ext cx="5800299" cy="1371601"/>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9" name="Round Single Corner Rectangle 8"/>
          <p:cNvSpPr/>
          <p:nvPr/>
        </p:nvSpPr>
        <p:spPr>
          <a:xfrm>
            <a:off x="2612571" y="1348054"/>
            <a:ext cx="5800299" cy="1395146"/>
          </a:xfrm>
          <a:prstGeom prst="round1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endParaRPr lang="el-GR" dirty="0"/>
          </a:p>
        </p:txBody>
      </p:sp>
      <p:sp>
        <p:nvSpPr>
          <p:cNvPr id="20" name="Title 19"/>
          <p:cNvSpPr>
            <a:spLocks noGrp="1"/>
          </p:cNvSpPr>
          <p:nvPr>
            <p:ph type="title"/>
          </p:nvPr>
        </p:nvSpPr>
        <p:spPr/>
        <p:txBody>
          <a:bodyPr/>
          <a:lstStyle/>
          <a:p>
            <a:r>
              <a:rPr lang="el-GR" sz="2400" dirty="0"/>
              <a:t>ΑΝΑΛΥΤΙΚΗ ΠΕΡΙΓΡΑΦΗ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22" name="Content Placeholder 21"/>
          <p:cNvSpPr>
            <a:spLocks noGrp="1"/>
          </p:cNvSpPr>
          <p:nvPr>
            <p:ph sz="quarter" idx="4"/>
          </p:nvPr>
        </p:nvSpPr>
        <p:spPr>
          <a:xfrm>
            <a:off x="2649736" y="1268354"/>
            <a:ext cx="5754165" cy="1448719"/>
          </a:xfrm>
        </p:spPr>
        <p:txBody>
          <a:bodyPr>
            <a:normAutofit/>
          </a:bodyPr>
          <a:lstStyle/>
          <a:p>
            <a:r>
              <a:rPr lang="el-GR" sz="2000" dirty="0" smtClean="0">
                <a:solidFill>
                  <a:schemeClr val="accent2">
                    <a:lumMod val="50000"/>
                  </a:schemeClr>
                </a:solidFill>
                <a:effectLst>
                  <a:outerShdw blurRad="38100" dist="38100" dir="2700000" algn="tl">
                    <a:srgbClr val="000000">
                      <a:alpha val="43137"/>
                    </a:srgbClr>
                  </a:outerShdw>
                </a:effectLst>
              </a:rPr>
              <a:t>Μέση Ταχύτητα</a:t>
            </a:r>
          </a:p>
          <a:p>
            <a:pPr lvl="2"/>
            <a:r>
              <a:rPr lang="en-US" u="sng" dirty="0" smtClean="0">
                <a:hlinkClick r:id="rId2"/>
              </a:rPr>
              <a:t>http</a:t>
            </a:r>
            <a:r>
              <a:rPr lang="el-GR" u="sng" dirty="0" smtClean="0">
                <a:hlinkClick r:id="rId2"/>
              </a:rPr>
              <a:t>://</a:t>
            </a:r>
            <a:r>
              <a:rPr lang="en-US" u="sng" dirty="0" err="1" smtClean="0">
                <a:hlinkClick r:id="rId2"/>
              </a:rPr>
              <a:t>photodentro</a:t>
            </a:r>
            <a:r>
              <a:rPr lang="el-GR" u="sng" dirty="0" smtClean="0">
                <a:hlinkClick r:id="rId2"/>
              </a:rPr>
              <a:t>.</a:t>
            </a:r>
            <a:r>
              <a:rPr lang="en-US" u="sng" dirty="0" err="1" smtClean="0">
                <a:hlinkClick r:id="rId2"/>
              </a:rPr>
              <a:t>edu</a:t>
            </a:r>
            <a:r>
              <a:rPr lang="el-GR" u="sng" dirty="0" smtClean="0">
                <a:hlinkClick r:id="rId2"/>
              </a:rPr>
              <a:t>.</a:t>
            </a:r>
            <a:r>
              <a:rPr lang="en-US" u="sng" dirty="0" err="1" smtClean="0">
                <a:hlinkClick r:id="rId2"/>
              </a:rPr>
              <a:t>gr</a:t>
            </a:r>
            <a:r>
              <a:rPr lang="el-GR" u="sng" dirty="0" smtClean="0">
                <a:hlinkClick r:id="rId2"/>
              </a:rPr>
              <a:t>/</a:t>
            </a:r>
            <a:r>
              <a:rPr lang="en-US" u="sng" dirty="0" smtClean="0">
                <a:hlinkClick r:id="rId2"/>
              </a:rPr>
              <a:t>v</a:t>
            </a:r>
            <a:r>
              <a:rPr lang="el-GR" u="sng" dirty="0" smtClean="0">
                <a:hlinkClick r:id="rId2"/>
              </a:rPr>
              <a:t>/</a:t>
            </a:r>
            <a:r>
              <a:rPr lang="en-US" u="sng" dirty="0" smtClean="0">
                <a:hlinkClick r:id="rId2"/>
              </a:rPr>
              <a:t>item</a:t>
            </a:r>
            <a:r>
              <a:rPr lang="el-GR" u="sng" dirty="0" smtClean="0">
                <a:hlinkClick r:id="rId2"/>
              </a:rPr>
              <a:t>/</a:t>
            </a:r>
            <a:r>
              <a:rPr lang="en-US" u="sng" dirty="0" err="1" smtClean="0">
                <a:hlinkClick r:id="rId2"/>
              </a:rPr>
              <a:t>ugc</a:t>
            </a:r>
            <a:r>
              <a:rPr lang="el-GR" u="sng" dirty="0" smtClean="0">
                <a:hlinkClick r:id="rId2"/>
              </a:rPr>
              <a:t>/8525/996</a:t>
            </a:r>
            <a:r>
              <a:rPr lang="en-US" dirty="0" smtClean="0"/>
              <a:t> </a:t>
            </a:r>
            <a:endParaRPr lang="el-GR" dirty="0" smtClean="0"/>
          </a:p>
          <a:p>
            <a:pPr lvl="2"/>
            <a:r>
              <a:rPr lang="el-GR" b="0" dirty="0" smtClean="0"/>
              <a:t>Προσομοίωση</a:t>
            </a:r>
          </a:p>
          <a:p>
            <a:pPr lvl="2"/>
            <a:r>
              <a:rPr lang="el-GR" b="0" dirty="0" smtClean="0"/>
              <a:t>Προέλευση: </a:t>
            </a:r>
            <a:r>
              <a:rPr lang="el-GR" sz="1700" dirty="0" err="1" smtClean="0"/>
              <a:t>Φωτόδεντρο</a:t>
            </a:r>
            <a:r>
              <a:rPr lang="el-GR" sz="1700" dirty="0" smtClean="0"/>
              <a:t> / Μαθησιακά Αντικείμενα </a:t>
            </a:r>
            <a:endParaRPr lang="el-GR" sz="1700"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18</a:t>
            </a:fld>
            <a:endParaRPr lang="en-US" dirty="0"/>
          </a:p>
        </p:txBody>
      </p:sp>
      <p:sp>
        <p:nvSpPr>
          <p:cNvPr id="24" name="Content Placeholder 23"/>
          <p:cNvSpPr>
            <a:spLocks noGrp="1"/>
          </p:cNvSpPr>
          <p:nvPr>
            <p:ph sz="quarter" idx="14"/>
          </p:nvPr>
        </p:nvSpPr>
        <p:spPr>
          <a:xfrm>
            <a:off x="2689478" y="3148149"/>
            <a:ext cx="5820097" cy="1541418"/>
          </a:xfrm>
        </p:spPr>
        <p:txBody>
          <a:bodyPr>
            <a:normAutofit/>
          </a:bodyPr>
          <a:lstStyle/>
          <a:p>
            <a:r>
              <a:rPr lang="el-GR" sz="2000" dirty="0" smtClean="0">
                <a:solidFill>
                  <a:schemeClr val="accent2">
                    <a:lumMod val="50000"/>
                  </a:schemeClr>
                </a:solidFill>
                <a:effectLst>
                  <a:outerShdw blurRad="38100" dist="38100" dir="2700000" algn="tl">
                    <a:srgbClr val="000000">
                      <a:alpha val="43137"/>
                    </a:srgbClr>
                  </a:outerShdw>
                </a:effectLst>
              </a:rPr>
              <a:t>Η μέση ταχύτητα σε ένα ταξίδι</a:t>
            </a:r>
          </a:p>
          <a:p>
            <a:pPr lvl="2"/>
            <a:r>
              <a:rPr lang="en-US" u="sng" dirty="0" smtClean="0">
                <a:hlinkClick r:id="rId3"/>
              </a:rPr>
              <a:t>http://photodentro.edu.gr/v/item/ds/8521/1572</a:t>
            </a:r>
            <a:endParaRPr lang="en-US" u="sng" dirty="0" smtClean="0"/>
          </a:p>
          <a:p>
            <a:pPr lvl="2"/>
            <a:r>
              <a:rPr lang="el-GR" dirty="0" smtClean="0"/>
              <a:t>Προσομοίωση</a:t>
            </a:r>
          </a:p>
          <a:p>
            <a:pPr lvl="2"/>
            <a:r>
              <a:rPr lang="el-GR" dirty="0" smtClean="0"/>
              <a:t>Προέλευση: </a:t>
            </a:r>
            <a:r>
              <a:rPr lang="el-GR" sz="1700" dirty="0" err="1" smtClean="0"/>
              <a:t>Φωτόδεντρο</a:t>
            </a:r>
            <a:r>
              <a:rPr lang="el-GR" sz="1700" dirty="0" smtClean="0"/>
              <a:t> / Μαθησιακά Αντικείμενα</a:t>
            </a:r>
          </a:p>
        </p:txBody>
      </p:sp>
      <p:sp>
        <p:nvSpPr>
          <p:cNvPr id="4" name="TextBox 3"/>
          <p:cNvSpPr txBox="1"/>
          <p:nvPr/>
        </p:nvSpPr>
        <p:spPr>
          <a:xfrm>
            <a:off x="592427" y="390728"/>
            <a:ext cx="6915955" cy="461665"/>
          </a:xfrm>
          <a:prstGeom prst="rect">
            <a:avLst/>
          </a:prstGeom>
          <a:noFill/>
        </p:spPr>
        <p:txBody>
          <a:bodyPr wrap="square" rtlCol="0">
            <a:spAutoFit/>
          </a:bodyPr>
          <a:lstStyle/>
          <a:p>
            <a:r>
              <a:rPr lang="el-GR" sz="2400" dirty="0" smtClean="0"/>
              <a:t>Ψηφιακό Εκπαιδευτικό Περιεχόμενο:</a:t>
            </a:r>
            <a:endParaRPr lang="el-GR" sz="2400" dirty="0"/>
          </a:p>
        </p:txBody>
      </p:sp>
      <p:pic>
        <p:nvPicPr>
          <p:cNvPr id="3074" name="Picture 2"/>
          <p:cNvPicPr>
            <a:picLocks noChangeAspect="1" noChangeArrowheads="1"/>
          </p:cNvPicPr>
          <p:nvPr/>
        </p:nvPicPr>
        <p:blipFill>
          <a:blip r:embed="rId4" cstate="print"/>
          <a:srcRect/>
          <a:stretch>
            <a:fillRect/>
          </a:stretch>
        </p:blipFill>
        <p:spPr bwMode="auto">
          <a:xfrm>
            <a:off x="352697" y="1199538"/>
            <a:ext cx="1985554" cy="1685653"/>
          </a:xfrm>
          <a:prstGeom prst="rect">
            <a:avLst/>
          </a:prstGeom>
          <a:noFill/>
          <a:ln w="9525">
            <a:noFill/>
            <a:miter lim="800000"/>
            <a:headEnd/>
            <a:tailEnd/>
          </a:ln>
        </p:spPr>
      </p:pic>
      <p:pic>
        <p:nvPicPr>
          <p:cNvPr id="3075" name="Picture 3"/>
          <p:cNvPicPr>
            <a:picLocks noChangeAspect="1" noChangeArrowheads="1"/>
          </p:cNvPicPr>
          <p:nvPr/>
        </p:nvPicPr>
        <p:blipFill>
          <a:blip r:embed="rId5" cstate="print"/>
          <a:srcRect/>
          <a:stretch>
            <a:fillRect/>
          </a:stretch>
        </p:blipFill>
        <p:spPr bwMode="auto">
          <a:xfrm>
            <a:off x="281669" y="3122023"/>
            <a:ext cx="2104068" cy="17300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l-GR" sz="2400" dirty="0"/>
              <a:t>ΑΝΑΛΥΤΙΚΗ ΠΕΡΙΓΡΑΦΗ </a:t>
            </a:r>
            <a:r>
              <a:rPr lang="el-GR" sz="2400" dirty="0" smtClean="0"/>
              <a:t/>
            </a:r>
            <a:br>
              <a:rPr lang="el-GR" sz="2400" dirty="0" smtClean="0"/>
            </a:br>
            <a:r>
              <a:rPr lang="el-GR" sz="2400" dirty="0" smtClean="0"/>
              <a:t>ΤΗΣ </a:t>
            </a:r>
            <a:r>
              <a:rPr lang="el-GR" sz="2400" dirty="0" err="1"/>
              <a:t>ανοιχτησ</a:t>
            </a:r>
            <a:r>
              <a:rPr lang="el-GR" sz="2400" dirty="0"/>
              <a:t> </a:t>
            </a:r>
            <a:r>
              <a:rPr lang="el-GR" sz="2400" dirty="0" err="1"/>
              <a:t>εκπαιδευτικησ</a:t>
            </a:r>
            <a:r>
              <a:rPr lang="el-GR" sz="2400" dirty="0"/>
              <a:t> ΠΡΑΚΤΙΚΗΣ</a:t>
            </a:r>
          </a:p>
        </p:txBody>
      </p:sp>
      <p:sp>
        <p:nvSpPr>
          <p:cNvPr id="5" name="Slide Number Placeholder 4"/>
          <p:cNvSpPr>
            <a:spLocks noGrp="1"/>
          </p:cNvSpPr>
          <p:nvPr>
            <p:ph type="sldNum" sz="quarter" idx="12"/>
          </p:nvPr>
        </p:nvSpPr>
        <p:spPr/>
        <p:txBody>
          <a:bodyPr/>
          <a:lstStyle/>
          <a:p>
            <a:fld id="{2754ED01-E2A0-4C1E-8E21-014B99041579}" type="slidenum">
              <a:rPr lang="en-US" smtClean="0"/>
              <a:pPr/>
              <a:t>19</a:t>
            </a:fld>
            <a:endParaRPr lang="en-US" dirty="0"/>
          </a:p>
        </p:txBody>
      </p:sp>
      <p:sp>
        <p:nvSpPr>
          <p:cNvPr id="10" name="Content Placeholder 9"/>
          <p:cNvSpPr>
            <a:spLocks noGrp="1"/>
          </p:cNvSpPr>
          <p:nvPr>
            <p:ph sz="half" idx="2"/>
          </p:nvPr>
        </p:nvSpPr>
        <p:spPr>
          <a:xfrm>
            <a:off x="504962" y="413522"/>
            <a:ext cx="8027229" cy="4129087"/>
          </a:xfrm>
        </p:spPr>
        <p:txBody>
          <a:bodyPr>
            <a:noAutofit/>
          </a:bodyPr>
          <a:lstStyle/>
          <a:p>
            <a:pPr lvl="1" algn="just">
              <a:buFont typeface="Arial" pitchFamily="34" charset="0"/>
              <a:buChar char="•"/>
            </a:pPr>
            <a:r>
              <a:rPr lang="el-GR" sz="1600" dirty="0" smtClean="0"/>
              <a:t>Στην τρίτη δραστηριότητα διανέμεται ξανά στους μαθητές φύλλο εργασίας, από το οποίο εκτελούν τις οδηγίες ως προς την μετακίνηση ενός σώματος, το οποίο εδώ είναι ένα καραβάκι. </a:t>
            </a:r>
          </a:p>
          <a:p>
            <a:pPr lvl="1" algn="just">
              <a:buFont typeface="Arial" pitchFamily="34" charset="0"/>
              <a:buChar char="•"/>
            </a:pPr>
            <a:r>
              <a:rPr lang="el-GR" sz="1600" dirty="0" smtClean="0"/>
              <a:t>Για συγκεκριμένες μετατοπίσεις καταγράφουν το μήκος της διαδρομής, το χρονικό διάστημα και τη μέση ταχύτητα, τα οποία υπολογίζονται από την εφαρμογή</a:t>
            </a:r>
          </a:p>
          <a:p>
            <a:pPr lvl="1" algn="just">
              <a:buFont typeface="Arial" pitchFamily="34" charset="0"/>
              <a:buChar char="•"/>
            </a:pPr>
            <a:r>
              <a:rPr lang="el-GR" sz="1600" dirty="0" smtClean="0"/>
              <a:t>Υποθέτουν τι θα συμβεί στη μέση ταχύτητα αν μετακινήσουν πιο γρήγορα το καραβάκι, καταγράφουν τις υποθέσεις τους, εκτελούν την κίνηση μέσω της εφαρμογής, παρατηρούν και εξάγουν τα συμπεράσματα τους βασιζόμενοι στο τρίπτυχο «Υπόθεση-Παρατήρηση-</a:t>
            </a:r>
            <a:r>
              <a:rPr lang="el-GR" sz="1600" dirty="0" err="1" smtClean="0"/>
              <a:t>Συμπέρασμ</a:t>
            </a:r>
            <a:r>
              <a:rPr lang="el-GR" sz="1600" dirty="0" smtClean="0"/>
              <a:t>α»</a:t>
            </a:r>
          </a:p>
          <a:p>
            <a:pPr lvl="1" algn="just">
              <a:buFont typeface="Arial" pitchFamily="34" charset="0"/>
              <a:buChar char="•"/>
            </a:pPr>
            <a:r>
              <a:rPr lang="el-GR" sz="1600" dirty="0" smtClean="0"/>
              <a:t>Με την εφαρμογή «Η μέση ταχύτητα σε ένα ταξίδι», μια ρεαλιστική απεικόνιση της διαδρομής Θεσσαλονίκη-Αθήνα, όπου γίνεται εμπέδωση της έννοιας μέση ταχύτητα.</a:t>
            </a:r>
          </a:p>
          <a:p>
            <a:pPr lvl="1" algn="just">
              <a:buFont typeface="Arial" pitchFamily="34" charset="0"/>
              <a:buChar char="•"/>
            </a:pPr>
            <a:r>
              <a:rPr lang="el-GR" sz="1600" dirty="0" smtClean="0"/>
              <a:t>Κάνουν επιπλέον υπολογισμούς με βάση τα δεδομένα του χάρτη για ενδιάμεσες διαδρομές και συζητούν με τους συμμαθητές τους. </a:t>
            </a:r>
          </a:p>
          <a:p>
            <a:pPr lvl="1" algn="just">
              <a:buFont typeface="Arial" pitchFamily="34" charset="0"/>
              <a:buChar char="•"/>
            </a:pPr>
            <a:r>
              <a:rPr lang="el-GR" sz="1600" dirty="0" smtClean="0"/>
              <a:t>Οι μαθητές να εμπλέκονται και να επιλύουν μια καθημερινή κατάσταση με επιστημονικό τρόπο. Καταγράφουν δεδομένα, κάνουν υπολογισμούς και εξάγουν συμπεράσματα. </a:t>
            </a:r>
            <a:r>
              <a:rPr lang="el-GR" sz="1600" dirty="0" err="1" smtClean="0"/>
              <a:t>Διαπίστωνουν</a:t>
            </a:r>
            <a:r>
              <a:rPr lang="el-GR" sz="1600" dirty="0" smtClean="0"/>
              <a:t> πως η φυσική που διδάσκονται στο σχολείο έχει άμεση εφαρμογή στην καθημερινότητα τους. </a:t>
            </a:r>
          </a:p>
        </p:txBody>
      </p:sp>
    </p:spTree>
    <p:extLst>
      <p:ext uri="{BB962C8B-B14F-4D97-AF65-F5344CB8AC3E}">
        <p14:creationId xmlns:p14="http://schemas.microsoft.com/office/powerpoint/2010/main" xmlns="" val="167945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Title 10"/>
          <p:cNvSpPr>
            <a:spLocks noGrp="1"/>
          </p:cNvSpPr>
          <p:nvPr>
            <p:ph type="title"/>
          </p:nvPr>
        </p:nvSpPr>
        <p:spPr>
          <a:solidFill>
            <a:srgbClr val="FFFFFF">
              <a:alpha val="34118"/>
            </a:srgbClr>
          </a:solidFill>
        </p:spPr>
        <p:txBody>
          <a:bodyPr/>
          <a:lstStyle/>
          <a:p>
            <a:r>
              <a:rPr lang="el-GR" dirty="0" smtClean="0"/>
              <a:t>ΣΥΝΤΟΜΗ ΠΕΡΙΓΡΑΦΗ</a:t>
            </a:r>
            <a:endParaRPr lang="el-GR"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2</a:t>
            </a:fld>
            <a:endParaRPr lang="en-US" dirty="0"/>
          </a:p>
        </p:txBody>
      </p:sp>
      <p:sp>
        <p:nvSpPr>
          <p:cNvPr id="12" name="Content Placeholder 11"/>
          <p:cNvSpPr>
            <a:spLocks noGrp="1"/>
          </p:cNvSpPr>
          <p:nvPr>
            <p:ph sz="half" idx="2"/>
          </p:nvPr>
        </p:nvSpPr>
        <p:spPr/>
        <p:txBody>
          <a:bodyPr>
            <a:normAutofit fontScale="92500" lnSpcReduction="10000"/>
          </a:bodyPr>
          <a:lstStyle/>
          <a:p>
            <a:pPr algn="just">
              <a:buFont typeface="Arial" pitchFamily="34" charset="0"/>
              <a:buChar char="•"/>
            </a:pPr>
            <a:r>
              <a:rPr lang="el-GR" sz="2000" dirty="0" smtClean="0"/>
              <a:t>Η διδασκαλία αφορά την ενότητα «</a:t>
            </a:r>
            <a:r>
              <a:rPr lang="el-GR" sz="2000" dirty="0" err="1" smtClean="0"/>
              <a:t>Θέση–Μετατόπιση–Διάστημα–Μέση</a:t>
            </a:r>
            <a:r>
              <a:rPr lang="el-GR" sz="2000" dirty="0" smtClean="0"/>
              <a:t> Ταχύτητα» στη Β Γυμνασίου </a:t>
            </a:r>
          </a:p>
          <a:p>
            <a:pPr algn="just">
              <a:buFont typeface="Arial" pitchFamily="34" charset="0"/>
              <a:buChar char="•"/>
            </a:pPr>
            <a:r>
              <a:rPr lang="el-GR" sz="2000" dirty="0" smtClean="0"/>
              <a:t>Είναι μια από τις δυσκολότερες ενότητες της γυμνασιακής φυσικής και αυτό γιατί παρόλο που είναι έννοιες που χρησιμοποιούνται καθημερινά από τους μαθητές υπάρχουν πολλές παρανοήσεις και λαθεμένες αντιλήψεις. </a:t>
            </a:r>
          </a:p>
          <a:p>
            <a:pPr algn="just">
              <a:buFont typeface="Arial" pitchFamily="34" charset="0"/>
              <a:buChar char="•"/>
            </a:pPr>
            <a:r>
              <a:rPr lang="el-GR" sz="2000" dirty="0" smtClean="0"/>
              <a:t>Οι έννοιες μονόμετρο και διανυσματικό μέγεθος είναι πρωτόγνωρες για τους μαθητές της Β γυμνασίου </a:t>
            </a:r>
          </a:p>
          <a:p>
            <a:pPr algn="just">
              <a:buFont typeface="Arial" pitchFamily="34" charset="0"/>
              <a:buChar char="•"/>
            </a:pPr>
            <a:r>
              <a:rPr lang="el-GR" sz="2000" dirty="0" smtClean="0"/>
              <a:t>Η πρακτική αφορά τη χρήση νέων τεχνολογιών, στο εργαστήριο πληροφορικής, που απλά χρειάζεται να έχει πρόσβαση στο διαδίκτυο. Οι προσομοιώσεις που χρησιμοποιούνται από το </a:t>
            </a:r>
            <a:r>
              <a:rPr lang="el-GR" sz="2000" dirty="0" err="1" smtClean="0"/>
              <a:t>Φωτόδεντρο</a:t>
            </a:r>
            <a:r>
              <a:rPr lang="el-GR" sz="2000" dirty="0" smtClean="0"/>
              <a:t> είναι απόλυτα φιλικές προς τους μαθητές, οι οποίοι με ευχαρίστηση ασχολούνται με έννοιες φυσικής εργαζόμενοι ανά ομάδες.</a:t>
            </a:r>
          </a:p>
        </p:txBody>
      </p:sp>
    </p:spTree>
    <p:extLst>
      <p:ext uri="{BB962C8B-B14F-4D97-AF65-F5344CB8AC3E}">
        <p14:creationId xmlns:p14="http://schemas.microsoft.com/office/powerpoint/2010/main" xmlns="" val="223353174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12"/>
          </p:nvPr>
        </p:nvSpPr>
        <p:spPr/>
        <p:txBody>
          <a:bodyPr/>
          <a:lstStyle/>
          <a:p>
            <a:fld id="{2754ED01-E2A0-4C1E-8E21-014B99041579}" type="slidenum">
              <a:rPr lang="en-US" smtClean="0"/>
              <a:pPr/>
              <a:t>20</a:t>
            </a:fld>
            <a:endParaRPr lang="en-US" dirty="0"/>
          </a:p>
        </p:txBody>
      </p:sp>
      <p:sp>
        <p:nvSpPr>
          <p:cNvPr id="10" name="Rectangle 9"/>
          <p:cNvSpPr/>
          <p:nvPr/>
        </p:nvSpPr>
        <p:spPr>
          <a:xfrm>
            <a:off x="3084395" y="5390866"/>
            <a:ext cx="6059606" cy="450376"/>
          </a:xfrm>
          <a:prstGeom prst="rect">
            <a:avLst/>
          </a:prstGeom>
        </p:spPr>
        <p:style>
          <a:lnRef idx="1">
            <a:schemeClr val="accent3"/>
          </a:lnRef>
          <a:fillRef idx="2">
            <a:schemeClr val="accent3"/>
          </a:fillRef>
          <a:effectRef idx="1">
            <a:schemeClr val="accent3"/>
          </a:effectRef>
          <a:fontRef idx="minor">
            <a:schemeClr val="dk1"/>
          </a:fontRef>
        </p:style>
        <p:txBody>
          <a:bodyPr rtlCol="0" anchor="ctr"/>
          <a:lstStyle/>
          <a:p>
            <a:pPr algn="r"/>
            <a:r>
              <a:rPr lang="el-GR" sz="1400" dirty="0" smtClean="0"/>
              <a:t>Η θέση του πιγκουίνου</a:t>
            </a:r>
            <a:endParaRPr lang="el-GR" sz="1400" dirty="0"/>
          </a:p>
        </p:txBody>
      </p:sp>
      <p:pic>
        <p:nvPicPr>
          <p:cNvPr id="6" name="5 - Θέση περιεχομένου" descr="C:\Users\NoName\Desktop\eikona1.png"/>
          <p:cNvPicPr>
            <a:picLocks noGrp="1"/>
          </p:cNvPicPr>
          <p:nvPr>
            <p:ph sz="half" idx="2"/>
          </p:nvPr>
        </p:nvPicPr>
        <p:blipFill>
          <a:blip r:embed="rId2" cstate="print"/>
          <a:srcRect/>
          <a:stretch>
            <a:fillRect/>
          </a:stretch>
        </p:blipFill>
        <p:spPr bwMode="auto">
          <a:xfrm>
            <a:off x="679268" y="587829"/>
            <a:ext cx="7289075" cy="4336868"/>
          </a:xfrm>
          <a:prstGeom prst="rect">
            <a:avLst/>
          </a:prstGeom>
          <a:noFill/>
          <a:ln>
            <a:solidFill>
              <a:schemeClr val="tx1"/>
            </a:solidFill>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rot="19140000">
            <a:off x="816119" y="1589388"/>
            <a:ext cx="6901822" cy="1207509"/>
          </a:xfrm>
        </p:spPr>
        <p:txBody>
          <a:bodyPr/>
          <a:lstStyle/>
          <a:p>
            <a:r>
              <a:rPr lang="el-GR" dirty="0" smtClean="0">
                <a:solidFill>
                  <a:schemeClr val="accent3">
                    <a:lumMod val="50000"/>
                  </a:schemeClr>
                </a:solidFill>
                <a:effectLst>
                  <a:outerShdw blurRad="38100" dist="38100" dir="2700000" algn="tl">
                    <a:srgbClr val="000000">
                      <a:alpha val="43137"/>
                    </a:srgbClr>
                  </a:outerShdw>
                </a:effectLst>
              </a:rPr>
              <a:t>ΣΤΟΙΧΕΙΑ ΤΕΚΜΗΡΙΩΣΗΣ ΚΑΙ ΕΠΕΚΤΑΣΗΣ</a:t>
            </a:r>
            <a:endParaRPr lang="el-GR" dirty="0">
              <a:solidFill>
                <a:schemeClr val="accent3">
                  <a:lumMod val="50000"/>
                </a:schemeClr>
              </a:solidFill>
              <a:effectLst>
                <a:outerShdw blurRad="38100" dist="38100" dir="2700000" algn="tl">
                  <a:srgbClr val="000000">
                    <a:alpha val="43137"/>
                  </a:srgbClr>
                </a:outerShdw>
              </a:effectLst>
            </a:endParaRPr>
          </a:p>
        </p:txBody>
      </p:sp>
      <p:sp>
        <p:nvSpPr>
          <p:cNvPr id="3" name="Slide Number Placeholder 2"/>
          <p:cNvSpPr>
            <a:spLocks noGrp="1"/>
          </p:cNvSpPr>
          <p:nvPr>
            <p:ph type="sldNum" sz="quarter" idx="12"/>
          </p:nvPr>
        </p:nvSpPr>
        <p:spPr/>
        <p:txBody>
          <a:bodyPr/>
          <a:lstStyle/>
          <a:p>
            <a:fld id="{2754ED01-E2A0-4C1E-8E21-014B99041579}" type="slidenum">
              <a:rPr lang="en-US" smtClean="0"/>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l-GR" cap="none" dirty="0" smtClean="0"/>
              <a:t/>
            </a:r>
            <a:br>
              <a:rPr lang="el-GR" cap="none" dirty="0" smtClean="0"/>
            </a:br>
            <a:r>
              <a:rPr lang="el-GR" cap="none" dirty="0" smtClean="0"/>
              <a:t>ΑΠΟΤΕΛΕΣΜΑΤΑ - ΑΝΤΙΚΤΥΠΟΣ</a:t>
            </a:r>
            <a:r>
              <a:rPr lang="el-GR" dirty="0" smtClean="0"/>
              <a:t/>
            </a:r>
            <a:br>
              <a:rPr lang="el-GR" dirty="0" smtClean="0"/>
            </a:b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22</a:t>
            </a:fld>
            <a:endParaRPr lang="en-US" dirty="0"/>
          </a:p>
        </p:txBody>
      </p:sp>
      <p:sp>
        <p:nvSpPr>
          <p:cNvPr id="5" name="Content Placeholder 4"/>
          <p:cNvSpPr>
            <a:spLocks noGrp="1"/>
          </p:cNvSpPr>
          <p:nvPr>
            <p:ph sz="half" idx="2"/>
          </p:nvPr>
        </p:nvSpPr>
        <p:spPr/>
        <p:txBody>
          <a:bodyPr>
            <a:normAutofit fontScale="85000" lnSpcReduction="10000"/>
          </a:bodyPr>
          <a:lstStyle/>
          <a:p>
            <a:pPr lvl="1">
              <a:spcBef>
                <a:spcPts val="600"/>
              </a:spcBef>
              <a:spcAft>
                <a:spcPts val="600"/>
              </a:spcAft>
              <a:buFont typeface="Arial" pitchFamily="34" charset="0"/>
              <a:buChar char="•"/>
            </a:pPr>
            <a:r>
              <a:rPr lang="el-GR" dirty="0" smtClean="0"/>
              <a:t>Η παρούσα πρακτική χρησιμοποιεί Νέες Τεχνολογίες και απέχει από την παραδοσιακή δασκαλοκεντρική διδασκαλία. </a:t>
            </a:r>
          </a:p>
          <a:p>
            <a:pPr lvl="1">
              <a:spcBef>
                <a:spcPts val="600"/>
              </a:spcBef>
              <a:spcAft>
                <a:spcPts val="600"/>
              </a:spcAft>
              <a:buFont typeface="Arial" pitchFamily="34" charset="0"/>
              <a:buChar char="•"/>
            </a:pPr>
            <a:r>
              <a:rPr lang="el-GR" dirty="0" smtClean="0"/>
              <a:t>Η καινοτομία της όμως βασίζεται στο ότι οι μαθητές αυτενεργούν και δημιουργούν τα δικά τους εικονικά, απλοϊκά και φιλικά προς αυτούς πειράματα</a:t>
            </a:r>
          </a:p>
          <a:p>
            <a:pPr lvl="1">
              <a:spcBef>
                <a:spcPts val="600"/>
              </a:spcBef>
              <a:spcAft>
                <a:spcPts val="600"/>
              </a:spcAft>
              <a:buFont typeface="Arial" pitchFamily="34" charset="0"/>
              <a:buChar char="•"/>
            </a:pPr>
            <a:r>
              <a:rPr lang="el-GR" dirty="0" smtClean="0"/>
              <a:t>Πρόκειται για μια ελκυστική πρακτική, όπου οι μαθητές με ευχαρίστηση ασχολούνται με θεμελιώδεις, αλλά συνάμα δυσνόητες έννοιες φυσικής. </a:t>
            </a:r>
          </a:p>
          <a:p>
            <a:pPr lvl="1">
              <a:spcBef>
                <a:spcPts val="600"/>
              </a:spcBef>
              <a:spcAft>
                <a:spcPts val="600"/>
              </a:spcAft>
              <a:buFont typeface="Arial" pitchFamily="34" charset="0"/>
              <a:buChar char="•"/>
            </a:pPr>
            <a:r>
              <a:rPr lang="el-GR" dirty="0" smtClean="0"/>
              <a:t>Αποκτούν θετική στάση απέναντι στο μάθημα της Φυσικής από τα πρώτα κιόλας μαθήματα.</a:t>
            </a:r>
          </a:p>
          <a:p>
            <a:pPr lvl="1">
              <a:spcBef>
                <a:spcPts val="600"/>
              </a:spcBef>
              <a:spcAft>
                <a:spcPts val="600"/>
              </a:spcAft>
              <a:buFont typeface="Arial" pitchFamily="34" charset="0"/>
              <a:buChar char="•"/>
            </a:pPr>
            <a:r>
              <a:rPr lang="el-GR" dirty="0" smtClean="0"/>
              <a:t>Οι ψηφιακοί πόροι στους οποίους βασίζεται η πρακτική είναι στα ελληνικά, γεγονός που διευκολύνει μαθητές και εκπαιδευτικούς. </a:t>
            </a:r>
          </a:p>
          <a:p>
            <a:pPr lvl="1">
              <a:spcBef>
                <a:spcPts val="600"/>
              </a:spcBef>
              <a:spcAft>
                <a:spcPts val="600"/>
              </a:spcAft>
              <a:buFont typeface="Arial" pitchFamily="34" charset="0"/>
              <a:buChar char="•"/>
            </a:pPr>
            <a:r>
              <a:rPr lang="el-GR" dirty="0" smtClean="0"/>
              <a:t>Πρόκειται για ελεύθερους ψηφιακού πόρους, που απαιτούν απλά και μόνο διασύνδεση στο διαδίκτυο, χωρίς τα απαιτείται εγκατάσταση εκπαιδευτικών προγραμμάτων στους Ηλεκτρονικούς Υπολογιστές του Σχολικού Εργαστηρίου.</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cap="none" dirty="0" smtClean="0"/>
              <a:t>ΑΠΡΟΣΜΕΝΑ ΓΕΓΟΝΟΤΑ </a:t>
            </a:r>
            <a:endParaRPr lang="el-GR" cap="none"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23</a:t>
            </a:fld>
            <a:endParaRPr lang="en-US" dirty="0"/>
          </a:p>
        </p:txBody>
      </p:sp>
      <p:sp>
        <p:nvSpPr>
          <p:cNvPr id="6" name="Content Placeholder 5"/>
          <p:cNvSpPr>
            <a:spLocks noGrp="1"/>
          </p:cNvSpPr>
          <p:nvPr>
            <p:ph sz="half" idx="2"/>
          </p:nvPr>
        </p:nvSpPr>
        <p:spPr/>
        <p:txBody>
          <a:bodyPr>
            <a:normAutofit lnSpcReduction="10000"/>
          </a:bodyPr>
          <a:lstStyle/>
          <a:p>
            <a:pPr lvl="1">
              <a:spcBef>
                <a:spcPts val="600"/>
              </a:spcBef>
              <a:buFont typeface="Arial" pitchFamily="34" charset="0"/>
              <a:buChar char="•"/>
            </a:pPr>
            <a:r>
              <a:rPr lang="el-GR" dirty="0" smtClean="0"/>
              <a:t>Από την πρώτη κιόλας χρονιά που υλοποιήθηκε η παρούσα πρακτική η αντίδραση των μαθητών στον πιγκουίνο ήταν εντυπωσιακή.</a:t>
            </a:r>
          </a:p>
          <a:p>
            <a:pPr lvl="1">
              <a:spcBef>
                <a:spcPts val="600"/>
              </a:spcBef>
              <a:buFont typeface="Arial" pitchFamily="34" charset="0"/>
              <a:buChar char="•"/>
            </a:pPr>
            <a:r>
              <a:rPr lang="el-GR" dirty="0" smtClean="0"/>
              <a:t>Δημιουργήθηκε ένα πολύ ευχάριστο περιβάλλον στο εργαστήριο και η διεξαγωγή και των επόμενων δραστηριοτήτων εξελίχθηκε ευχάριστα για τους μαθητές.</a:t>
            </a:r>
          </a:p>
          <a:p>
            <a:pPr lvl="1">
              <a:spcBef>
                <a:spcPts val="600"/>
              </a:spcBef>
              <a:buFont typeface="Arial" pitchFamily="34" charset="0"/>
              <a:buChar char="•"/>
            </a:pPr>
            <a:r>
              <a:rPr lang="el-GR" dirty="0" smtClean="0"/>
              <a:t>Μάλιστα μετά το πέρας των τριών διδακτικών ωρών κάποιοι μαθητές ήθελαν να συνεχίσουν και τα επόμενα μαθήματα με αυτό τον τρόπο. </a:t>
            </a:r>
          </a:p>
          <a:p>
            <a:pPr lvl="1">
              <a:spcBef>
                <a:spcPts val="600"/>
              </a:spcBef>
              <a:buFont typeface="Arial" pitchFamily="34" charset="0"/>
              <a:buChar char="•"/>
            </a:pPr>
            <a:r>
              <a:rPr lang="el-GR" dirty="0" smtClean="0"/>
              <a:t>Κάποιοι θέλησαν να επαναλάβουν τις προσομοιώσεις από το σπίτι και να κάνουν περισσότερα παραδείγματα.</a:t>
            </a:r>
          </a:p>
          <a:p>
            <a:pPr lvl="1">
              <a:spcBef>
                <a:spcPts val="600"/>
              </a:spcBef>
              <a:buFont typeface="Arial" pitchFamily="34" charset="0"/>
              <a:buChar char="•"/>
            </a:pPr>
            <a:r>
              <a:rPr lang="el-GR" dirty="0" smtClean="0"/>
              <a:t>Κατά την άποψη μου η θετική στάση που αποκτούν οι μαθητές απέναντι στο μάθημα της φυσικής, που παραδοσιακά θεωρείται δύσκολο, είναι από τα θετικότερα στοιχεία της παρούσας εκπαιδευτικής πρακτικής</a:t>
            </a:r>
          </a:p>
          <a:p>
            <a:endParaRPr lang="el-GR" sz="2000" dirty="0" smtClean="0"/>
          </a:p>
          <a:p>
            <a:pPr lvl="1">
              <a:spcBef>
                <a:spcPts val="600"/>
              </a:spcBef>
              <a:buFont typeface="Arial" pitchFamily="34" charset="0"/>
              <a:buChar char="•"/>
            </a:pPr>
            <a:endParaRPr lang="el-G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sz="2400" cap="none" dirty="0" smtClean="0"/>
              <a:t>ΕΚΠΑΙΔΕΥΤΙΚΗ ΤΕΧΝΙΚΗ </a:t>
            </a:r>
            <a:br>
              <a:rPr lang="el-GR" sz="2400" cap="none" dirty="0" smtClean="0"/>
            </a:br>
            <a:r>
              <a:rPr lang="el-GR" sz="2400" cap="none" dirty="0" smtClean="0"/>
              <a:t>ΣΕ ΣΗΜΑΝΤΙΚΑ ΣΤΙΓΜΙΟΤΥΠΑ</a:t>
            </a:r>
            <a:endParaRPr lang="el-GR" sz="2400" cap="none"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24</a:t>
            </a:fld>
            <a:endParaRPr lang="en-US" dirty="0"/>
          </a:p>
        </p:txBody>
      </p:sp>
      <p:sp>
        <p:nvSpPr>
          <p:cNvPr id="7" name="Content Placeholder 6"/>
          <p:cNvSpPr>
            <a:spLocks noGrp="1"/>
          </p:cNvSpPr>
          <p:nvPr>
            <p:ph sz="half" idx="2"/>
          </p:nvPr>
        </p:nvSpPr>
        <p:spPr/>
        <p:txBody>
          <a:bodyPr>
            <a:normAutofit/>
          </a:bodyPr>
          <a:lstStyle/>
          <a:p>
            <a:pPr marL="0" lvl="1" indent="0">
              <a:buNone/>
            </a:pPr>
            <a:endParaRPr lang="el-GR" dirty="0" smtClean="0"/>
          </a:p>
          <a:p>
            <a:pPr lvl="1">
              <a:buFont typeface="Arial" pitchFamily="34" charset="0"/>
              <a:buChar char="•"/>
            </a:pPr>
            <a:endParaRPr lang="el-GR" dirty="0"/>
          </a:p>
        </p:txBody>
      </p:sp>
      <p:sp>
        <p:nvSpPr>
          <p:cNvPr id="8" name="Content Placeholder 5"/>
          <p:cNvSpPr txBox="1">
            <a:spLocks/>
          </p:cNvSpPr>
          <p:nvPr/>
        </p:nvSpPr>
        <p:spPr>
          <a:xfrm>
            <a:off x="592429" y="573134"/>
            <a:ext cx="7980712" cy="4055730"/>
          </a:xfrm>
          <a:prstGeom prst="rect">
            <a:avLst/>
          </a:prstGeom>
        </p:spPr>
        <p:txBody>
          <a:bodyPr vert="horz" lIns="91440" tIns="45720" rIns="91440" bIns="45720" rtlCol="0">
            <a:normAutofit fontScale="92500" lnSpcReduction="20000"/>
          </a:bodyPr>
          <a:lstStyle/>
          <a:p>
            <a:pPr marL="173736" lvl="1" indent="-173736">
              <a:spcBef>
                <a:spcPts val="300"/>
              </a:spcBef>
              <a:buClr>
                <a:schemeClr val="accent2"/>
              </a:buClr>
              <a:buFont typeface="Arial" pitchFamily="34" charset="0"/>
              <a:buChar char="•"/>
            </a:pPr>
            <a:r>
              <a:rPr lang="el-GR" sz="2000" dirty="0" smtClean="0"/>
              <a:t>Κατά τη διάρκεια της εκπαιδευτικής πρακτικής δεδομένου του ενθουσιασμού που υπήρχε από τα πρώτα λεπτά, ενθάρρυνα περισσότερο τους μαθητές και διερευνήσαμε περισσότερες περιπτώσεις και εφαρμογές. </a:t>
            </a:r>
          </a:p>
          <a:p>
            <a:pPr marL="173736" lvl="1" indent="-173736">
              <a:spcBef>
                <a:spcPts val="300"/>
              </a:spcBef>
              <a:buClr>
                <a:schemeClr val="accent2"/>
              </a:buClr>
              <a:buFont typeface="Arial" pitchFamily="34" charset="0"/>
              <a:buChar char="•"/>
            </a:pPr>
            <a:r>
              <a:rPr lang="el-GR" sz="2000" dirty="0" smtClean="0"/>
              <a:t>Συμβούλεψα τους μαθητές που είχαν κάποια ερωτήματα πάνω στις νέες έννοιες να κάνουν επιπλέον διερεύνηση μέσω της διαδικτυακής εφαρμογής. </a:t>
            </a:r>
          </a:p>
          <a:p>
            <a:pPr marL="173736" lvl="1" indent="-173736">
              <a:spcBef>
                <a:spcPts val="300"/>
              </a:spcBef>
              <a:buClr>
                <a:schemeClr val="accent2"/>
              </a:buClr>
              <a:buFont typeface="Arial" pitchFamily="34" charset="0"/>
              <a:buChar char="•"/>
            </a:pPr>
            <a:r>
              <a:rPr lang="el-GR" sz="2000" dirty="0" smtClean="0"/>
              <a:t>Όσον αφορά την έννοια της μέσης ταχύτητας, κάποιοι μαθητές είχαν ήδη κάποια εμπειρία, και συζητήσαμε επιπλέον για τις ενδείξεις που δίνουν τα σύγχρονα αυτοκίνητα, πως υπολογίζεται η μέση ταχύτητα σε αυτά και έγινε αντιπαραβολή με την έννοια της στιγμιαίας ταχύτητας που δείχνει το κοντέρ του αυτοκινήτου. </a:t>
            </a:r>
          </a:p>
          <a:p>
            <a:pPr marL="173736" lvl="1" indent="-173736">
              <a:spcBef>
                <a:spcPts val="300"/>
              </a:spcBef>
              <a:buClr>
                <a:schemeClr val="accent2"/>
              </a:buClr>
              <a:buFont typeface="Arial" pitchFamily="34" charset="0"/>
              <a:buChar char="•"/>
            </a:pPr>
            <a:r>
              <a:rPr lang="el-GR" sz="2000" dirty="0" smtClean="0"/>
              <a:t>Η εισαγωγή καθημερινών καταστάσεων στο μάθημα της φυσικής ανέδειξε τη σημασία και την αναγκαιότητα διδασκαλίας του συγκεκριμένου μαθήματος.</a:t>
            </a:r>
          </a:p>
        </p:txBody>
      </p:sp>
    </p:spTree>
    <p:extLst>
      <p:ext uri="{BB962C8B-B14F-4D97-AF65-F5344CB8AC3E}">
        <p14:creationId xmlns:p14="http://schemas.microsoft.com/office/powerpoint/2010/main" xmlns="" val="166249017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cap="none" dirty="0" smtClean="0"/>
              <a:t>ΣΧΕΣΗ ΜΕ ΑΛΛΕΣ ΑΝΟΙΧΤΕΣ ΕΚΠΑΙΔΕΥΤΙΚΕΣ ΠΡΑΚΤΙΚΕΣ</a:t>
            </a:r>
            <a:endParaRPr lang="el-GR"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25</a:t>
            </a:fld>
            <a:endParaRPr lang="en-US" dirty="0"/>
          </a:p>
        </p:txBody>
      </p:sp>
      <p:sp>
        <p:nvSpPr>
          <p:cNvPr id="7" name="Content Placeholder 6"/>
          <p:cNvSpPr>
            <a:spLocks noGrp="1"/>
          </p:cNvSpPr>
          <p:nvPr>
            <p:ph sz="half" idx="2"/>
          </p:nvPr>
        </p:nvSpPr>
        <p:spPr/>
        <p:txBody>
          <a:bodyPr>
            <a:normAutofit/>
          </a:bodyPr>
          <a:lstStyle/>
          <a:p>
            <a:pPr>
              <a:buFont typeface="Arial" pitchFamily="34" charset="0"/>
              <a:buChar char="•"/>
            </a:pPr>
            <a:r>
              <a:rPr lang="el-GR" sz="2000" dirty="0" smtClean="0"/>
              <a:t>Η πρωτοτυπία της παρούσας πρακτικής βρίσκεται στον απλό και φιλικό προς τους 14χρονους μαθητές τρόπο διερεύνησης του κεφαλαίου της Μηχανικής. </a:t>
            </a:r>
          </a:p>
          <a:p>
            <a:pPr>
              <a:buFont typeface="Arial" pitchFamily="34" charset="0"/>
              <a:buChar char="•"/>
            </a:pPr>
            <a:r>
              <a:rPr lang="el-GR" sz="1900" dirty="0" smtClean="0"/>
              <a:t>Κατά την άποψη μου η καινοτομία της έγκειται στην απλότητα και την ευκολία χρήσης της από τους μαθητές.</a:t>
            </a:r>
          </a:p>
          <a:p>
            <a:pPr>
              <a:buFont typeface="Arial" pitchFamily="34" charset="0"/>
              <a:buChar char="•"/>
            </a:pPr>
            <a:r>
              <a:rPr lang="el-GR" sz="1900" dirty="0" smtClean="0"/>
              <a:t> Το φιλικό προς τους μαθητές περιβάλλον του εκπαιδευτικού πόρου είναι αυτό που κάνει ελκυστική την πρακτική και προδιαθέτει θετικά τους μαθητές. </a:t>
            </a:r>
          </a:p>
        </p:txBody>
      </p:sp>
    </p:spTree>
    <p:extLst>
      <p:ext uri="{BB962C8B-B14F-4D97-AF65-F5344CB8AC3E}">
        <p14:creationId xmlns:p14="http://schemas.microsoft.com/office/powerpoint/2010/main" xmlns="" val="11240478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z="2400" cap="none" dirty="0" smtClean="0"/>
              <a:t/>
            </a:r>
            <a:br>
              <a:rPr lang="el-GR" sz="2400" cap="none" dirty="0" smtClean="0"/>
            </a:br>
            <a:r>
              <a:rPr lang="el-GR" sz="2400" cap="none" dirty="0" smtClean="0"/>
              <a:t>ΠΡΟΣΘΕΤΟ ΥΛΙΚΟ ΠΟΥ ΑΞΙΟΠΟΙΗΘΗΚΕ</a:t>
            </a:r>
            <a:br>
              <a:rPr lang="el-GR" sz="2400" cap="none" dirty="0" smtClean="0"/>
            </a:br>
            <a:endParaRPr lang="el-GR" sz="2400" cap="none"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26</a:t>
            </a:fld>
            <a:endParaRPr lang="en-US" dirty="0"/>
          </a:p>
        </p:txBody>
      </p:sp>
      <p:sp>
        <p:nvSpPr>
          <p:cNvPr id="7" name="Content Placeholder 6"/>
          <p:cNvSpPr>
            <a:spLocks noGrp="1"/>
          </p:cNvSpPr>
          <p:nvPr>
            <p:ph sz="half" idx="2"/>
          </p:nvPr>
        </p:nvSpPr>
        <p:spPr/>
        <p:txBody>
          <a:bodyPr>
            <a:normAutofit/>
          </a:bodyPr>
          <a:lstStyle/>
          <a:p>
            <a:pPr marL="0" lvl="1" indent="0">
              <a:buNone/>
            </a:pPr>
            <a:r>
              <a:rPr lang="el-GR" b="1" dirty="0" smtClean="0"/>
              <a:t>Πρόσθετο υλικό που αξιοποιήθηκε</a:t>
            </a:r>
          </a:p>
          <a:p>
            <a:pPr lvl="2">
              <a:buFont typeface="Arial" pitchFamily="34" charset="0"/>
              <a:buChar char="•"/>
            </a:pPr>
            <a:r>
              <a:rPr lang="el-GR" sz="2000" dirty="0" smtClean="0"/>
              <a:t>Βιβλία</a:t>
            </a:r>
          </a:p>
          <a:p>
            <a:pPr lvl="3">
              <a:buFont typeface="Arial" pitchFamily="34" charset="0"/>
              <a:buChar char="•"/>
            </a:pPr>
            <a:r>
              <a:rPr lang="el-GR" sz="2000" dirty="0" smtClean="0"/>
              <a:t>Σχολικό Βιβλίο Φυσική Β’ Γυμνασίου, Αντωνίου Ν., Δημητριάδης Π., Καμπούρης Κ., </a:t>
            </a:r>
            <a:r>
              <a:rPr lang="el-GR" sz="2000" dirty="0" err="1" smtClean="0"/>
              <a:t>Παπαμιχάλης</a:t>
            </a:r>
            <a:r>
              <a:rPr lang="el-GR" sz="2000" dirty="0" smtClean="0"/>
              <a:t> Κ., </a:t>
            </a:r>
            <a:r>
              <a:rPr lang="el-GR" sz="2000" dirty="0" err="1" smtClean="0"/>
              <a:t>Παπατσίμπα</a:t>
            </a:r>
            <a:r>
              <a:rPr lang="el-GR" sz="2000" dirty="0" smtClean="0"/>
              <a:t> Λ.</a:t>
            </a:r>
          </a:p>
          <a:p>
            <a:pPr lvl="2">
              <a:buFont typeface="Arial" pitchFamily="34" charset="0"/>
              <a:buChar char="•"/>
            </a:pPr>
            <a:r>
              <a:rPr lang="el-GR" sz="2000" dirty="0" smtClean="0"/>
              <a:t>Φύλλα εργασίας</a:t>
            </a:r>
          </a:p>
          <a:p>
            <a:pPr lvl="3">
              <a:buFont typeface="Arial" pitchFamily="34" charset="0"/>
              <a:buChar char="•"/>
            </a:pPr>
            <a:r>
              <a:rPr lang="el-GR" sz="2000" dirty="0" smtClean="0"/>
              <a:t>Από τη διδάσκουσα</a:t>
            </a:r>
          </a:p>
          <a:p>
            <a:pPr lvl="2">
              <a:buFont typeface="Arial" pitchFamily="34" charset="0"/>
              <a:buChar char="•"/>
            </a:pPr>
            <a:r>
              <a:rPr lang="el-GR" sz="2000" dirty="0" err="1" smtClean="0"/>
              <a:t>Websites</a:t>
            </a:r>
            <a:endParaRPr lang="el-GR" sz="2000" dirty="0" smtClean="0"/>
          </a:p>
          <a:p>
            <a:pPr lvl="3">
              <a:buFont typeface="Arial" pitchFamily="34" charset="0"/>
              <a:buChar char="•"/>
            </a:pPr>
            <a:r>
              <a:rPr lang="el-GR" sz="2000" dirty="0" smtClean="0"/>
              <a:t>Μαθησιακά αντικείμενα </a:t>
            </a:r>
            <a:r>
              <a:rPr lang="el-GR" sz="2000" dirty="0" err="1" smtClean="0"/>
              <a:t>Φωτόδεντρου</a:t>
            </a:r>
            <a:r>
              <a:rPr lang="el-GR" sz="2000" dirty="0" smtClean="0"/>
              <a:t>, </a:t>
            </a:r>
            <a:r>
              <a:rPr lang="en-US" sz="2000" dirty="0" smtClean="0">
                <a:hlinkClick r:id="rId2"/>
              </a:rPr>
              <a:t>http://photodentro.edu.gr/lor/</a:t>
            </a:r>
            <a:r>
              <a:rPr lang="el-GR" sz="2000" dirty="0" smtClean="0"/>
              <a:t> </a:t>
            </a:r>
            <a:endParaRPr lang="en-US" sz="2000" dirty="0" smtClean="0"/>
          </a:p>
          <a:p>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ΣΧΕΔΙΑΣΜΟΣ ΤΗΣ ανοιχτησ εκπαιδευτικησ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FFFFFF">
              <a:alpha val="34118"/>
            </a:srgbClr>
          </a:solidFill>
        </p:spPr>
        <p:txBody>
          <a:bodyPr/>
          <a:lstStyle/>
          <a:p>
            <a:r>
              <a:rPr lang="el-GR" cap="none" dirty="0" smtClean="0"/>
              <a:t>ΣΤΟΙΧΕΙΑ ΣΧΕΔΙΑΣΜΟΥ </a:t>
            </a:r>
            <a:endParaRPr lang="el-GR" cap="none"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4</a:t>
            </a:fld>
            <a:endParaRPr lang="en-US" dirty="0"/>
          </a:p>
        </p:txBody>
      </p:sp>
      <p:sp>
        <p:nvSpPr>
          <p:cNvPr id="5" name="Content Placeholder 4"/>
          <p:cNvSpPr>
            <a:spLocks noGrp="1"/>
          </p:cNvSpPr>
          <p:nvPr>
            <p:ph sz="half" idx="2"/>
          </p:nvPr>
        </p:nvSpPr>
        <p:spPr/>
        <p:txBody>
          <a:bodyPr/>
          <a:lstStyle/>
          <a:p>
            <a:pPr lvl="1">
              <a:spcBef>
                <a:spcPts val="600"/>
              </a:spcBef>
            </a:pPr>
            <a:r>
              <a:rPr lang="el-GR" dirty="0" smtClean="0"/>
              <a:t>Η διδασκαλία των εννοιών «θέση», «μετατόπιση», «διάστημα», «μέση ταχύτητα»</a:t>
            </a:r>
          </a:p>
          <a:p>
            <a:pPr lvl="1">
              <a:spcBef>
                <a:spcPts val="600"/>
              </a:spcBef>
            </a:pPr>
            <a:r>
              <a:rPr lang="el-GR" dirty="0" smtClean="0"/>
              <a:t>Χρήση ΤΠΕ και εργασία ανά ομάδες στο Εργαστήριο Η/Υ του Σχολείου</a:t>
            </a:r>
          </a:p>
          <a:p>
            <a:pPr lvl="1">
              <a:spcBef>
                <a:spcPts val="600"/>
              </a:spcBef>
            </a:pPr>
            <a:r>
              <a:rPr lang="el-GR" dirty="0" smtClean="0"/>
              <a:t>Ελεύθερος και ανοικτός ψηφιακός πόρος, εύκολος και με φιλικό περιβάλλον για το μαθητή</a:t>
            </a:r>
          </a:p>
          <a:p>
            <a:pPr lvl="1">
              <a:spcBef>
                <a:spcPts val="600"/>
              </a:spcBef>
            </a:pPr>
            <a:r>
              <a:rPr lang="el-GR" dirty="0" smtClean="0"/>
              <a:t>Οι μαθητές εκτελούν οδηγίες από τα φύλλα εργασίας και στη συνέχεια αυτενεργούν ως «μικροί επιστήμονες» οι ίδιοι.</a:t>
            </a:r>
          </a:p>
          <a:p>
            <a:pPr>
              <a:spcBef>
                <a:spcPts val="600"/>
              </a:spcBef>
              <a:buFont typeface="Wingdings" pitchFamily="2" charset="2"/>
              <a:buChar char="§"/>
            </a:pPr>
            <a:endParaRPr lang="el-GR" dirty="0"/>
          </a:p>
        </p:txBody>
      </p:sp>
    </p:spTree>
    <p:extLst>
      <p:ext uri="{BB962C8B-B14F-4D97-AF65-F5344CB8AC3E}">
        <p14:creationId xmlns:p14="http://schemas.microsoft.com/office/powerpoint/2010/main" xmlns="" val="32744308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ΔΙΔΑΚΤΙΚΟΙ ΣΤΟΧΟΙ</a:t>
            </a:r>
          </a:p>
        </p:txBody>
      </p:sp>
      <p:sp>
        <p:nvSpPr>
          <p:cNvPr id="3" name="Slide Number Placeholder 2"/>
          <p:cNvSpPr>
            <a:spLocks noGrp="1"/>
          </p:cNvSpPr>
          <p:nvPr>
            <p:ph type="sldNum" sz="quarter" idx="12"/>
          </p:nvPr>
        </p:nvSpPr>
        <p:spPr/>
        <p:txBody>
          <a:bodyPr/>
          <a:lstStyle/>
          <a:p>
            <a:fld id="{2754ED01-E2A0-4C1E-8E21-014B99041579}" type="slidenum">
              <a:rPr lang="en-US" smtClean="0"/>
              <a:pPr/>
              <a:t>5</a:t>
            </a:fld>
            <a:endParaRPr lang="en-US" dirty="0"/>
          </a:p>
        </p:txBody>
      </p:sp>
      <p:sp>
        <p:nvSpPr>
          <p:cNvPr id="6" name="Content Placeholder 5"/>
          <p:cNvSpPr>
            <a:spLocks noGrp="1"/>
          </p:cNvSpPr>
          <p:nvPr>
            <p:ph sz="half" idx="2"/>
          </p:nvPr>
        </p:nvSpPr>
        <p:spPr/>
        <p:txBody>
          <a:bodyPr>
            <a:normAutofit fontScale="92500" lnSpcReduction="20000"/>
          </a:bodyPr>
          <a:lstStyle/>
          <a:p>
            <a:r>
              <a:rPr lang="el-GR" b="1" dirty="0" smtClean="0"/>
              <a:t>Διδακτικοί στόχοι</a:t>
            </a:r>
          </a:p>
          <a:p>
            <a:r>
              <a:rPr lang="el-GR" dirty="0" smtClean="0"/>
              <a:t>Ο μαθητής:</a:t>
            </a:r>
          </a:p>
          <a:p>
            <a:r>
              <a:rPr lang="el-GR" dirty="0" smtClean="0"/>
              <a:t>-  να προσδιορίζει τη θέση ενός αντικειμένου σε σχέση με ένα σύστημα αναφοράς</a:t>
            </a:r>
          </a:p>
          <a:p>
            <a:r>
              <a:rPr lang="el-GR" dirty="0" smtClean="0"/>
              <a:t>- να διακρίνει τις έννοιες θέση και μετατόπιση</a:t>
            </a:r>
          </a:p>
          <a:p>
            <a:r>
              <a:rPr lang="el-GR" dirty="0" smtClean="0"/>
              <a:t>- να υπολογίζει τη μετατόπιση ενός σώματος</a:t>
            </a:r>
          </a:p>
          <a:p>
            <a:r>
              <a:rPr lang="el-GR" dirty="0" smtClean="0"/>
              <a:t>- να διακρίνει τις έννοιες μετατόπιση και διάστημα</a:t>
            </a:r>
          </a:p>
          <a:p>
            <a:r>
              <a:rPr lang="el-GR" dirty="0" smtClean="0"/>
              <a:t>- να σχεδιάζει την τροχιά ενός αντικειμένου</a:t>
            </a:r>
          </a:p>
          <a:p>
            <a:r>
              <a:rPr lang="el-GR" dirty="0" smtClean="0"/>
              <a:t>- να υπολογίζει τη μέση ταχύτητα ενός αντικειμένου σε μια διαδρομή</a:t>
            </a:r>
          </a:p>
          <a:p>
            <a:r>
              <a:rPr lang="el-GR" b="1" dirty="0" smtClean="0"/>
              <a:t> </a:t>
            </a:r>
            <a:endParaRPr lang="el-GR" b="1" dirty="0"/>
          </a:p>
        </p:txBody>
      </p:sp>
    </p:spTree>
    <p:extLst>
      <p:ext uri="{BB962C8B-B14F-4D97-AF65-F5344CB8AC3E}">
        <p14:creationId xmlns:p14="http://schemas.microsoft.com/office/powerpoint/2010/main" xmlns="" val="9784218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a:t>ΔΙΔΑΚΤΙΚΟΙ ΣΤΟΧΟΙ</a:t>
            </a:r>
          </a:p>
        </p:txBody>
      </p:sp>
      <p:sp>
        <p:nvSpPr>
          <p:cNvPr id="3" name="Slide Number Placeholder 2"/>
          <p:cNvSpPr>
            <a:spLocks noGrp="1"/>
          </p:cNvSpPr>
          <p:nvPr>
            <p:ph type="sldNum" sz="quarter" idx="12"/>
          </p:nvPr>
        </p:nvSpPr>
        <p:spPr/>
        <p:txBody>
          <a:bodyPr/>
          <a:lstStyle/>
          <a:p>
            <a:fld id="{2754ED01-E2A0-4C1E-8E21-014B99041579}" type="slidenum">
              <a:rPr lang="en-US" smtClean="0"/>
              <a:pPr/>
              <a:t>6</a:t>
            </a:fld>
            <a:endParaRPr lang="en-US" dirty="0"/>
          </a:p>
        </p:txBody>
      </p:sp>
      <p:sp>
        <p:nvSpPr>
          <p:cNvPr id="6" name="Content Placeholder 5"/>
          <p:cNvSpPr>
            <a:spLocks noGrp="1"/>
          </p:cNvSpPr>
          <p:nvPr>
            <p:ph sz="half" idx="2"/>
          </p:nvPr>
        </p:nvSpPr>
        <p:spPr/>
        <p:txBody>
          <a:bodyPr>
            <a:normAutofit/>
          </a:bodyPr>
          <a:lstStyle/>
          <a:p>
            <a:r>
              <a:rPr lang="el-GR" b="1" dirty="0" smtClean="0"/>
              <a:t>Διδακτικοί στόχοι</a:t>
            </a:r>
          </a:p>
          <a:p>
            <a:r>
              <a:rPr lang="el-GR" sz="2200" dirty="0" smtClean="0"/>
              <a:t>Ο μαθητής: </a:t>
            </a:r>
          </a:p>
          <a:p>
            <a:r>
              <a:rPr lang="el-GR" sz="2200" dirty="0" smtClean="0"/>
              <a:t>-  να πραγματοποιεί εικονικά πειράματα και να αξιοποιεί εργαλεία που διατίθενται διαδικτυακά</a:t>
            </a:r>
          </a:p>
          <a:p>
            <a:r>
              <a:rPr lang="el-GR" sz="2200" dirty="0" smtClean="0"/>
              <a:t>-να συνεργάζεται με τους συμμαθητές τους για την επίλυση προβλημάτων</a:t>
            </a:r>
          </a:p>
          <a:p>
            <a:r>
              <a:rPr lang="el-GR" sz="2200" dirty="0" smtClean="0"/>
              <a:t>- να εποικοδομεί τη γνώση διερευνητικά</a:t>
            </a:r>
          </a:p>
          <a:p>
            <a:r>
              <a:rPr lang="el-GR" sz="2200" dirty="0" smtClean="0"/>
              <a:t>-  να αποκτήσει θετική στάση απέναντι στο μάθημα της φυσικής</a:t>
            </a:r>
          </a:p>
          <a:p>
            <a:r>
              <a:rPr lang="el-GR" b="1" dirty="0" smtClean="0"/>
              <a:t> </a:t>
            </a:r>
            <a:endParaRPr lang="el-GR" b="1" dirty="0"/>
          </a:p>
        </p:txBody>
      </p:sp>
    </p:spTree>
    <p:extLst>
      <p:ext uri="{BB962C8B-B14F-4D97-AF65-F5344CB8AC3E}">
        <p14:creationId xmlns:p14="http://schemas.microsoft.com/office/powerpoint/2010/main" xmlns="" val="9784218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dirty="0" smtClean="0"/>
              <a:t>ΠΡΑΓΜΑΤΟΠΟΙΗΣΗ ΤΗΣ ανοιχτησ εκπαιδευτικησ ΠΡΑΚΤΙΚΗΣ</a:t>
            </a:r>
            <a:endParaRPr lang="el-GR" dirty="0"/>
          </a:p>
        </p:txBody>
      </p:sp>
      <p:sp>
        <p:nvSpPr>
          <p:cNvPr id="3" name="Slide Number Placeholder 2"/>
          <p:cNvSpPr>
            <a:spLocks noGrp="1"/>
          </p:cNvSpPr>
          <p:nvPr>
            <p:ph type="sldNum" sz="quarter" idx="12"/>
          </p:nvPr>
        </p:nvSpPr>
        <p:spPr/>
        <p:txBody>
          <a:bodyPr/>
          <a:lstStyle/>
          <a:p>
            <a:fld id="{2754ED01-E2A0-4C1E-8E21-014B99041579}"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l-GR" sz="2400" cap="none" dirty="0" smtClean="0"/>
              <a:t>ΣΤΟΙΧΕΙΑ ΠΡΑΓΜΑΤΟΠΟΙΗΣΗΣ </a:t>
            </a:r>
            <a:br>
              <a:rPr lang="el-GR" sz="2400" cap="none" dirty="0" smtClean="0"/>
            </a:br>
            <a:r>
              <a:rPr lang="el-GR" sz="2400" dirty="0" smtClean="0"/>
              <a:t>ΤΗΣ ανοιχτησ εκπαιδευτικησ </a:t>
            </a:r>
            <a:r>
              <a:rPr lang="el-GR" sz="2400" cap="none" dirty="0" smtClean="0"/>
              <a:t>ΠΡΑΚΤΙΚΗΣ</a:t>
            </a:r>
            <a:r>
              <a:rPr lang="el-GR" sz="2400" dirty="0" smtClean="0"/>
              <a:t>   </a:t>
            </a:r>
            <a:endParaRPr lang="el-GR" sz="2400" dirty="0"/>
          </a:p>
        </p:txBody>
      </p:sp>
      <p:sp>
        <p:nvSpPr>
          <p:cNvPr id="6" name="Content Placeholder 5"/>
          <p:cNvSpPr>
            <a:spLocks noGrp="1"/>
          </p:cNvSpPr>
          <p:nvPr>
            <p:ph sz="half" idx="2"/>
          </p:nvPr>
        </p:nvSpPr>
        <p:spPr/>
        <p:txBody>
          <a:bodyPr>
            <a:normAutofit/>
          </a:bodyPr>
          <a:lstStyle/>
          <a:p>
            <a:r>
              <a:rPr lang="el-GR" b="1" dirty="0" smtClean="0"/>
              <a:t>Περιβάλλον – Πλαίσιο</a:t>
            </a:r>
          </a:p>
          <a:p>
            <a:pPr lvl="1" algn="just"/>
            <a:r>
              <a:rPr lang="el-GR" dirty="0" smtClean="0"/>
              <a:t>Η πρακτική υλοποιήθηκε για τη διδασκαλία της Φυσική της Β’ Γυμνασίου στο Κεφάλαιο 2 «Κινήσεις» μετά το Κεφάλαιο της «Εισαγωγής».</a:t>
            </a:r>
          </a:p>
          <a:p>
            <a:pPr lvl="1" algn="just">
              <a:buNone/>
            </a:pPr>
            <a:endParaRPr lang="el-GR" dirty="0" smtClean="0"/>
          </a:p>
          <a:p>
            <a:endParaRPr lang="el-GR" dirty="0"/>
          </a:p>
        </p:txBody>
      </p:sp>
      <p:sp>
        <p:nvSpPr>
          <p:cNvPr id="7" name="Content Placeholder 6"/>
          <p:cNvSpPr>
            <a:spLocks noGrp="1"/>
          </p:cNvSpPr>
          <p:nvPr>
            <p:ph sz="quarter" idx="4"/>
          </p:nvPr>
        </p:nvSpPr>
        <p:spPr/>
        <p:txBody>
          <a:bodyPr>
            <a:normAutofit fontScale="92500" lnSpcReduction="20000"/>
          </a:bodyPr>
          <a:lstStyle/>
          <a:p>
            <a:pPr marL="342900" lvl="1" indent="-342900">
              <a:spcBef>
                <a:spcPts val="800"/>
              </a:spcBef>
              <a:buNone/>
            </a:pPr>
            <a:r>
              <a:rPr lang="el-GR" sz="2200" b="1" dirty="0" smtClean="0"/>
              <a:t>Ηλικιακή ομάδα</a:t>
            </a:r>
            <a:endParaRPr lang="el-GR" sz="2200" b="1" dirty="0"/>
          </a:p>
          <a:p>
            <a:pPr lvl="1"/>
            <a:r>
              <a:rPr lang="el-GR" dirty="0" smtClean="0"/>
              <a:t>Μαθητές Β’ Γυμνασίου </a:t>
            </a:r>
          </a:p>
          <a:p>
            <a:pPr lvl="1"/>
            <a:r>
              <a:rPr lang="el-GR" dirty="0" smtClean="0"/>
              <a:t>Σχεδόν ίδιος αριθμός αγοριών και κοριτσιών στις τάξεις που διδάχθηκε</a:t>
            </a:r>
          </a:p>
          <a:p>
            <a:pPr lvl="1"/>
            <a:r>
              <a:rPr lang="el-GR" dirty="0" smtClean="0"/>
              <a:t>Σε μαθητές διαφορετικών εθνικοτήτων</a:t>
            </a:r>
          </a:p>
          <a:p>
            <a:pPr lvl="1"/>
            <a:r>
              <a:rPr lang="el-GR" dirty="0" smtClean="0"/>
              <a:t>Εφαρμόστηκε σε τρία διαφορετικά σχολεία, σε διαφορετικές γεωγραφικές περιοχές της χώρας από την ίδια τη διδάσκουσα (1 γυμνάσιο σε αγροτική περιοχή, 1 γυμνάσιο σε παραθαλάσσια περιοχή και 1 γυμνάσιο σε νησιωτική περιοχή)</a:t>
            </a:r>
            <a:endParaRPr lang="el-GR" dirty="0"/>
          </a:p>
        </p:txBody>
      </p:sp>
      <p:sp>
        <p:nvSpPr>
          <p:cNvPr id="4" name="Slide Number Placeholder 3"/>
          <p:cNvSpPr>
            <a:spLocks noGrp="1"/>
          </p:cNvSpPr>
          <p:nvPr>
            <p:ph type="sldNum" sz="quarter" idx="12"/>
          </p:nvPr>
        </p:nvSpPr>
        <p:spPr/>
        <p:txBody>
          <a:bodyPr/>
          <a:lstStyle/>
          <a:p>
            <a:fld id="{2754ED01-E2A0-4C1E-8E21-014B99041579}" type="slidenum">
              <a:rPr lang="en-US" smtClean="0"/>
              <a:pPr/>
              <a:t>8</a:t>
            </a:fld>
            <a:endParaRPr lang="en-US" dirty="0"/>
          </a:p>
        </p:txBody>
      </p:sp>
    </p:spTree>
    <p:extLst>
      <p:ext uri="{BB962C8B-B14F-4D97-AF65-F5344CB8AC3E}">
        <p14:creationId xmlns:p14="http://schemas.microsoft.com/office/powerpoint/2010/main" xmlns="" val="129802089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sz="2400" dirty="0"/>
              <a:t>ΣΤΟΙΧΕΙΑ ΠΡΑΓΜΑΤΟΠΟΙΗΣΗΣ </a:t>
            </a:r>
            <a:br>
              <a:rPr lang="el-GR" sz="2400" dirty="0"/>
            </a:br>
            <a:r>
              <a:rPr lang="el-GR" sz="2400" dirty="0"/>
              <a:t>ΤΗΣ </a:t>
            </a:r>
            <a:r>
              <a:rPr lang="el-GR" sz="2400" dirty="0" err="1"/>
              <a:t>ανοιχτησ</a:t>
            </a:r>
            <a:r>
              <a:rPr lang="el-GR" sz="2400" dirty="0"/>
              <a:t> </a:t>
            </a:r>
            <a:r>
              <a:rPr lang="el-GR" sz="2400" dirty="0" err="1"/>
              <a:t>εκπαιδευτικησ</a:t>
            </a:r>
            <a:r>
              <a:rPr lang="el-GR" sz="2400" dirty="0"/>
              <a:t> ΠΡΑΚΤΙΚΗΣ </a:t>
            </a:r>
          </a:p>
        </p:txBody>
      </p:sp>
      <p:sp>
        <p:nvSpPr>
          <p:cNvPr id="9" name="Content Placeholder 8"/>
          <p:cNvSpPr>
            <a:spLocks noGrp="1"/>
          </p:cNvSpPr>
          <p:nvPr>
            <p:ph sz="half" idx="2"/>
          </p:nvPr>
        </p:nvSpPr>
        <p:spPr/>
        <p:txBody>
          <a:bodyPr>
            <a:normAutofit/>
          </a:bodyPr>
          <a:lstStyle/>
          <a:p>
            <a:pPr>
              <a:spcBef>
                <a:spcPts val="600"/>
              </a:spcBef>
            </a:pPr>
            <a:r>
              <a:rPr lang="el-GR" sz="2600" b="1" dirty="0"/>
              <a:t>Πρότερες γνώσεις</a:t>
            </a:r>
          </a:p>
          <a:p>
            <a:pPr lvl="1">
              <a:spcBef>
                <a:spcPts val="600"/>
              </a:spcBef>
              <a:buFont typeface="Arial" pitchFamily="34" charset="0"/>
              <a:buChar char="•"/>
            </a:pPr>
            <a:r>
              <a:rPr lang="el-GR" sz="2400" dirty="0" smtClean="0"/>
              <a:t> </a:t>
            </a:r>
            <a:r>
              <a:rPr lang="el-GR" sz="2200" dirty="0" smtClean="0"/>
              <a:t>Προαπαιτούμενες έννοιες είναι ο χρόνος, το χρονικό διάστημα και η μεταβολή. Οι ίδιοι οι μαθητές ανακαλύπτουν τις προς διερεύνηση έννοιες</a:t>
            </a:r>
            <a:endParaRPr lang="el-GR" sz="2200" dirty="0"/>
          </a:p>
          <a:p>
            <a:pPr lvl="1">
              <a:spcBef>
                <a:spcPts val="600"/>
              </a:spcBef>
              <a:buFont typeface="Arial" pitchFamily="34" charset="0"/>
              <a:buChar char="•"/>
            </a:pPr>
            <a:r>
              <a:rPr lang="el-GR" sz="2200" dirty="0" smtClean="0"/>
              <a:t>Ο μαθητής απλά πρέπει να γνωρίζει να πλοηγείται στο διαδίκτυο</a:t>
            </a:r>
            <a:endParaRPr lang="el-GR" sz="2200" dirty="0"/>
          </a:p>
        </p:txBody>
      </p:sp>
      <p:sp>
        <p:nvSpPr>
          <p:cNvPr id="10" name="Content Placeholder 9"/>
          <p:cNvSpPr>
            <a:spLocks noGrp="1"/>
          </p:cNvSpPr>
          <p:nvPr>
            <p:ph sz="quarter" idx="4"/>
          </p:nvPr>
        </p:nvSpPr>
        <p:spPr/>
        <p:txBody>
          <a:bodyPr/>
          <a:lstStyle/>
          <a:p>
            <a:r>
              <a:rPr lang="el-GR" b="1" dirty="0" smtClean="0"/>
              <a:t>Διάρκεια </a:t>
            </a:r>
            <a:r>
              <a:rPr lang="el-GR" b="1" dirty="0"/>
              <a:t>εφαρμογής</a:t>
            </a:r>
          </a:p>
          <a:p>
            <a:pPr lvl="1">
              <a:buFont typeface="Arial" pitchFamily="34" charset="0"/>
              <a:buChar char="•"/>
            </a:pPr>
            <a:r>
              <a:rPr lang="el-GR" sz="2200" dirty="0" smtClean="0"/>
              <a:t>Η διάρκεια της πρακτικής είναι 3 διδακτικές ώρες.</a:t>
            </a:r>
            <a:endParaRPr lang="el-GR" sz="2200" dirty="0"/>
          </a:p>
        </p:txBody>
      </p:sp>
      <p:sp>
        <p:nvSpPr>
          <p:cNvPr id="5" name="Slide Number Placeholder 4"/>
          <p:cNvSpPr>
            <a:spLocks noGrp="1"/>
          </p:cNvSpPr>
          <p:nvPr>
            <p:ph type="sldNum" sz="quarter" idx="12"/>
          </p:nvPr>
        </p:nvSpPr>
        <p:spPr/>
        <p:txBody>
          <a:bodyPr/>
          <a:lstStyle/>
          <a:p>
            <a:fld id="{2754ED01-E2A0-4C1E-8E21-014B99041579}" type="slidenum">
              <a:rPr lang="en-US" smtClean="0"/>
              <a:pPr/>
              <a:t>9</a:t>
            </a:fld>
            <a:endParaRPr lang="en-US" dirty="0"/>
          </a:p>
        </p:txBody>
      </p:sp>
    </p:spTree>
    <p:extLst>
      <p:ext uri="{BB962C8B-B14F-4D97-AF65-F5344CB8AC3E}">
        <p14:creationId xmlns:p14="http://schemas.microsoft.com/office/powerpoint/2010/main" xmlns="" val="1309292139"/>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DS-II-Open-Educational-Practices-ppt-Template-v2.0-Ianouarios-2018">
  <a:themeElements>
    <a:clrScheme name="diagonal">
      <a:dk1>
        <a:srgbClr val="000000"/>
      </a:dk1>
      <a:lt1>
        <a:srgbClr val="FFFFFF"/>
      </a:lt1>
      <a:dk2>
        <a:srgbClr val="434342"/>
      </a:dk2>
      <a:lt2>
        <a:srgbClr val="CDD7D9"/>
      </a:lt2>
      <a:accent1>
        <a:srgbClr val="797B7E"/>
      </a:accent1>
      <a:accent2>
        <a:srgbClr val="F96A1B"/>
      </a:accent2>
      <a:accent3>
        <a:srgbClr val="10B7A3"/>
      </a:accent3>
      <a:accent4>
        <a:srgbClr val="7C984A"/>
      </a:accent4>
      <a:accent5>
        <a:srgbClr val="C2AD8D"/>
      </a:accent5>
      <a:accent6>
        <a:srgbClr val="506E94"/>
      </a:accent6>
      <a:hlink>
        <a:srgbClr val="5F5F5F"/>
      </a:hlink>
      <a:folHlink>
        <a:srgbClr val="969696"/>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extLst>
    <a:ext uri="{05A4C25C-085E-4340-85A3-A5531E510DB2}">
      <thm15:themeFamily xmlns:thm15="http://schemas.microsoft.com/office/thememl/2012/main" xmlns="" name="DS-ΙΙ Open-Educational-Practices-ppt-Template v2.0 - 2017-08-31.pptx" id="{BA600860-33AF-443E-BE10-1A8EC187438B}" vid="{99864185-3038-4E8D-BBE2-32E2B733FF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DS-II-Open-Educational-Practices-ppt-Template-v2.0-Ianouarios-2018</Template>
  <TotalTime>250</TotalTime>
  <Words>1731</Words>
  <Application>Microsoft Office PowerPoint</Application>
  <PresentationFormat>Προβολή στην οθόνη (4:3)</PresentationFormat>
  <Paragraphs>193</Paragraphs>
  <Slides>26</Slides>
  <Notes>3</Notes>
  <HiddenSlides>0</HiddenSlides>
  <MMClips>0</MMClips>
  <ScaleCrop>false</ScaleCrop>
  <HeadingPairs>
    <vt:vector size="4" baseType="variant">
      <vt:variant>
        <vt:lpstr>Θέμα</vt:lpstr>
      </vt:variant>
      <vt:variant>
        <vt:i4>1</vt:i4>
      </vt:variant>
      <vt:variant>
        <vt:lpstr>Τίτλοι διαφανειών</vt:lpstr>
      </vt:variant>
      <vt:variant>
        <vt:i4>26</vt:i4>
      </vt:variant>
    </vt:vector>
  </HeadingPairs>
  <TitlesOfParts>
    <vt:vector size="27" baseType="lpstr">
      <vt:lpstr>DS-II-Open-Educational-Practices-ppt-Template-v2.0-Ianouarios-2018</vt:lpstr>
      <vt:lpstr>ΘΕΣΗ-ΜΕΤΑΤΟΠΙΣΗ-ΔΙΑΣΤΗΜΑ-ΜΕΣΗ ΤΑΧΥΤΗΤΑ ΣΤΟ ΓΥΜΝΑΣΙΟ</vt:lpstr>
      <vt:lpstr>ΣΥΝΤΟΜΗ ΠΕΡΙΓΡΑΦΗ</vt:lpstr>
      <vt:lpstr>ΣΧΕΔΙΑΣΜΟΣ ΤΗΣ ανοιχτησ εκπαιδευτικησ ΠΡΑΚΤΙΚΗΣ</vt:lpstr>
      <vt:lpstr>ΣΤΟΙΧΕΙΑ ΣΧΕΔΙΑΣΜΟΥ </vt:lpstr>
      <vt:lpstr>ΔΙΔΑΚΤΙΚΟΙ ΣΤΟΧΟΙ</vt:lpstr>
      <vt:lpstr>ΔΙΔΑΚΤΙΚΟΙ ΣΤΟΧΟΙ</vt:lpstr>
      <vt:lpstr>ΠΡΑΓΜΑΤΟΠΟΙΗΣΗ ΤΗΣ ανοιχτησ εκπαιδευτικησ ΠΡΑΚΤΙΚΗΣ</vt:lpstr>
      <vt:lpstr>ΣΤΟΙΧΕΙΑ ΠΡΑΓΜΑΤΟΠΟΙΗΣΗΣ  ΤΗΣ ανοιχτησ εκπαιδευτικησ ΠΡΑΚΤΙΚΗΣ   </vt:lpstr>
      <vt:lpstr>ΣΤΟΙΧΕΙΑ ΠΡΑΓΜΑΤΟΠΟΙΗΣΗΣ  ΤΗΣ ανοιχτησ εκπαιδευτικησ ΠΡΑΚΤΙΚΗΣ </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ΑΝΑΛΥΤΙΚΗ ΠΕΡΙΓΡΑΦΗ  ΤΗΣ ανοιχτησ εκπαιδευτικησ ΠΡΑΚΤΙΚΗΣ</vt:lpstr>
      <vt:lpstr>Διαφάνεια 20</vt:lpstr>
      <vt:lpstr>ΣΤΟΙΧΕΙΑ ΤΕΚΜΗΡΙΩΣΗΣ ΚΑΙ ΕΠΕΚΤΑΣΗΣ</vt:lpstr>
      <vt:lpstr> ΑΠΟΤΕΛΕΣΜΑΤΑ - ΑΝΤΙΚΤΥΠΟΣ </vt:lpstr>
      <vt:lpstr>ΑΠΡΟΣΜΕΝΑ ΓΕΓΟΝΟΤΑ </vt:lpstr>
      <vt:lpstr>ΕΚΠΑΙΔΕΥΤΙΚΗ ΤΕΧΝΙΚΗ  ΣΕ ΣΗΜΑΝΤΙΚΑ ΣΤΙΓΜΙΟΤΥΠΑ</vt:lpstr>
      <vt:lpstr>ΣΧΕΣΗ ΜΕ ΑΛΛΕΣ ΑΝΟΙΧΤΕΣ ΕΚΠΑΙΔΕΥΤΙΚΕΣ ΠΡΑΚΤΙΚΕΣ</vt:lpstr>
      <vt:lpstr> ΠΡΟΣΘΕΤΟ ΥΛΙΚΟ ΠΟΥ ΑΞΙΟΠΟΙΗΘΗΚΕ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ΤΙΤΛΟΣ  ανοιχτησ ΕΚΠΑΙΔΕΥΤΙΚΗΣ ΠΡΑΚΤΙΚΗΣ</dc:title>
  <dc:creator>NoName</dc:creator>
  <cp:lastModifiedBy>NoName</cp:lastModifiedBy>
  <cp:revision>124</cp:revision>
  <dcterms:created xsi:type="dcterms:W3CDTF">2018-06-09T18:34:57Z</dcterms:created>
  <dcterms:modified xsi:type="dcterms:W3CDTF">2018-06-21T06:27:28Z</dcterms:modified>
</cp:coreProperties>
</file>