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8" r:id="rId3"/>
    <p:sldId id="262" r:id="rId4"/>
    <p:sldId id="271" r:id="rId5"/>
    <p:sldId id="277" r:id="rId6"/>
    <p:sldId id="278" r:id="rId7"/>
    <p:sldId id="272" r:id="rId8"/>
    <p:sldId id="263" r:id="rId9"/>
    <p:sldId id="257" r:id="rId10"/>
    <p:sldId id="273" r:id="rId11"/>
    <p:sldId id="260" r:id="rId12"/>
    <p:sldId id="279" r:id="rId13"/>
    <p:sldId id="280" r:id="rId14"/>
    <p:sldId id="281" r:id="rId15"/>
    <p:sldId id="282" r:id="rId16"/>
    <p:sldId id="283" r:id="rId17"/>
    <p:sldId id="266" r:id="rId18"/>
    <p:sldId id="284" r:id="rId19"/>
    <p:sldId id="289" r:id="rId20"/>
    <p:sldId id="285" r:id="rId21"/>
    <p:sldId id="286" r:id="rId22"/>
    <p:sldId id="287" r:id="rId23"/>
    <p:sldId id="265" r:id="rId24"/>
    <p:sldId id="268" r:id="rId25"/>
    <p:sldId id="288" r:id="rId26"/>
    <p:sldId id="269" r:id="rId27"/>
    <p:sldId id="276" r:id="rId28"/>
    <p:sldId id="275" r:id="rId29"/>
    <p:sldId id="290" r:id="rId30"/>
    <p:sldId id="27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85" d="100"/>
          <a:sy n="85" d="100"/>
        </p:scale>
        <p:origin x="-1286"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6/21/2018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9</a:t>
            </a:fld>
            <a:endParaRPr lang="en-US" dirty="0"/>
          </a:p>
        </p:txBody>
      </p:sp>
    </p:spTree>
    <p:extLst>
      <p:ext uri="{BB962C8B-B14F-4D97-AF65-F5344CB8AC3E}">
        <p14:creationId xmlns=""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smtClean="0"/>
              <a:t>Kλικ για επεξεργασία του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June 21,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Kλικ για επεξεργασία του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Kλικ για επεξεργασία του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l-GR" smtClean="0"/>
              <a:t>Kλικ για επεξεργασία του τίτλου</a:t>
            </a:r>
            <a:endParaRPr lang="en-US"/>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rgbClr val="FFFFFF">
              <a:alpha val="50196"/>
            </a:srgbClr>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600782" y="1004643"/>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2688609" y="995138"/>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3217855"/>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11" name="Content Placeholder 5"/>
          <p:cNvSpPr>
            <a:spLocks noGrp="1"/>
          </p:cNvSpPr>
          <p:nvPr>
            <p:ph sz="quarter" idx="14"/>
          </p:nvPr>
        </p:nvSpPr>
        <p:spPr>
          <a:xfrm>
            <a:off x="2704531" y="3194702"/>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7" name="TextBox 6"/>
          <p:cNvSpPr txBox="1"/>
          <p:nvPr userDrawn="1"/>
        </p:nvSpPr>
        <p:spPr>
          <a:xfrm>
            <a:off x="942539" y="309093"/>
            <a:ext cx="7351455" cy="369332"/>
          </a:xfrm>
          <a:prstGeom prst="rect">
            <a:avLst/>
          </a:prstGeom>
          <a:noFill/>
        </p:spPr>
        <p:txBody>
          <a:bodyPr wrap="square" rtlCol="0">
            <a:spAutoFit/>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Dxw9cIbzaLk&amp;list=PLA4F0F0CA4A3EE7F4" TargetMode="External"/><Relationship Id="rId2" Type="http://schemas.openxmlformats.org/officeDocument/2006/relationships/hyperlink" Target="https://bjc.edc.org/" TargetMode="External"/><Relationship Id="rId1" Type="http://schemas.openxmlformats.org/officeDocument/2006/relationships/slideLayout" Target="../slideLayouts/slideLayout3.xml"/><Relationship Id="rId5" Type="http://schemas.openxmlformats.org/officeDocument/2006/relationships/hyperlink" Target="http://users.sch.gr/haritop/joomla/" TargetMode="External"/><Relationship Id="rId4" Type="http://schemas.openxmlformats.org/officeDocument/2006/relationships/hyperlink" Target="https://code.org/lear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8" Type="http://schemas.openxmlformats.org/officeDocument/2006/relationships/hyperlink" Target="https://www.socrative.com/" TargetMode="External"/><Relationship Id="rId3" Type="http://schemas.openxmlformats.org/officeDocument/2006/relationships/hyperlink" Target="http://photodentro.edu.gr/ugc/r/8525/998" TargetMode="External"/><Relationship Id="rId7" Type="http://schemas.openxmlformats.org/officeDocument/2006/relationships/hyperlink" Target="https://github.com/impress/impress.js/" TargetMode="External"/><Relationship Id="rId2" Type="http://schemas.openxmlformats.org/officeDocument/2006/relationships/hyperlink" Target="http://photodentro.edu.gr/ugc/r/8525/1001" TargetMode="External"/><Relationship Id="rId1" Type="http://schemas.openxmlformats.org/officeDocument/2006/relationships/slideLayout" Target="../slideLayouts/slideLayout3.xml"/><Relationship Id="rId6" Type="http://schemas.openxmlformats.org/officeDocument/2006/relationships/hyperlink" Target="https://github.com/hakimel/reveal.js/" TargetMode="External"/><Relationship Id="rId5" Type="http://schemas.openxmlformats.org/officeDocument/2006/relationships/hyperlink" Target="http://photodentro.edu.gr/ugc/r/8525/999" TargetMode="External"/><Relationship Id="rId4" Type="http://schemas.openxmlformats.org/officeDocument/2006/relationships/hyperlink" Target="https://snap.berkeley.edu/" TargetMode="External"/><Relationship Id="rId9" Type="http://schemas.openxmlformats.org/officeDocument/2006/relationships/hyperlink" Target="https://www.joomla.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200" dirty="0" smtClean="0"/>
              <a:t>Ο </a:t>
            </a:r>
            <a:r>
              <a:rPr lang="el-GR" sz="4200" dirty="0" err="1" smtClean="0"/>
              <a:t>προγραμματισμοσ</a:t>
            </a:r>
            <a:r>
              <a:rPr lang="el-GR" sz="4200" dirty="0" smtClean="0"/>
              <a:t> στο </a:t>
            </a:r>
            <a:r>
              <a:rPr lang="el-GR" sz="4200" dirty="0" err="1" smtClean="0"/>
              <a:t>γυμνασιο</a:t>
            </a:r>
            <a:r>
              <a:rPr lang="el-GR" sz="4200" dirty="0" smtClean="0"/>
              <a:t> με </a:t>
            </a:r>
            <a:r>
              <a:rPr lang="en-US" sz="4200" dirty="0" smtClean="0"/>
              <a:t>snap</a:t>
            </a:r>
            <a:endParaRPr lang="en-US" sz="4200" cap="none" dirty="0"/>
          </a:p>
        </p:txBody>
      </p:sp>
      <p:sp>
        <p:nvSpPr>
          <p:cNvPr id="8" name="TextBox 7"/>
          <p:cNvSpPr txBox="1"/>
          <p:nvPr/>
        </p:nvSpPr>
        <p:spPr>
          <a:xfrm>
            <a:off x="4900614" y="4659004"/>
            <a:ext cx="3816074" cy="584775"/>
          </a:xfrm>
          <a:prstGeom prst="rect">
            <a:avLst/>
          </a:prstGeom>
          <a:noFill/>
        </p:spPr>
        <p:txBody>
          <a:bodyPr wrap="square" rtlCol="0">
            <a:spAutoFit/>
          </a:bodyPr>
          <a:lstStyle/>
          <a:p>
            <a:r>
              <a:rPr lang="el-GR" sz="1600" dirty="0" smtClean="0">
                <a:solidFill>
                  <a:schemeClr val="bg2">
                    <a:lumMod val="10000"/>
                  </a:schemeClr>
                </a:solidFill>
              </a:rPr>
              <a:t>Κοσμάς </a:t>
            </a:r>
            <a:r>
              <a:rPr lang="el-GR" sz="1600" dirty="0" err="1" smtClean="0">
                <a:solidFill>
                  <a:schemeClr val="bg2">
                    <a:lumMod val="10000"/>
                  </a:schemeClr>
                </a:solidFill>
              </a:rPr>
              <a:t>Χαριτόπουλος</a:t>
            </a:r>
            <a:r>
              <a:rPr lang="el-GR" sz="1600" dirty="0" smtClean="0">
                <a:solidFill>
                  <a:schemeClr val="bg2">
                    <a:lumMod val="10000"/>
                  </a:schemeClr>
                </a:solidFill>
              </a:rPr>
              <a:t>, ΠΕ86</a:t>
            </a:r>
          </a:p>
          <a:p>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err="1" smtClean="0">
                <a:solidFill>
                  <a:schemeClr val="accent3">
                    <a:lumMod val="50000"/>
                  </a:schemeClr>
                </a:solidFill>
                <a:ea typeface="+mj-ea"/>
                <a:cs typeface="Tunga" pitchFamily="2"/>
              </a:rPr>
              <a:t>Σερρεσ</a:t>
            </a:r>
            <a:r>
              <a:rPr lang="el-GR" sz="1400" cap="all" spc="400" dirty="0" smtClean="0">
                <a:solidFill>
                  <a:schemeClr val="accent3">
                    <a:lumMod val="50000"/>
                  </a:schemeClr>
                </a:solidFill>
                <a:ea typeface="+mj-ea"/>
                <a:cs typeface="Tunga" pitchFamily="2"/>
              </a:rPr>
              <a:t>/</a:t>
            </a:r>
            <a:r>
              <a:rPr lang="el-GR" sz="1400" cap="all" spc="400" dirty="0" err="1" smtClean="0">
                <a:solidFill>
                  <a:schemeClr val="accent3">
                    <a:lumMod val="50000"/>
                  </a:schemeClr>
                </a:solidFill>
                <a:ea typeface="+mj-ea"/>
                <a:cs typeface="Tunga" pitchFamily="2"/>
              </a:rPr>
              <a:t>ιουνιοσ</a:t>
            </a:r>
            <a:r>
              <a:rPr lang="el-GR" sz="1400" cap="all" spc="400" dirty="0" smtClean="0">
                <a:solidFill>
                  <a:schemeClr val="accent3">
                    <a:lumMod val="50000"/>
                  </a:schemeClr>
                </a:solidFill>
                <a:ea typeface="+mj-ea"/>
                <a:cs typeface="Tunga" pitchFamily="2"/>
              </a:rPr>
              <a:t> 2018</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2</a:t>
            </a:r>
            <a:r>
              <a:rPr lang="el-GR" sz="2400" b="0" baseline="30000" dirty="0" smtClean="0">
                <a:solidFill>
                  <a:schemeClr val="accent2">
                    <a:lumMod val="75000"/>
                  </a:schemeClr>
                </a:solidFill>
                <a:effectLst>
                  <a:outerShdw blurRad="38100" dist="38100" dir="2700000" algn="tl">
                    <a:srgbClr val="000000">
                      <a:alpha val="43137"/>
                    </a:srgbClr>
                  </a:outerShdw>
                </a:effectLst>
              </a:rPr>
              <a:t>ο</a:t>
            </a:r>
            <a:r>
              <a:rPr lang="el-GR" sz="2400" b="0" dirty="0" smtClean="0">
                <a:solidFill>
                  <a:schemeClr val="accent2">
                    <a:lumMod val="75000"/>
                  </a:schemeClr>
                </a:solidFill>
                <a:effectLst>
                  <a:outerShdw blurRad="38100" dist="38100" dir="2700000" algn="tl">
                    <a:srgbClr val="000000">
                      <a:alpha val="43137"/>
                    </a:srgbClr>
                  </a:outerShdw>
                </a:effectLst>
              </a:rPr>
              <a:t> Γυμνάσιο Σερρών</a:t>
            </a:r>
          </a:p>
        </p:txBody>
      </p:sp>
      <p:pic>
        <p:nvPicPr>
          <p:cNvPr id="11" name="Picture 10" descr="logoPre.jpg"/>
          <p:cNvPicPr>
            <a:picLocks noChangeAspect="1"/>
          </p:cNvPicPr>
          <p:nvPr/>
        </p:nvPicPr>
        <p:blipFill>
          <a:blip r:embed="rId3"/>
          <a:stretch>
            <a:fillRect/>
          </a:stretch>
        </p:blipFill>
        <p:spPr>
          <a:xfrm>
            <a:off x="3345948" y="4199873"/>
            <a:ext cx="1407460" cy="1401962"/>
          </a:xfrm>
          <a:prstGeom prst="rect">
            <a:avLst/>
          </a:prstGeom>
        </p:spPr>
      </p:pic>
    </p:spTree>
    <p:extLst>
      <p:ext uri="{BB962C8B-B14F-4D97-AF65-F5344CB8AC3E}">
        <p14:creationId xmlns="" xmlns:p14="http://schemas.microsoft.com/office/powerpoint/2010/main"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2400" dirty="0"/>
              <a:t>ΣΤΟΙΧΕΙΑ ΠΡΑΓΜΑΤΟΠΟΙΗΣΗΣ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 </a:t>
            </a:r>
          </a:p>
        </p:txBody>
      </p:sp>
      <p:sp>
        <p:nvSpPr>
          <p:cNvPr id="9" name="Content Placeholder 8"/>
          <p:cNvSpPr>
            <a:spLocks noGrp="1"/>
          </p:cNvSpPr>
          <p:nvPr>
            <p:ph sz="half" idx="2"/>
          </p:nvPr>
        </p:nvSpPr>
        <p:spPr/>
        <p:txBody>
          <a:bodyPr>
            <a:normAutofit fontScale="77500" lnSpcReduction="20000"/>
          </a:bodyPr>
          <a:lstStyle/>
          <a:p>
            <a:pPr>
              <a:spcBef>
                <a:spcPts val="600"/>
              </a:spcBef>
            </a:pPr>
            <a:r>
              <a:rPr lang="el-GR" sz="3800" b="1" dirty="0"/>
              <a:t>Πρότερες </a:t>
            </a:r>
            <a:r>
              <a:rPr lang="el-GR" sz="3800" b="1" dirty="0" smtClean="0"/>
              <a:t>γνώσεις</a:t>
            </a:r>
          </a:p>
          <a:p>
            <a:pPr lvl="1">
              <a:spcBef>
                <a:spcPts val="600"/>
              </a:spcBef>
              <a:buFont typeface="Arial" pitchFamily="34" charset="0"/>
              <a:buChar char="•"/>
            </a:pPr>
            <a:r>
              <a:rPr lang="el-GR" sz="2900" dirty="0" smtClean="0"/>
              <a:t>Δεν απαιτούνται ιδιαίτερες γνώσεις.</a:t>
            </a:r>
          </a:p>
          <a:p>
            <a:pPr lvl="1">
              <a:spcBef>
                <a:spcPts val="600"/>
              </a:spcBef>
              <a:buFont typeface="Arial" pitchFamily="34" charset="0"/>
              <a:buChar char="•"/>
            </a:pPr>
            <a:r>
              <a:rPr lang="el-GR" sz="2900" dirty="0" smtClean="0"/>
              <a:t> Επιθυμητή η ευχέρεια στη χρήση του υπολογιστή και η ικανοποιητική γνώση των μαθηματικών γυμνασίου</a:t>
            </a:r>
          </a:p>
          <a:p>
            <a:pPr lvl="1">
              <a:spcBef>
                <a:spcPts val="600"/>
              </a:spcBef>
              <a:buFont typeface="Arial" pitchFamily="34" charset="0"/>
              <a:buChar char="•"/>
            </a:pPr>
            <a:r>
              <a:rPr lang="el-GR" sz="2900" dirty="0" smtClean="0"/>
              <a:t>Σημαντικό να προηγηθεί δραστηριότητα τύπου «το έξυπνο χαρτί»</a:t>
            </a:r>
            <a:r>
              <a:rPr lang="en-US" sz="2900" dirty="0" smtClean="0"/>
              <a:t>(</a:t>
            </a:r>
            <a:r>
              <a:rPr lang="en-US" sz="2900" dirty="0" err="1" smtClean="0"/>
              <a:t>cs</a:t>
            </a:r>
            <a:r>
              <a:rPr lang="el-GR" sz="2900" dirty="0" smtClean="0"/>
              <a:t> </a:t>
            </a:r>
            <a:r>
              <a:rPr lang="en-US" sz="2900" dirty="0" smtClean="0"/>
              <a:t>unplugged)</a:t>
            </a:r>
            <a:r>
              <a:rPr lang="el-GR" sz="2900" dirty="0" smtClean="0"/>
              <a:t> για να καταπολεμηθεί η ανθρωπομορφική αντίληψη για τους υπολογιστές.</a:t>
            </a:r>
            <a:endParaRPr lang="el-GR" sz="2900" dirty="0"/>
          </a:p>
        </p:txBody>
      </p:sp>
      <p:sp>
        <p:nvSpPr>
          <p:cNvPr id="10" name="Content Placeholder 9"/>
          <p:cNvSpPr>
            <a:spLocks noGrp="1"/>
          </p:cNvSpPr>
          <p:nvPr>
            <p:ph sz="quarter" idx="4"/>
          </p:nvPr>
        </p:nvSpPr>
        <p:spPr/>
        <p:txBody>
          <a:bodyPr/>
          <a:lstStyle/>
          <a:p>
            <a:r>
              <a:rPr lang="el-GR" b="1" dirty="0" smtClean="0"/>
              <a:t>Διάρκεια </a:t>
            </a:r>
            <a:r>
              <a:rPr lang="el-GR" b="1" dirty="0"/>
              <a:t>εφαρμογής</a:t>
            </a:r>
          </a:p>
          <a:p>
            <a:pPr lvl="1">
              <a:buFont typeface="Arial" pitchFamily="34" charset="0"/>
              <a:buChar char="•"/>
            </a:pPr>
            <a:r>
              <a:rPr lang="el-GR" dirty="0" smtClean="0"/>
              <a:t>Δώδεκα με δεκατέσσερις ώρες διδασκαλίας, με μία ώρα την εβδομάδα</a:t>
            </a:r>
            <a:endParaRPr lang="el-GR"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10</a:t>
            </a:fld>
            <a:endParaRPr lang="en-US" dirty="0"/>
          </a:p>
        </p:txBody>
      </p:sp>
    </p:spTree>
    <p:extLst>
      <p:ext uri="{BB962C8B-B14F-4D97-AF65-F5344CB8AC3E}">
        <p14:creationId xmlns="" xmlns:p14="http://schemas.microsoft.com/office/powerpoint/2010/main" val="1309292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11</a:t>
            </a:fld>
            <a:endParaRPr lang="en-US" dirty="0"/>
          </a:p>
        </p:txBody>
      </p:sp>
      <p:sp>
        <p:nvSpPr>
          <p:cNvPr id="7" name="Content Placeholder 6"/>
          <p:cNvSpPr>
            <a:spLocks noGrp="1"/>
          </p:cNvSpPr>
          <p:nvPr>
            <p:ph sz="half" idx="2"/>
          </p:nvPr>
        </p:nvSpPr>
        <p:spPr/>
        <p:txBody>
          <a:bodyPr>
            <a:normAutofit/>
          </a:bodyPr>
          <a:lstStyle/>
          <a:p>
            <a:r>
              <a:rPr lang="el-GR" dirty="0" smtClean="0"/>
              <a:t>Τα σενάρια αναλύονται με λεπτομέρεια, στις περιγραφές τους.</a:t>
            </a:r>
          </a:p>
          <a:p>
            <a:r>
              <a:rPr lang="el-GR" dirty="0" smtClean="0"/>
              <a:t>Όλο το διδακτικό υλικό, μαζί με το απαιτούμενο λογισμικό της πλατφόρμας</a:t>
            </a:r>
            <a:r>
              <a:rPr lang="en-US" dirty="0" smtClean="0"/>
              <a:t>(SnapHE.gr, </a:t>
            </a:r>
            <a:r>
              <a:rPr lang="en-US" dirty="0" err="1" smtClean="0"/>
              <a:t>SnapTools</a:t>
            </a:r>
            <a:r>
              <a:rPr lang="en-US" dirty="0" smtClean="0"/>
              <a:t>)</a:t>
            </a:r>
            <a:r>
              <a:rPr lang="el-GR" dirty="0" smtClean="0"/>
              <a:t> είναι διαθέσιμο στο «</a:t>
            </a:r>
            <a:r>
              <a:rPr lang="el-GR" dirty="0" err="1" smtClean="0"/>
              <a:t>Φωτόδεντρο</a:t>
            </a:r>
            <a:r>
              <a:rPr lang="el-GR" dirty="0" smtClean="0"/>
              <a:t>»</a:t>
            </a:r>
            <a:r>
              <a:rPr lang="en-US" dirty="0" smtClean="0"/>
              <a:t>.</a:t>
            </a:r>
            <a:endParaRPr lang="el-GR" dirty="0" smtClean="0"/>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12</a:t>
            </a:fld>
            <a:endParaRPr lang="en-US" dirty="0"/>
          </a:p>
        </p:txBody>
      </p:sp>
      <p:sp>
        <p:nvSpPr>
          <p:cNvPr id="7" name="Content Placeholder 6"/>
          <p:cNvSpPr>
            <a:spLocks noGrp="1"/>
          </p:cNvSpPr>
          <p:nvPr>
            <p:ph sz="half" idx="2"/>
          </p:nvPr>
        </p:nvSpPr>
        <p:spPr>
          <a:xfrm>
            <a:off x="557213" y="548248"/>
            <a:ext cx="8027229" cy="4129087"/>
          </a:xfrm>
        </p:spPr>
        <p:txBody>
          <a:bodyPr>
            <a:normAutofit/>
          </a:bodyPr>
          <a:lstStyle/>
          <a:p>
            <a:r>
              <a:rPr lang="el-GR" b="1" dirty="0" smtClean="0"/>
              <a:t>Γενική δομή σεναρίων</a:t>
            </a:r>
          </a:p>
          <a:p>
            <a:pPr marL="457200" indent="-457200">
              <a:buFont typeface="+mj-lt"/>
              <a:buAutoNum type="arabicPeriod"/>
            </a:pPr>
            <a:r>
              <a:rPr lang="el-GR" i="1" dirty="0" smtClean="0"/>
              <a:t>Εισήγηση</a:t>
            </a:r>
          </a:p>
          <a:p>
            <a:pPr marL="288036" lvl="1" indent="-457200"/>
            <a:r>
              <a:rPr lang="el-GR" dirty="0" smtClean="0"/>
              <a:t>Υποστηρίζεται από διαφάνειες, </a:t>
            </a:r>
            <a:r>
              <a:rPr lang="el-GR" dirty="0" err="1" smtClean="0"/>
              <a:t>ερωταπαντήσεις</a:t>
            </a:r>
            <a:r>
              <a:rPr lang="el-GR" dirty="0" smtClean="0"/>
              <a:t> και καθοδηγούμενες δραστηριότητες</a:t>
            </a:r>
          </a:p>
          <a:p>
            <a:pPr marL="288036" lvl="1" indent="-457200"/>
            <a:r>
              <a:rPr lang="el-GR" dirty="0" smtClean="0"/>
              <a:t>Οι </a:t>
            </a:r>
            <a:r>
              <a:rPr lang="el-GR" dirty="0" err="1" smtClean="0"/>
              <a:t>ερωταπαντήσεις</a:t>
            </a:r>
            <a:r>
              <a:rPr lang="el-GR" dirty="0" smtClean="0"/>
              <a:t> απαιτούν κριτική σκέψη. Διεξάγονται με λογισμικό ψηφοφορίας τύπου </a:t>
            </a:r>
            <a:r>
              <a:rPr lang="en-US" dirty="0" err="1" smtClean="0"/>
              <a:t>Socrative</a:t>
            </a:r>
            <a:endParaRPr lang="en-US" dirty="0" smtClean="0"/>
          </a:p>
          <a:p>
            <a:pPr marL="288036" lvl="1" indent="-457200"/>
            <a:r>
              <a:rPr lang="el-GR" dirty="0" smtClean="0"/>
              <a:t>Οι καθοδηγούμενες δραστηριότητες ποικίλουν σε διάρκεια και θεματολογία. </a:t>
            </a:r>
          </a:p>
          <a:p>
            <a:pPr marL="745236" lvl="3" indent="-457200"/>
            <a:r>
              <a:rPr lang="el-GR" dirty="0" smtClean="0"/>
              <a:t>Μελέτη, δημιουργία ή επέκταση σύντομων αλγορίθμων</a:t>
            </a:r>
          </a:p>
          <a:p>
            <a:pPr marL="745236" lvl="3" indent="-457200"/>
            <a:r>
              <a:rPr lang="el-GR" dirty="0" smtClean="0"/>
              <a:t>Μη προγραμματιστικές που χρησιμοποιούν το περιβάλλον του </a:t>
            </a:r>
            <a:r>
              <a:rPr lang="en-US" dirty="0" smtClean="0"/>
              <a:t>Snap.</a:t>
            </a:r>
          </a:p>
          <a:p>
            <a:pPr marL="745236" lvl="3" indent="-457200"/>
            <a:r>
              <a:rPr lang="el-GR" dirty="0" smtClean="0"/>
              <a:t>Μη προγραμματιστικές που διεξάγονται στο χαρτί ή τον πίνακα</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13</a:t>
            </a:fld>
            <a:endParaRPr lang="en-US" dirty="0"/>
          </a:p>
        </p:txBody>
      </p:sp>
      <p:sp>
        <p:nvSpPr>
          <p:cNvPr id="7" name="Content Placeholder 6"/>
          <p:cNvSpPr>
            <a:spLocks noGrp="1"/>
          </p:cNvSpPr>
          <p:nvPr>
            <p:ph sz="half" idx="2"/>
          </p:nvPr>
        </p:nvSpPr>
        <p:spPr>
          <a:xfrm>
            <a:off x="557213" y="548248"/>
            <a:ext cx="8027229" cy="4129087"/>
          </a:xfrm>
        </p:spPr>
        <p:txBody>
          <a:bodyPr>
            <a:normAutofit/>
          </a:bodyPr>
          <a:lstStyle/>
          <a:p>
            <a:r>
              <a:rPr lang="el-GR" b="1" dirty="0" smtClean="0"/>
              <a:t>Γενική δομή σεναρίων</a:t>
            </a:r>
          </a:p>
          <a:p>
            <a:pPr marL="457200" indent="-457200">
              <a:buFont typeface="+mj-lt"/>
              <a:buAutoNum type="arabicPeriod" startAt="2"/>
            </a:pPr>
            <a:r>
              <a:rPr lang="el-GR" i="1" dirty="0" smtClean="0"/>
              <a:t>Ασκήσεις </a:t>
            </a:r>
          </a:p>
          <a:p>
            <a:pPr marL="288036" lvl="1" indent="-457200"/>
            <a:r>
              <a:rPr lang="el-GR" dirty="0" smtClean="0"/>
              <a:t>Χρησιμοποιούνται για την εμπέδωση της διδαχθείσας γνώσης, την επέκτασή της και μερικές φορές, την προετοιμασία του επόμενου σεναρίου. Μπορούν να αξιοποιηθούν </a:t>
            </a:r>
            <a:r>
              <a:rPr lang="el-GR" dirty="0" smtClean="0"/>
              <a:t>σ</a:t>
            </a:r>
            <a:r>
              <a:rPr lang="el-GR" dirty="0" smtClean="0"/>
              <a:t>την </a:t>
            </a:r>
            <a:r>
              <a:rPr lang="el-GR" dirty="0" smtClean="0"/>
              <a:t>αξιολόγηση της διδασκαλίας.</a:t>
            </a:r>
          </a:p>
          <a:p>
            <a:pPr marL="288036" lvl="1" indent="-457200"/>
            <a:r>
              <a:rPr lang="el-GR" dirty="0" smtClean="0"/>
              <a:t>Απαιτούν τη δημιουργία, τροποποίηση ή επέκταση αλγορίθμων.</a:t>
            </a:r>
          </a:p>
          <a:p>
            <a:pPr marL="288036" lvl="1" indent="-457200"/>
            <a:r>
              <a:rPr lang="el-GR" dirty="0" smtClean="0"/>
              <a:t>Οι περισσότερες είναι σύντομες. </a:t>
            </a:r>
          </a:p>
          <a:p>
            <a:pPr marL="288036" lvl="1" indent="-457200"/>
            <a:r>
              <a:rPr lang="el-GR" dirty="0" smtClean="0"/>
              <a:t>Είναι κλιμακούμενης δυσκολίας. </a:t>
            </a:r>
            <a:endParaRPr lang="en-US" dirty="0" smtClean="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14</a:t>
            </a:fld>
            <a:endParaRPr lang="en-US" dirty="0"/>
          </a:p>
        </p:txBody>
      </p:sp>
      <p:sp>
        <p:nvSpPr>
          <p:cNvPr id="7" name="Content Placeholder 6"/>
          <p:cNvSpPr>
            <a:spLocks noGrp="1"/>
          </p:cNvSpPr>
          <p:nvPr>
            <p:ph sz="half" idx="2"/>
          </p:nvPr>
        </p:nvSpPr>
        <p:spPr>
          <a:xfrm>
            <a:off x="557213" y="548248"/>
            <a:ext cx="8027229" cy="4129087"/>
          </a:xfrm>
        </p:spPr>
        <p:txBody>
          <a:bodyPr>
            <a:normAutofit/>
          </a:bodyPr>
          <a:lstStyle/>
          <a:p>
            <a:r>
              <a:rPr lang="el-GR" b="1" dirty="0" smtClean="0"/>
              <a:t>Γενική δομή σεναρίων</a:t>
            </a:r>
          </a:p>
          <a:p>
            <a:pPr marL="457200" indent="-457200">
              <a:buFont typeface="+mj-lt"/>
              <a:buAutoNum type="arabicPeriod" startAt="3"/>
            </a:pPr>
            <a:r>
              <a:rPr lang="el-GR" i="1" dirty="0" smtClean="0"/>
              <a:t>Ερωτήσεις </a:t>
            </a:r>
            <a:r>
              <a:rPr lang="el-GR" i="1" dirty="0" err="1" smtClean="0"/>
              <a:t>αυτοαξιολόγησης</a:t>
            </a:r>
            <a:r>
              <a:rPr lang="el-GR" i="1" dirty="0" smtClean="0"/>
              <a:t> </a:t>
            </a:r>
          </a:p>
          <a:p>
            <a:pPr marL="288036" lvl="1" indent="-457200"/>
            <a:r>
              <a:rPr lang="el-GR" dirty="0" smtClean="0"/>
              <a:t>Ηλεκτρονικές, κλειστού τύπου.</a:t>
            </a:r>
          </a:p>
          <a:p>
            <a:pPr marL="288036" lvl="1" indent="-457200"/>
            <a:r>
              <a:rPr lang="el-GR" dirty="0" smtClean="0"/>
              <a:t>Απαιτούν κριτική σκέψη. Δεν ελέγχουν απλώς την πρόσληψη της γνώσης.</a:t>
            </a:r>
          </a:p>
          <a:p>
            <a:pPr marL="288036" lvl="1" indent="-457200"/>
            <a:r>
              <a:rPr lang="el-GR" dirty="0" smtClean="0"/>
              <a:t>Εξυπηρετούν τους ίδιους σκοπούς με τις ασκήσεις</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15</a:t>
            </a:fld>
            <a:endParaRPr lang="en-US" dirty="0"/>
          </a:p>
        </p:txBody>
      </p:sp>
      <p:sp>
        <p:nvSpPr>
          <p:cNvPr id="7" name="Content Placeholder 6"/>
          <p:cNvSpPr>
            <a:spLocks noGrp="1"/>
          </p:cNvSpPr>
          <p:nvPr>
            <p:ph sz="half" idx="2"/>
          </p:nvPr>
        </p:nvSpPr>
        <p:spPr>
          <a:xfrm>
            <a:off x="557213" y="548248"/>
            <a:ext cx="8027229" cy="4129087"/>
          </a:xfrm>
        </p:spPr>
        <p:txBody>
          <a:bodyPr>
            <a:normAutofit/>
          </a:bodyPr>
          <a:lstStyle/>
          <a:p>
            <a:r>
              <a:rPr lang="el-GR" b="1" dirty="0" smtClean="0"/>
              <a:t>Γενική δομή σεναρίων</a:t>
            </a:r>
          </a:p>
          <a:p>
            <a:pPr>
              <a:buFont typeface="Arial" pitchFamily="34" charset="0"/>
              <a:buChar char="•"/>
            </a:pPr>
            <a:r>
              <a:rPr lang="el-GR" dirty="0" smtClean="0"/>
              <a:t>Οι δραστηριότητες έχουν παιγνιώδη χαρακτήρα.</a:t>
            </a:r>
          </a:p>
          <a:p>
            <a:pPr>
              <a:buFont typeface="Arial" pitchFamily="34" charset="0"/>
              <a:buChar char="•"/>
            </a:pPr>
            <a:r>
              <a:rPr lang="el-GR" dirty="0" smtClean="0"/>
              <a:t>Οι μαθητές εργάζονται σε ζεύγη</a:t>
            </a:r>
            <a:r>
              <a:rPr lang="en-US" dirty="0" smtClean="0"/>
              <a:t>(pair programming), </a:t>
            </a:r>
            <a:r>
              <a:rPr lang="el-GR" dirty="0" smtClean="0"/>
              <a:t>τα οποία όμως ενθαρρύνονται να συνεργαστούν και μεταξύ τους.</a:t>
            </a:r>
          </a:p>
          <a:p>
            <a:pPr>
              <a:buFont typeface="Arial" pitchFamily="34" charset="0"/>
              <a:buChar char="•"/>
            </a:pPr>
            <a:r>
              <a:rPr lang="el-GR" dirty="0" smtClean="0"/>
              <a:t>Ο ρόλος του διδάσκοντα είναι συντονιστικός, συμβουλευτικός, εμψυχωτικός.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16</a:t>
            </a:fld>
            <a:endParaRPr lang="en-US" dirty="0"/>
          </a:p>
        </p:txBody>
      </p:sp>
      <p:sp>
        <p:nvSpPr>
          <p:cNvPr id="7" name="Content Placeholder 6"/>
          <p:cNvSpPr>
            <a:spLocks noGrp="1"/>
          </p:cNvSpPr>
          <p:nvPr>
            <p:ph sz="half" idx="2"/>
          </p:nvPr>
        </p:nvSpPr>
        <p:spPr>
          <a:xfrm>
            <a:off x="557213" y="548248"/>
            <a:ext cx="8027229" cy="4129087"/>
          </a:xfrm>
        </p:spPr>
        <p:txBody>
          <a:bodyPr>
            <a:normAutofit fontScale="85000" lnSpcReduction="20000"/>
          </a:bodyPr>
          <a:lstStyle/>
          <a:p>
            <a:r>
              <a:rPr lang="el-GR" b="1" dirty="0" smtClean="0"/>
              <a:t>Επίτευξη γενικών στόχων</a:t>
            </a:r>
          </a:p>
          <a:p>
            <a:r>
              <a:rPr lang="el-GR" dirty="0" smtClean="0"/>
              <a:t>Επιτυγχάνονται κυρίως λόγω της φύσης του προγραμματισμού. Οι μαθητές διδάσκοντας τον υπολογιστή πώς να εκτελεί εργασίες:</a:t>
            </a:r>
          </a:p>
          <a:p>
            <a:pPr>
              <a:buFont typeface="Arial" pitchFamily="34" charset="0"/>
              <a:buChar char="•"/>
            </a:pPr>
            <a:r>
              <a:rPr lang="el-GR" dirty="0" smtClean="0"/>
              <a:t>Επεκτείνουν τις λειτουργίες του, παράγοντας </a:t>
            </a:r>
            <a:r>
              <a:rPr lang="en-US" dirty="0" smtClean="0"/>
              <a:t>“</a:t>
            </a:r>
            <a:r>
              <a:rPr lang="el-GR" dirty="0" smtClean="0"/>
              <a:t>νέα τεχνολογία</a:t>
            </a:r>
            <a:r>
              <a:rPr lang="en-US" dirty="0" smtClean="0"/>
              <a:t>”</a:t>
            </a:r>
            <a:r>
              <a:rPr lang="el-GR" dirty="0" smtClean="0"/>
              <a:t>.</a:t>
            </a:r>
          </a:p>
          <a:p>
            <a:pPr>
              <a:buFont typeface="Arial" pitchFamily="34" charset="0"/>
              <a:buChar char="•"/>
            </a:pPr>
            <a:r>
              <a:rPr lang="el-GR" dirty="0" smtClean="0"/>
              <a:t>Διαπιστώνουν ότι ο υπολογιστής ακολουθεί αυστηρά λογικούς κανόνες.</a:t>
            </a:r>
          </a:p>
          <a:p>
            <a:pPr>
              <a:buFont typeface="Arial" pitchFamily="34" charset="0"/>
              <a:buChar char="•"/>
            </a:pPr>
            <a:r>
              <a:rPr lang="el-GR" dirty="0" smtClean="0"/>
              <a:t>Αντιλαμβάνονται τη δυσκολία της κατασκευής λογισμικού.</a:t>
            </a:r>
          </a:p>
          <a:p>
            <a:r>
              <a:rPr lang="el-GR" dirty="0" smtClean="0"/>
              <a:t>Ο παιγνιώδης και συνεργατικός χαρακτήρας των δραστηριοτήτων:</a:t>
            </a:r>
          </a:p>
          <a:p>
            <a:pPr>
              <a:buFont typeface="Arial" pitchFamily="34" charset="0"/>
              <a:buChar char="•"/>
            </a:pPr>
            <a:r>
              <a:rPr lang="el-GR" dirty="0" smtClean="0"/>
              <a:t>Προσθέτει στην «φύσει» δημιουργική διάσταση του προγραμματισμού, αυτή της διασκέδασης.</a:t>
            </a:r>
          </a:p>
          <a:p>
            <a:pPr>
              <a:buFont typeface="Arial" pitchFamily="34" charset="0"/>
              <a:buChar char="•"/>
            </a:pPr>
            <a:r>
              <a:rPr lang="el-GR" dirty="0" smtClean="0"/>
              <a:t>Καλλιεργεί πνεύμα συνεργασίας, αλληλοβοήθειας(οι ομάδες συνεργάζονται) και ανάληψης πρωτοβουλιών(επιβραβεύεται</a:t>
            </a:r>
            <a:r>
              <a:rPr lang="en-US" dirty="0" smtClean="0"/>
              <a:t> </a:t>
            </a:r>
            <a:r>
              <a:rPr lang="el-GR" dirty="0" smtClean="0"/>
              <a:t>ηθικά από την τάξη αυτή/</a:t>
            </a:r>
            <a:r>
              <a:rPr lang="el-GR" dirty="0" err="1" smtClean="0"/>
              <a:t>ός</a:t>
            </a:r>
            <a:r>
              <a:rPr lang="el-GR" dirty="0" smtClean="0"/>
              <a:t> που βρίσκει πρώτος την ιδέα).</a:t>
            </a:r>
          </a:p>
          <a:p>
            <a:pPr>
              <a:buFont typeface="Arial" pitchFamily="34" charset="0"/>
              <a:buChar char="•"/>
            </a:pPr>
            <a:endParaRPr lang="el-G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573742" y="4123765"/>
            <a:ext cx="8122158" cy="781524"/>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573741" y="4210060"/>
            <a:ext cx="8077200" cy="595022"/>
          </a:xfrm>
        </p:spPr>
        <p:txBody>
          <a:bodyPr>
            <a:normAutofit/>
          </a:bodyPr>
          <a:lstStyle/>
          <a:p>
            <a:r>
              <a:rPr lang="el-GR" sz="2600" dirty="0" smtClean="0">
                <a:solidFill>
                  <a:schemeClr val="accent2">
                    <a:lumMod val="50000"/>
                  </a:schemeClr>
                </a:solidFill>
                <a:effectLst>
                  <a:outerShdw blurRad="38100" dist="38100" dir="2700000" algn="tl">
                    <a:srgbClr val="000000">
                      <a:alpha val="43137"/>
                    </a:srgbClr>
                  </a:outerShdw>
                </a:effectLst>
              </a:rPr>
              <a:t>Περιγραφή σεναρίου</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17</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18" name="17 - Εικόνα"/>
          <p:cNvPicPr/>
          <p:nvPr/>
        </p:nvPicPr>
        <p:blipFill>
          <a:blip r:embed="rId2"/>
          <a:srcRect/>
          <a:stretch>
            <a:fillRect/>
          </a:stretch>
        </p:blipFill>
        <p:spPr bwMode="auto">
          <a:xfrm>
            <a:off x="592135" y="767297"/>
            <a:ext cx="5037236" cy="32973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573742" y="4123765"/>
            <a:ext cx="8122158" cy="781524"/>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573741" y="4210060"/>
            <a:ext cx="8077200" cy="595022"/>
          </a:xfrm>
        </p:spPr>
        <p:txBody>
          <a:bodyPr>
            <a:normAutofit fontScale="70000" lnSpcReduction="20000"/>
          </a:bodyPr>
          <a:lstStyle/>
          <a:p>
            <a:r>
              <a:rPr lang="el-GR" sz="2600" dirty="0" smtClean="0">
                <a:solidFill>
                  <a:schemeClr val="accent2">
                    <a:lumMod val="50000"/>
                  </a:schemeClr>
                </a:solidFill>
                <a:effectLst>
                  <a:outerShdw blurRad="38100" dist="38100" dir="2700000" algn="tl">
                    <a:srgbClr val="000000">
                      <a:alpha val="43137"/>
                    </a:srgbClr>
                  </a:outerShdw>
                </a:effectLst>
              </a:rPr>
              <a:t>Διαφάνεια</a:t>
            </a:r>
          </a:p>
          <a:p>
            <a:pPr>
              <a:buFont typeface="Arial" pitchFamily="34" charset="0"/>
              <a:buChar char="•"/>
            </a:pPr>
            <a:r>
              <a:rPr lang="el-GR" sz="2000" b="0" dirty="0" smtClean="0"/>
              <a:t>Σύνδεση της γνώσης με τον πραγματικό κόσμο. Σενάριο «Η έννοια του αλγορίθμου»</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18</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15" name="14 - Εικόνα"/>
          <p:cNvPicPr/>
          <p:nvPr/>
        </p:nvPicPr>
        <p:blipFill>
          <a:blip r:embed="rId2"/>
          <a:srcRect/>
          <a:stretch>
            <a:fillRect/>
          </a:stretch>
        </p:blipFill>
        <p:spPr bwMode="auto">
          <a:xfrm>
            <a:off x="578224" y="806824"/>
            <a:ext cx="6028764" cy="32183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573742" y="4123765"/>
            <a:ext cx="8122158" cy="781524"/>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573741" y="4210060"/>
            <a:ext cx="8077200" cy="595022"/>
          </a:xfrm>
        </p:spPr>
        <p:txBody>
          <a:bodyPr>
            <a:normAutofit fontScale="70000" lnSpcReduction="20000"/>
          </a:bodyPr>
          <a:lstStyle/>
          <a:p>
            <a:r>
              <a:rPr lang="el-GR" sz="2600" dirty="0" smtClean="0">
                <a:solidFill>
                  <a:schemeClr val="accent2">
                    <a:lumMod val="50000"/>
                  </a:schemeClr>
                </a:solidFill>
                <a:effectLst>
                  <a:outerShdw blurRad="38100" dist="38100" dir="2700000" algn="tl">
                    <a:srgbClr val="000000">
                      <a:alpha val="43137"/>
                    </a:srgbClr>
                  </a:outerShdw>
                </a:effectLst>
              </a:rPr>
              <a:t>Ερώτηση</a:t>
            </a:r>
          </a:p>
          <a:p>
            <a:pPr>
              <a:buFont typeface="Arial" pitchFamily="34" charset="0"/>
              <a:buChar char="•"/>
            </a:pPr>
            <a:r>
              <a:rPr lang="el-GR" sz="2000" b="0" dirty="0" smtClean="0"/>
              <a:t>Από την εισήγηση του σεναρίου «Η έννοια του αλγορίθμου»</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19</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1026" name="Picture 2"/>
          <p:cNvPicPr>
            <a:picLocks noChangeAspect="1" noChangeArrowheads="1"/>
          </p:cNvPicPr>
          <p:nvPr/>
        </p:nvPicPr>
        <p:blipFill>
          <a:blip r:embed="rId2"/>
          <a:srcRect/>
          <a:stretch>
            <a:fillRect/>
          </a:stretch>
        </p:blipFill>
        <p:spPr bwMode="auto">
          <a:xfrm>
            <a:off x="609321" y="858090"/>
            <a:ext cx="5207034" cy="32118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fontScale="92500" lnSpcReduction="20000"/>
          </a:bodyPr>
          <a:lstStyle/>
          <a:p>
            <a:pPr marL="0" lvl="2" indent="17463">
              <a:buNone/>
            </a:pPr>
            <a:r>
              <a:rPr lang="el-GR" sz="2000" dirty="0" smtClean="0"/>
              <a:t>Πρόκειται για πέντε σενάρια που αφορούν τη διδασκαλία του προγραμματισμού στο γυμνάσιο</a:t>
            </a:r>
            <a:r>
              <a:rPr lang="en-US" sz="2000" dirty="0" smtClean="0"/>
              <a:t>, </a:t>
            </a:r>
            <a:r>
              <a:rPr lang="el-GR" sz="2000" dirty="0" smtClean="0"/>
              <a:t>τα οποία αξιοποιούν υλικό και ιδέες από δύο διεθνώς αναγνωρισμένα προγράμματα διδασκαλίας:</a:t>
            </a:r>
          </a:p>
          <a:p>
            <a:pPr marL="0" lvl="2" indent="17463"/>
            <a:r>
              <a:rPr lang="en-US" sz="2000" dirty="0" smtClean="0"/>
              <a:t>“the Beauty and Joy of  Computing”</a:t>
            </a:r>
            <a:r>
              <a:rPr lang="el-GR" sz="2000" dirty="0" smtClean="0"/>
              <a:t>, Πανεπιστήμιο Μπέρκλεϋ, Καλιφόρνια</a:t>
            </a:r>
            <a:r>
              <a:rPr lang="en-US" sz="2000" dirty="0" smtClean="0"/>
              <a:t> </a:t>
            </a:r>
            <a:endParaRPr lang="el-GR" sz="2000" dirty="0" smtClean="0"/>
          </a:p>
          <a:p>
            <a:pPr marL="0" lvl="2" indent="17463"/>
            <a:r>
              <a:rPr lang="en-US" sz="2000" dirty="0" smtClean="0"/>
              <a:t>“</a:t>
            </a:r>
            <a:r>
              <a:rPr lang="el-GR" sz="2000" dirty="0" smtClean="0"/>
              <a:t>Η ώρα του κώδικα</a:t>
            </a:r>
            <a:r>
              <a:rPr lang="en-US" sz="2000" dirty="0" smtClean="0"/>
              <a:t>”</a:t>
            </a:r>
            <a:r>
              <a:rPr lang="el-GR" sz="2000" dirty="0" smtClean="0"/>
              <a:t>, </a:t>
            </a:r>
            <a:r>
              <a:rPr lang="en-US" sz="2000" dirty="0" smtClean="0"/>
              <a:t>code.org</a:t>
            </a:r>
            <a:endParaRPr lang="el-GR" sz="2000" dirty="0" smtClean="0"/>
          </a:p>
          <a:p>
            <a:pPr marL="0" lvl="2" indent="17463">
              <a:buNone/>
            </a:pPr>
            <a:r>
              <a:rPr lang="el-GR" sz="2000" dirty="0" smtClean="0"/>
              <a:t>Μέσω ενός περιβάλλοντος που αναπτύχθηκε ειδικά για το σκοπό αυτό, οι μαθητές εργάστηκαν σε ζευγάρια και  εκπόνησαν σύντομες προγραμματιστικές δραστηριότητες και όχι μόνο. </a:t>
            </a:r>
          </a:p>
          <a:p>
            <a:pPr marL="0" lvl="2" indent="17463">
              <a:buNone/>
            </a:pPr>
            <a:r>
              <a:rPr lang="el-GR" sz="2000" dirty="0" smtClean="0"/>
              <a:t>Ξεπέρασαν πολλές από τις δυσκολίες του προγραμματισμού και μετατράπηκαν από </a:t>
            </a:r>
            <a:r>
              <a:rPr lang="en-US" sz="2000" dirty="0" smtClean="0"/>
              <a:t>“</a:t>
            </a:r>
            <a:r>
              <a:rPr lang="el-GR" sz="2000" dirty="0" smtClean="0"/>
              <a:t>καταναλωτές</a:t>
            </a:r>
            <a:r>
              <a:rPr lang="en-US" sz="2000" dirty="0" smtClean="0"/>
              <a:t>”</a:t>
            </a:r>
            <a:r>
              <a:rPr lang="el-GR" sz="2000" dirty="0" smtClean="0"/>
              <a:t> σε </a:t>
            </a:r>
            <a:r>
              <a:rPr lang="en-US" sz="2000" dirty="0" smtClean="0"/>
              <a:t>“</a:t>
            </a:r>
            <a:r>
              <a:rPr lang="el-GR" sz="2000" dirty="0" smtClean="0"/>
              <a:t>παραγωγούς</a:t>
            </a:r>
            <a:r>
              <a:rPr lang="en-US" sz="2000" dirty="0" smtClean="0"/>
              <a:t>”</a:t>
            </a:r>
            <a:r>
              <a:rPr lang="el-GR" sz="2000" dirty="0" smtClean="0"/>
              <a:t> τεχνολογίας.</a:t>
            </a:r>
          </a:p>
          <a:p>
            <a:pPr marL="0" lvl="2" indent="17463">
              <a:buNone/>
            </a:pPr>
            <a:r>
              <a:rPr lang="el-GR" sz="2000" dirty="0" smtClean="0"/>
              <a:t>Ήρθαν σε επαφή με τις βασικές αρχές της κατασκευής προγραμμάτων, τις οποίες αναγνώρισαν στα λογισμικά που ήδη χρησιμοποιούσαν.</a:t>
            </a:r>
          </a:p>
          <a:p>
            <a:pPr marL="0" lvl="2" indent="17463">
              <a:buNone/>
            </a:pPr>
            <a:r>
              <a:rPr lang="el-GR" sz="2000" dirty="0" smtClean="0"/>
              <a:t>Γνώρισαν τη δύναμη της λογικής, την οποία προέταξαν στη λύση των προβλημάτων έναντι της τύχης/διαίσθησης.</a:t>
            </a:r>
          </a:p>
          <a:p>
            <a:pPr marL="0" lvl="2" indent="17463">
              <a:buNone/>
            </a:pPr>
            <a:r>
              <a:rPr lang="el-GR" sz="2000" dirty="0" smtClean="0"/>
              <a:t>Κυρίως όμως διαπίστωσαν, ότι  </a:t>
            </a:r>
          </a:p>
          <a:p>
            <a:pPr marL="0" lvl="2" indent="17463" algn="ctr">
              <a:buNone/>
            </a:pPr>
            <a:r>
              <a:rPr lang="el-GR" sz="2000" b="1" dirty="0" smtClean="0"/>
              <a:t>ο προγραμματισμός είναι διασκεδαστικός</a:t>
            </a:r>
            <a:endParaRPr lang="el-GR" dirty="0" smtClean="0"/>
          </a:p>
        </p:txBody>
      </p:sp>
    </p:spTree>
    <p:extLst>
      <p:ext uri="{BB962C8B-B14F-4D97-AF65-F5344CB8AC3E}">
        <p14:creationId xmlns="" xmlns:p14="http://schemas.microsoft.com/office/powerpoint/2010/main" val="2233531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573742" y="4123765"/>
            <a:ext cx="8122158" cy="781524"/>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573741" y="4210060"/>
            <a:ext cx="8077200" cy="595022"/>
          </a:xfrm>
        </p:spPr>
        <p:txBody>
          <a:bodyPr>
            <a:normAutofit fontScale="70000" lnSpcReduction="20000"/>
          </a:bodyPr>
          <a:lstStyle/>
          <a:p>
            <a:r>
              <a:rPr lang="el-GR" sz="2600" dirty="0" smtClean="0">
                <a:solidFill>
                  <a:schemeClr val="accent2">
                    <a:lumMod val="50000"/>
                  </a:schemeClr>
                </a:solidFill>
                <a:effectLst>
                  <a:outerShdw blurRad="38100" dist="38100" dir="2700000" algn="tl">
                    <a:srgbClr val="000000">
                      <a:alpha val="43137"/>
                    </a:srgbClr>
                  </a:outerShdw>
                </a:effectLst>
              </a:rPr>
              <a:t>Δραστηριότητα</a:t>
            </a:r>
          </a:p>
          <a:p>
            <a:pPr>
              <a:buFont typeface="Arial" pitchFamily="34" charset="0"/>
              <a:buChar char="•"/>
            </a:pPr>
            <a:r>
              <a:rPr lang="el-GR" sz="2000" b="0" dirty="0" smtClean="0"/>
              <a:t>Χωρίς κώδικα για την ανακάλυψη του τρόπου αντιμετάθεσης μεταβλητών </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20</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8" name="7 - Εικόνα"/>
          <p:cNvPicPr/>
          <p:nvPr/>
        </p:nvPicPr>
        <p:blipFill>
          <a:blip r:embed="rId2"/>
          <a:srcRect/>
          <a:stretch>
            <a:fillRect/>
          </a:stretch>
        </p:blipFill>
        <p:spPr bwMode="auto">
          <a:xfrm>
            <a:off x="614083" y="906295"/>
            <a:ext cx="6145306" cy="28230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573742" y="4123765"/>
            <a:ext cx="8122158" cy="781524"/>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573741" y="4210060"/>
            <a:ext cx="8077200" cy="595022"/>
          </a:xfrm>
        </p:spPr>
        <p:txBody>
          <a:bodyPr>
            <a:normAutofit fontScale="70000" lnSpcReduction="20000"/>
          </a:bodyPr>
          <a:lstStyle/>
          <a:p>
            <a:r>
              <a:rPr lang="el-GR" sz="2600" dirty="0" smtClean="0">
                <a:solidFill>
                  <a:schemeClr val="accent2">
                    <a:lumMod val="50000"/>
                  </a:schemeClr>
                </a:solidFill>
                <a:effectLst>
                  <a:outerShdw blurRad="38100" dist="38100" dir="2700000" algn="tl">
                    <a:srgbClr val="000000">
                      <a:alpha val="43137"/>
                    </a:srgbClr>
                  </a:outerShdw>
                </a:effectLst>
              </a:rPr>
              <a:t>Παιγνιώδης δραστηριότητα</a:t>
            </a:r>
          </a:p>
          <a:p>
            <a:pPr>
              <a:buFont typeface="Arial" pitchFamily="34" charset="0"/>
              <a:buChar char="•"/>
            </a:pPr>
            <a:r>
              <a:rPr lang="el-GR" sz="2000" b="0" dirty="0" smtClean="0"/>
              <a:t>Με κώδικα, για την εμπέδωση της δομής επανάληψης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21</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10" name="9 - Εικόνα"/>
          <p:cNvPicPr/>
          <p:nvPr/>
        </p:nvPicPr>
        <p:blipFill>
          <a:blip r:embed="rId2"/>
          <a:srcRect/>
          <a:stretch>
            <a:fillRect/>
          </a:stretch>
        </p:blipFill>
        <p:spPr bwMode="auto">
          <a:xfrm>
            <a:off x="658906" y="768577"/>
            <a:ext cx="5943600" cy="32948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573742" y="4123765"/>
            <a:ext cx="8122158" cy="781524"/>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573741" y="4210060"/>
            <a:ext cx="8077200" cy="595022"/>
          </a:xfrm>
        </p:spPr>
        <p:txBody>
          <a:bodyPr>
            <a:normAutofit fontScale="70000" lnSpcReduction="20000"/>
          </a:bodyPr>
          <a:lstStyle/>
          <a:p>
            <a:r>
              <a:rPr lang="el-GR" sz="2600" dirty="0" smtClean="0">
                <a:solidFill>
                  <a:schemeClr val="accent2">
                    <a:lumMod val="50000"/>
                  </a:schemeClr>
                </a:solidFill>
                <a:effectLst>
                  <a:outerShdw blurRad="38100" dist="38100" dir="2700000" algn="tl">
                    <a:srgbClr val="000000">
                      <a:alpha val="43137"/>
                    </a:srgbClr>
                  </a:outerShdw>
                </a:effectLst>
              </a:rPr>
              <a:t>Ερώτηση </a:t>
            </a:r>
            <a:r>
              <a:rPr lang="el-GR" sz="2600" dirty="0" err="1" smtClean="0">
                <a:solidFill>
                  <a:schemeClr val="accent2">
                    <a:lumMod val="50000"/>
                  </a:schemeClr>
                </a:solidFill>
                <a:effectLst>
                  <a:outerShdw blurRad="38100" dist="38100" dir="2700000" algn="tl">
                    <a:srgbClr val="000000">
                      <a:alpha val="43137"/>
                    </a:srgbClr>
                  </a:outerShdw>
                </a:effectLst>
              </a:rPr>
              <a:t>αυτοαξιολόγησης</a:t>
            </a:r>
            <a:endParaRPr lang="el-GR" sz="2600" dirty="0" smtClean="0">
              <a:solidFill>
                <a:schemeClr val="accent2">
                  <a:lumMod val="50000"/>
                </a:schemeClr>
              </a:solidFill>
              <a:effectLst>
                <a:outerShdw blurRad="38100" dist="38100" dir="2700000" algn="tl">
                  <a:srgbClr val="000000">
                    <a:alpha val="43137"/>
                  </a:srgbClr>
                </a:outerShdw>
              </a:effectLst>
            </a:endParaRPr>
          </a:p>
          <a:p>
            <a:pPr>
              <a:buFont typeface="Arial" pitchFamily="34" charset="0"/>
              <a:buChar char="•"/>
            </a:pPr>
            <a:r>
              <a:rPr lang="el-GR" sz="2000" b="0" dirty="0" smtClean="0"/>
              <a:t>Από το σενάριο «Δομή επιλογής»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22</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8" name="7 - Εικόνα"/>
          <p:cNvPicPr/>
          <p:nvPr/>
        </p:nvPicPr>
        <p:blipFill>
          <a:blip r:embed="rId2"/>
          <a:srcRect/>
          <a:stretch>
            <a:fillRect/>
          </a:stretch>
        </p:blipFill>
        <p:spPr bwMode="auto">
          <a:xfrm>
            <a:off x="626867" y="832401"/>
            <a:ext cx="4312686" cy="32286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24</a:t>
            </a:fld>
            <a:endParaRPr lang="en-US" dirty="0"/>
          </a:p>
        </p:txBody>
      </p:sp>
      <p:sp>
        <p:nvSpPr>
          <p:cNvPr id="5" name="Content Placeholder 4"/>
          <p:cNvSpPr>
            <a:spLocks noGrp="1"/>
          </p:cNvSpPr>
          <p:nvPr>
            <p:ph sz="half" idx="2"/>
          </p:nvPr>
        </p:nvSpPr>
        <p:spPr/>
        <p:txBody>
          <a:bodyPr>
            <a:normAutofit/>
          </a:bodyPr>
          <a:lstStyle/>
          <a:p>
            <a:pPr lvl="1">
              <a:spcBef>
                <a:spcPts val="600"/>
              </a:spcBef>
              <a:spcAft>
                <a:spcPts val="600"/>
              </a:spcAft>
              <a:buFont typeface="Arial" pitchFamily="34" charset="0"/>
              <a:buChar char="•"/>
            </a:pPr>
            <a:r>
              <a:rPr lang="el-GR" dirty="0" smtClean="0"/>
              <a:t>Ο προγραμματισμός παράγει απτά αποτελέσματα(</a:t>
            </a:r>
            <a:r>
              <a:rPr lang="en-US" dirty="0" err="1" smtClean="0"/>
              <a:t>constructionism</a:t>
            </a:r>
            <a:r>
              <a:rPr lang="en-US" dirty="0" smtClean="0"/>
              <a:t> </a:t>
            </a:r>
            <a:r>
              <a:rPr lang="el-GR" dirty="0" smtClean="0"/>
              <a:t>– </a:t>
            </a:r>
            <a:r>
              <a:rPr lang="en-US" dirty="0" smtClean="0"/>
              <a:t>Seymour </a:t>
            </a:r>
            <a:r>
              <a:rPr lang="en-US" dirty="0" err="1" smtClean="0"/>
              <a:t>Papert</a:t>
            </a:r>
            <a:r>
              <a:rPr lang="en-US" dirty="0" smtClean="0"/>
              <a:t>). </a:t>
            </a:r>
            <a:r>
              <a:rPr lang="el-GR" dirty="0" smtClean="0"/>
              <a:t>Ταυτόχρονα επιστρατεύει τεχνικές αντιμετώπισης σύνθετων προβλημάτων.</a:t>
            </a:r>
          </a:p>
          <a:p>
            <a:pPr lvl="1">
              <a:spcBef>
                <a:spcPts val="600"/>
              </a:spcBef>
              <a:spcAft>
                <a:spcPts val="600"/>
              </a:spcAft>
              <a:buFont typeface="Arial" pitchFamily="34" charset="0"/>
              <a:buChar char="•"/>
            </a:pPr>
            <a:r>
              <a:rPr lang="el-GR" dirty="0" smtClean="0"/>
              <a:t>Ο προσιτός τρόπος παρουσίασης των επιστημονικών εννοιών, η προσέγγισή τους μέσω ανακάλυψης και η σύνδεσή τους με τον πραγματικό κόσμο, κέντρισαν το ενδιαφέρον των μαθητών. Δεν παρατηρήθηκαν φαινόμενα αποστροφής ή παραίτησης.</a:t>
            </a:r>
          </a:p>
          <a:p>
            <a:pPr lvl="1">
              <a:spcBef>
                <a:spcPts val="600"/>
              </a:spcBef>
              <a:spcAft>
                <a:spcPts val="600"/>
              </a:spcAft>
              <a:buFont typeface="Arial" pitchFamily="34" charset="0"/>
              <a:buChar char="•"/>
            </a:pPr>
            <a:r>
              <a:rPr lang="el-GR" dirty="0" smtClean="0"/>
              <a:t>Ο συνεργατικός και παιγνιώδης χαρακτήρας των δραστηριοτήτων, το εύχρηστο και οπτικά ορθό περιβάλλον, προκάλεσαν καθολική συμμετοχή των μαθητών σε όλη τη διάρκειά τους(12-14 εβδομάδες), ανεξάρτητα από τις πρότερες επιδόσεις τους ή την ύπαρξη μαθησιακών δυσκολιών.</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25</a:t>
            </a:fld>
            <a:endParaRPr lang="en-US" dirty="0"/>
          </a:p>
        </p:txBody>
      </p:sp>
      <p:sp>
        <p:nvSpPr>
          <p:cNvPr id="5" name="Content Placeholder 4"/>
          <p:cNvSpPr>
            <a:spLocks noGrp="1"/>
          </p:cNvSpPr>
          <p:nvPr>
            <p:ph sz="half" idx="2"/>
          </p:nvPr>
        </p:nvSpPr>
        <p:spPr/>
        <p:txBody>
          <a:bodyPr>
            <a:normAutofit lnSpcReduction="10000"/>
          </a:bodyPr>
          <a:lstStyle/>
          <a:p>
            <a:pPr lvl="1">
              <a:spcBef>
                <a:spcPts val="600"/>
              </a:spcBef>
              <a:spcAft>
                <a:spcPts val="600"/>
              </a:spcAft>
              <a:buFont typeface="Arial" pitchFamily="34" charset="0"/>
              <a:buChar char="•"/>
            </a:pPr>
            <a:r>
              <a:rPr lang="el-GR" dirty="0" smtClean="0"/>
              <a:t>Πέρα από την, σε ικανοποιητικό βαθμό, επίτευξη των ειδικών και γενικότερων στόχων, παρατηρήθηκε ότι οι μαθητές:</a:t>
            </a:r>
          </a:p>
          <a:p>
            <a:pPr lvl="2">
              <a:spcBef>
                <a:spcPts val="600"/>
              </a:spcBef>
              <a:spcAft>
                <a:spcPts val="600"/>
              </a:spcAft>
              <a:buFont typeface="Arial" pitchFamily="34" charset="0"/>
              <a:buChar char="•"/>
            </a:pPr>
            <a:r>
              <a:rPr lang="el-GR" dirty="0" smtClean="0"/>
              <a:t>Σταδιακά επιστράτευαν περισσότερο τη λογική για την αντιμετώπιση των προβλημάτων παρά τη διαίσθηση/τύχη.</a:t>
            </a:r>
          </a:p>
          <a:p>
            <a:pPr lvl="2">
              <a:spcBef>
                <a:spcPts val="600"/>
              </a:spcBef>
              <a:spcAft>
                <a:spcPts val="600"/>
              </a:spcAft>
              <a:buFont typeface="Arial" pitchFamily="34" charset="0"/>
              <a:buChar char="•"/>
            </a:pPr>
            <a:r>
              <a:rPr lang="el-GR" dirty="0" smtClean="0"/>
              <a:t>Δεν παραιτούνταν εύκολα όταν αντιμετώπιζαν δύσκολα προβλήματα, αλλά προσπαθούσαν να τα λύσουν εφαρμόζοντας όσα γνώρισαν από τη διδασκαλία.</a:t>
            </a:r>
            <a:endParaRPr lang="en-US" dirty="0" smtClean="0"/>
          </a:p>
          <a:p>
            <a:pPr lvl="2">
              <a:spcBef>
                <a:spcPts val="600"/>
              </a:spcBef>
              <a:spcAft>
                <a:spcPts val="600"/>
              </a:spcAft>
              <a:buFont typeface="Arial" pitchFamily="34" charset="0"/>
              <a:buChar char="•"/>
            </a:pPr>
            <a:r>
              <a:rPr lang="el-GR" dirty="0" smtClean="0"/>
              <a:t>Εκτίμησαν την επιστημονική διάσταση της πληροφορικής.</a:t>
            </a:r>
          </a:p>
          <a:p>
            <a:pPr lvl="1">
              <a:spcBef>
                <a:spcPts val="600"/>
              </a:spcBef>
              <a:spcAft>
                <a:spcPts val="600"/>
              </a:spcAft>
              <a:buFont typeface="Arial" pitchFamily="34" charset="0"/>
              <a:buChar char="•"/>
            </a:pPr>
            <a:r>
              <a:rPr lang="el-GR" dirty="0" smtClean="0"/>
              <a:t>Τα σενάρια δημιούργησαν την αίσθηση ότι ακόμα και η παραδοσιακή διδασκαλία μπορεί να γίνει ενδιαφέρουσα, όταν χρησιμοποιηθεί το κατάλληλο εκπαιδευτικό υλικό και ότι η γνώση μπορεί να κατακτηθεί χωρίς να θυσιαστεί η ευχαρίστηση.</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cap="none" dirty="0" smtClean="0"/>
              <a:t>ΑΠΡΟΣΜΕΝΑ ΓΕΓΟΝΟΤΑ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26</a:t>
            </a:fld>
            <a:endParaRPr lang="en-US" dirty="0"/>
          </a:p>
        </p:txBody>
      </p:sp>
      <p:sp>
        <p:nvSpPr>
          <p:cNvPr id="6" name="Content Placeholder 5"/>
          <p:cNvSpPr>
            <a:spLocks noGrp="1"/>
          </p:cNvSpPr>
          <p:nvPr>
            <p:ph sz="half" idx="2"/>
          </p:nvPr>
        </p:nvSpPr>
        <p:spPr/>
        <p:txBody>
          <a:bodyPr>
            <a:normAutofit/>
          </a:bodyPr>
          <a:lstStyle/>
          <a:p>
            <a:pPr lvl="1">
              <a:spcBef>
                <a:spcPts val="600"/>
              </a:spcBef>
              <a:buFont typeface="Arial" pitchFamily="34" charset="0"/>
              <a:buChar char="•"/>
            </a:pPr>
            <a:r>
              <a:rPr lang="el-GR" dirty="0" smtClean="0"/>
              <a:t>Πολλοί μαθητές, αρχικά δοκίμασαν να λύσουν τα προβλήματα χρησιμοποιώντας αποκλειστικά την τύχη και μερικές φορές τα κατάφεραν. Αυτό δημιούργησε λάθος εντύπωση ως προς τον ορθό τρόπο αντιμετώπισης των προβλημάτων, ο οποίος προτάσσει τη λογική. Ως αποτέλεσμα, οι δραστηριότητες αυτές ανασχεδιάστηκαν ώστε κάτι τέτοιο να είναι πρακτικά αδύνατο.</a:t>
            </a:r>
          </a:p>
          <a:p>
            <a:pPr lvl="1">
              <a:spcBef>
                <a:spcPts val="600"/>
              </a:spcBef>
              <a:buFont typeface="Arial" pitchFamily="34" charset="0"/>
              <a:buChar char="•"/>
            </a:pPr>
            <a:r>
              <a:rPr lang="el-GR" dirty="0" smtClean="0"/>
              <a:t>Μαθητές συνέδεσαν μια δραστηριότητα την οποία εκπόνησαν, με τη συμπεριφορά γνωστού λογισμικού ποδοσφαίρου. Η δραστηριότητα αφορούσε την επέκταση ενός προγράμματος, και το θέμα της δεν είχε σχέση με ποδόσφαιρο. Βρήκαν μόνοι τους τρόπο να συνδέσουν τα όσα έμαθαν, με τις εμπειρίες τους(φαινόμενο μάθησης κατά </a:t>
            </a:r>
            <a:r>
              <a:rPr lang="en-US" dirty="0" smtClean="0"/>
              <a:t>Piaget</a:t>
            </a:r>
            <a:r>
              <a:rPr lang="el-GR" dirty="0" smtClean="0"/>
              <a:t>)  </a:t>
            </a: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ΕΚΠΑΙΔΕΥΤΙΚΗ ΤΕΧΝΙΚΗ </a:t>
            </a:r>
            <a:br>
              <a:rPr lang="el-GR" sz="2400" cap="none" dirty="0" smtClean="0"/>
            </a:br>
            <a:r>
              <a:rPr lang="el-GR" sz="2400" cap="none" dirty="0" smtClean="0"/>
              <a:t>ΣΕ ΣΗΜΑΝΤΙΚΑ ΣΤΙΓΜΙΟΤΥΠΑ</a:t>
            </a:r>
            <a:endParaRPr lang="el-GR" sz="2400"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27</a:t>
            </a:fld>
            <a:endParaRPr lang="en-US" dirty="0"/>
          </a:p>
        </p:txBody>
      </p:sp>
      <p:sp>
        <p:nvSpPr>
          <p:cNvPr id="7" name="Content Placeholder 6"/>
          <p:cNvSpPr>
            <a:spLocks noGrp="1"/>
          </p:cNvSpPr>
          <p:nvPr>
            <p:ph sz="half" idx="2"/>
          </p:nvPr>
        </p:nvSpPr>
        <p:spPr/>
        <p:txBody>
          <a:bodyPr>
            <a:normAutofit/>
          </a:bodyPr>
          <a:lstStyle/>
          <a:p>
            <a:pPr marL="0" lvl="1" indent="0">
              <a:buNone/>
            </a:pPr>
            <a:endParaRPr lang="el-GR" dirty="0" smtClean="0"/>
          </a:p>
          <a:p>
            <a:pPr lvl="1">
              <a:buFont typeface="Arial" pitchFamily="34" charset="0"/>
              <a:buChar char="•"/>
            </a:pPr>
            <a:endParaRPr lang="el-GR" dirty="0"/>
          </a:p>
        </p:txBody>
      </p:sp>
      <p:sp>
        <p:nvSpPr>
          <p:cNvPr id="8" name="Content Placeholder 5"/>
          <p:cNvSpPr txBox="1">
            <a:spLocks/>
          </p:cNvSpPr>
          <p:nvPr/>
        </p:nvSpPr>
        <p:spPr>
          <a:xfrm>
            <a:off x="592429" y="573134"/>
            <a:ext cx="7980712" cy="4055730"/>
          </a:xfrm>
          <a:prstGeom prst="rect">
            <a:avLst/>
          </a:prstGeom>
        </p:spPr>
        <p:txBody>
          <a:bodyPr vert="horz" lIns="91440" tIns="45720" rIns="91440" bIns="45720" rtlCol="0">
            <a:normAutofit/>
          </a:bodyPr>
          <a:lstStyle/>
          <a:p>
            <a:pPr marL="173736" lvl="1" indent="-173736">
              <a:spcBef>
                <a:spcPts val="300"/>
              </a:spcBef>
              <a:buClr>
                <a:schemeClr val="accent2"/>
              </a:buClr>
              <a:buFont typeface="Arial" pitchFamily="34" charset="0"/>
              <a:buChar char="•"/>
            </a:pPr>
            <a:r>
              <a:rPr lang="el-GR" sz="2000" dirty="0" smtClean="0"/>
              <a:t>Οι μαθητές αναρωτήθηκαν για τη σχέση των διαδικασιών με τις υπάρχουσες(πρωταρχικές) εντολές της γλώσσας(σενάριο «Η έννοια της αφαίρεσης»). Η απάντηση που τους δόθηκε είναι ότι θα πρέπει να τις αντιμετωπίζουν με ενιαίο τρόπο. Η αντίληψη αυτή βοηθάει στην καλύτερη κατανόηση της έννοιας της αφαίρεσης(όλες κρύβουν τον τρόπο λειτουργίας τους και εκθέτουν μόνο το τι κάνουν)</a:t>
            </a:r>
          </a:p>
          <a:p>
            <a:pPr marL="173736" lvl="1" indent="-173736">
              <a:spcBef>
                <a:spcPts val="300"/>
              </a:spcBef>
              <a:buClr>
                <a:schemeClr val="accent2"/>
              </a:buClr>
              <a:buFont typeface="Arial" pitchFamily="34" charset="0"/>
              <a:buChar char="•"/>
            </a:pPr>
            <a:r>
              <a:rPr lang="el-GR" sz="2000" dirty="0" smtClean="0"/>
              <a:t>Ιδιαίτερη εντύπωση προκάλεσαν τα προβλήματα λογικής του σεναρίου «Η έννοια του αλγορίθμου». Αυτό έδωσε αφορμή για συζήτηση από την οποία αναδείχτηκε η λογική ως εργαλείο εξαγωγής ασφαλών και μη προφανών συμπερασμάτων. Ταυτόχρονα επισημάνθηκαν και τα όριά της, αφού μπορεί να οδηγήσει σε παράδοξα.</a:t>
            </a:r>
          </a:p>
        </p:txBody>
      </p:sp>
    </p:spTree>
    <p:extLst>
      <p:ext uri="{BB962C8B-B14F-4D97-AF65-F5344CB8AC3E}">
        <p14:creationId xmlns="" xmlns:p14="http://schemas.microsoft.com/office/powerpoint/2010/main" val="16624901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smtClean="0"/>
              <a:t>ΣΧΕΣΗ ΜΕ ΑΛΛΕΣ ΑΝΟΙΧΤΕΣ ΕΚΠΑΙΔΕΥΤΙΚΕΣ ΠΡΑΚΤΙΚΕΣ</a:t>
            </a:r>
            <a:endParaRPr lang="el-GR"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28</a:t>
            </a:fld>
            <a:endParaRPr lang="en-US" dirty="0"/>
          </a:p>
        </p:txBody>
      </p:sp>
      <p:sp>
        <p:nvSpPr>
          <p:cNvPr id="7" name="Content Placeholder 6"/>
          <p:cNvSpPr>
            <a:spLocks noGrp="1"/>
          </p:cNvSpPr>
          <p:nvPr>
            <p:ph sz="half" idx="2"/>
          </p:nvPr>
        </p:nvSpPr>
        <p:spPr/>
        <p:txBody>
          <a:bodyPr>
            <a:normAutofit/>
          </a:bodyPr>
          <a:lstStyle/>
          <a:p>
            <a:pPr marL="0" lvl="1" indent="0">
              <a:spcBef>
                <a:spcPts val="600"/>
              </a:spcBef>
              <a:spcAft>
                <a:spcPts val="600"/>
              </a:spcAft>
              <a:buNone/>
            </a:pPr>
            <a:r>
              <a:rPr lang="el-GR" dirty="0" smtClean="0"/>
              <a:t>Αξιοποιείται υλικό και ιδέες από δύο προγράμματα που αναπτύχθηκαν για άλλους σκοπούς(το </a:t>
            </a:r>
            <a:r>
              <a:rPr lang="en-US" dirty="0" smtClean="0"/>
              <a:t>BJC </a:t>
            </a:r>
            <a:r>
              <a:rPr lang="el-GR" dirty="0" smtClean="0"/>
              <a:t>απευθύνεται σε μαθητές λυκείου σύμφωνα με το Αμερικανικό εκπαιδευτικό σύστημα, ενώ η «ώρα του κώδικα» είναι μόνο μια οργανωμένη συλλογή από δραστηριότητες).</a:t>
            </a:r>
          </a:p>
          <a:p>
            <a:pPr marL="0" lvl="1" indent="0">
              <a:spcBef>
                <a:spcPts val="600"/>
              </a:spcBef>
              <a:spcAft>
                <a:spcPts val="600"/>
              </a:spcAft>
              <a:buNone/>
            </a:pPr>
            <a:r>
              <a:rPr lang="el-GR" dirty="0" smtClean="0"/>
              <a:t>Το υλικό αυτό </a:t>
            </a:r>
            <a:r>
              <a:rPr lang="el-GR" dirty="0" smtClean="0"/>
              <a:t>προσαρμόστηκε, εμπλουτίστηκε </a:t>
            </a:r>
            <a:r>
              <a:rPr lang="el-GR" dirty="0" smtClean="0"/>
              <a:t>με καινούριο, και οργανώθηκε ώστε να δημιουργηθούν ολοκληρωμένες διδασκαλίες(σενάρια).</a:t>
            </a:r>
          </a:p>
          <a:p>
            <a:pPr marL="0" lvl="1" indent="0">
              <a:spcBef>
                <a:spcPts val="600"/>
              </a:spcBef>
              <a:spcAft>
                <a:spcPts val="600"/>
              </a:spcAft>
              <a:buNone/>
            </a:pPr>
            <a:r>
              <a:rPr lang="el-GR" dirty="0" smtClean="0"/>
              <a:t>Για το περιβάλλον δημιουργίας και προβολής των δραστηριοτήτων, αναπτύχθηκε πρωτότυπο λογισμικό</a:t>
            </a:r>
            <a:r>
              <a:rPr lang="en-US" dirty="0" smtClean="0"/>
              <a:t> (SnapHE.gr, </a:t>
            </a:r>
            <a:r>
              <a:rPr lang="en-US" dirty="0" err="1" smtClean="0"/>
              <a:t>SnapTools</a:t>
            </a:r>
            <a:r>
              <a:rPr lang="en-US" dirty="0" smtClean="0"/>
              <a:t>)</a:t>
            </a:r>
            <a:endParaRPr lang="el-GR" dirty="0" smtClean="0"/>
          </a:p>
        </p:txBody>
      </p:sp>
    </p:spTree>
    <p:extLst>
      <p:ext uri="{BB962C8B-B14F-4D97-AF65-F5344CB8AC3E}">
        <p14:creationId xmlns="" xmlns:p14="http://schemas.microsoft.com/office/powerpoint/2010/main" val="11240478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29</a:t>
            </a:fld>
            <a:endParaRPr lang="en-US" dirty="0"/>
          </a:p>
        </p:txBody>
      </p:sp>
      <p:sp>
        <p:nvSpPr>
          <p:cNvPr id="7" name="Content Placeholder 6"/>
          <p:cNvSpPr>
            <a:spLocks noGrp="1"/>
          </p:cNvSpPr>
          <p:nvPr>
            <p:ph sz="half" idx="2"/>
          </p:nvPr>
        </p:nvSpPr>
        <p:spPr/>
        <p:txBody>
          <a:bodyPr>
            <a:normAutofit fontScale="92500" lnSpcReduction="10000"/>
          </a:bodyPr>
          <a:lstStyle/>
          <a:p>
            <a:pPr marL="0" lvl="1" indent="0">
              <a:buNone/>
            </a:pPr>
            <a:r>
              <a:rPr lang="el-GR" b="1" dirty="0" smtClean="0"/>
              <a:t>Πρόσθετο υλικό που αξιοποιήθηκε</a:t>
            </a:r>
          </a:p>
          <a:p>
            <a:pPr lvl="1"/>
            <a:r>
              <a:rPr lang="el-GR" dirty="0" smtClean="0"/>
              <a:t>Αναφορά σε άλλο υλικό που αξιοποιήθηκε. </a:t>
            </a:r>
          </a:p>
          <a:p>
            <a:pPr lvl="2">
              <a:buFont typeface="Arial" pitchFamily="34" charset="0"/>
              <a:buChar char="•"/>
            </a:pPr>
            <a:r>
              <a:rPr lang="el-GR" dirty="0" smtClean="0"/>
              <a:t>Βιβλία</a:t>
            </a:r>
          </a:p>
          <a:p>
            <a:pPr lvl="3">
              <a:buFont typeface="Arial" pitchFamily="34" charset="0"/>
              <a:buChar char="•"/>
            </a:pPr>
            <a:r>
              <a:rPr lang="en-US" dirty="0" smtClean="0"/>
              <a:t>“Computer Science Logo Style”</a:t>
            </a:r>
            <a:r>
              <a:rPr lang="el-GR" dirty="0" smtClean="0"/>
              <a:t>, </a:t>
            </a:r>
            <a:r>
              <a:rPr lang="en-US" dirty="0" smtClean="0"/>
              <a:t>Brian Harvey</a:t>
            </a:r>
            <a:r>
              <a:rPr lang="el-GR" dirty="0" smtClean="0"/>
              <a:t>(καθηγητής του Μπέρκλεϋ, δημιουργός του </a:t>
            </a:r>
            <a:r>
              <a:rPr lang="en-US" dirty="0" smtClean="0"/>
              <a:t>Snap</a:t>
            </a:r>
            <a:r>
              <a:rPr lang="el-GR" dirty="0" smtClean="0"/>
              <a:t>)</a:t>
            </a:r>
          </a:p>
          <a:p>
            <a:pPr lvl="2">
              <a:buFont typeface="Arial" pitchFamily="34" charset="0"/>
              <a:buChar char="•"/>
            </a:pPr>
            <a:r>
              <a:rPr lang="el-GR" dirty="0" smtClean="0"/>
              <a:t>Σημειώσεις</a:t>
            </a:r>
          </a:p>
          <a:p>
            <a:pPr lvl="3">
              <a:buFont typeface="Arial" pitchFamily="34" charset="0"/>
              <a:buChar char="•"/>
            </a:pPr>
            <a:r>
              <a:rPr lang="el-GR" dirty="0" smtClean="0"/>
              <a:t>"Επιμόρφωση εκπαιδευτικών για την αξιοποίηση και εφαρμογή των ΤΠΕ στη διδακτική πράξη", Τεύχη 6Β και 6Β.2 (Ειδικό μέρος κλάδων ΠΕ19/20 - Διδακτικά σενάρια).</a:t>
            </a:r>
          </a:p>
          <a:p>
            <a:pPr lvl="3">
              <a:buFont typeface="Arial" pitchFamily="34" charset="0"/>
              <a:buChar char="•"/>
            </a:pPr>
            <a:r>
              <a:rPr lang="el-GR" dirty="0" smtClean="0"/>
              <a:t>"Τα διδακτικά σενάρια στη διδασκαλία του προγραμματισμού", Βασίλης </a:t>
            </a:r>
            <a:r>
              <a:rPr lang="el-GR" dirty="0" err="1" smtClean="0"/>
              <a:t>Δαγδιλέλης</a:t>
            </a:r>
            <a:endParaRPr lang="el-GR" dirty="0" smtClean="0"/>
          </a:p>
          <a:p>
            <a:pPr lvl="2">
              <a:buFont typeface="Arial" pitchFamily="34" charset="0"/>
              <a:buChar char="•"/>
            </a:pPr>
            <a:r>
              <a:rPr lang="el-GR" dirty="0" err="1" smtClean="0"/>
              <a:t>Websites</a:t>
            </a:r>
            <a:endParaRPr lang="el-GR" dirty="0" smtClean="0"/>
          </a:p>
          <a:p>
            <a:pPr lvl="3">
              <a:buFont typeface="Arial" pitchFamily="34" charset="0"/>
              <a:buChar char="•"/>
            </a:pPr>
            <a:r>
              <a:rPr lang="en-US" dirty="0" smtClean="0"/>
              <a:t>"the Beauty and Joy of Computing"</a:t>
            </a:r>
            <a:r>
              <a:rPr lang="el-GR" dirty="0" smtClean="0"/>
              <a:t> – επίσημος </a:t>
            </a:r>
            <a:r>
              <a:rPr lang="el-GR" dirty="0" err="1" smtClean="0"/>
              <a:t>ιστότοπος</a:t>
            </a:r>
            <a:r>
              <a:rPr lang="en-US" dirty="0" smtClean="0"/>
              <a:t>, UC Berkeley,</a:t>
            </a:r>
            <a:r>
              <a:rPr lang="el-GR" dirty="0" smtClean="0"/>
              <a:t> </a:t>
            </a:r>
            <a:r>
              <a:rPr lang="en-US" dirty="0" smtClean="0">
                <a:hlinkClick r:id="rId2"/>
              </a:rPr>
              <a:t>https://bjc.edc.org/</a:t>
            </a:r>
            <a:endParaRPr lang="el-GR" dirty="0" smtClean="0"/>
          </a:p>
          <a:p>
            <a:pPr lvl="3">
              <a:buFont typeface="Arial" pitchFamily="34" charset="0"/>
              <a:buChar char="•"/>
            </a:pPr>
            <a:r>
              <a:rPr lang="en-US" dirty="0" smtClean="0"/>
              <a:t>"the Beauty and Joy of Computing"</a:t>
            </a:r>
            <a:r>
              <a:rPr lang="el-GR" dirty="0" smtClean="0"/>
              <a:t> – βιντεοσκοπημένες διαλέξεις, </a:t>
            </a:r>
            <a:r>
              <a:rPr lang="en-US" dirty="0" smtClean="0">
                <a:hlinkClick r:id="rId3"/>
              </a:rPr>
              <a:t>https://www.youtube.com/watch?v=Dxw9cIbzaLk&amp;list=PLA4F0F0CA4A3EE7F4</a:t>
            </a:r>
            <a:endParaRPr lang="el-GR" dirty="0" smtClean="0"/>
          </a:p>
          <a:p>
            <a:pPr lvl="3">
              <a:buFont typeface="Arial" pitchFamily="34" charset="0"/>
              <a:buChar char="•"/>
            </a:pPr>
            <a:r>
              <a:rPr lang="el-GR" dirty="0" smtClean="0"/>
              <a:t>«Η ώρα του κώδικα», επίσημος </a:t>
            </a:r>
            <a:r>
              <a:rPr lang="el-GR" dirty="0" err="1" smtClean="0"/>
              <a:t>ιστότοπος</a:t>
            </a:r>
            <a:r>
              <a:rPr lang="el-GR" dirty="0" smtClean="0"/>
              <a:t>, </a:t>
            </a:r>
            <a:r>
              <a:rPr lang="en-US" dirty="0" smtClean="0">
                <a:hlinkClick r:id="rId4"/>
              </a:rPr>
              <a:t>https://code.org/learn</a:t>
            </a:r>
            <a:endParaRPr lang="en-US" dirty="0" smtClean="0"/>
          </a:p>
          <a:p>
            <a:pPr lvl="3">
              <a:buFont typeface="Arial" pitchFamily="34" charset="0"/>
              <a:buChar char="•"/>
            </a:pPr>
            <a:r>
              <a:rPr lang="el-GR" dirty="0" smtClean="0"/>
              <a:t>«Προγραμματισμός με </a:t>
            </a:r>
            <a:r>
              <a:rPr lang="en-US" dirty="0" smtClean="0"/>
              <a:t>Snap!</a:t>
            </a:r>
            <a:r>
              <a:rPr lang="el-GR" dirty="0" smtClean="0"/>
              <a:t>», προσωπικός </a:t>
            </a:r>
            <a:r>
              <a:rPr lang="el-GR" dirty="0" err="1" smtClean="0"/>
              <a:t>ιστότοπος</a:t>
            </a:r>
            <a:r>
              <a:rPr lang="el-GR" dirty="0" smtClean="0"/>
              <a:t> με υλικό για το </a:t>
            </a:r>
            <a:r>
              <a:rPr lang="en-US" dirty="0" smtClean="0"/>
              <a:t>Snap. </a:t>
            </a:r>
            <a:r>
              <a:rPr lang="el-GR" dirty="0" smtClean="0"/>
              <a:t>Περιέχει εγκατάσταση </a:t>
            </a:r>
            <a:r>
              <a:rPr lang="en-US" dirty="0" smtClean="0"/>
              <a:t>SnapHE.gr-</a:t>
            </a:r>
            <a:r>
              <a:rPr lang="en-US" dirty="0" err="1" smtClean="0"/>
              <a:t>SnapTools</a:t>
            </a:r>
            <a:r>
              <a:rPr lang="el-GR" dirty="0" smtClean="0"/>
              <a:t> με όλο το διδακτικό υλικό των σεναρίων, </a:t>
            </a:r>
            <a:r>
              <a:rPr lang="en-US" dirty="0" smtClean="0">
                <a:hlinkClick r:id="rId5"/>
              </a:rPr>
              <a:t>http://users.sch.gr/haritop/joomla/</a:t>
            </a:r>
            <a:endParaRPr lang="en-US"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30</a:t>
            </a:fld>
            <a:endParaRPr lang="en-US" dirty="0"/>
          </a:p>
        </p:txBody>
      </p:sp>
      <p:sp>
        <p:nvSpPr>
          <p:cNvPr id="7" name="Content Placeholder 6"/>
          <p:cNvSpPr>
            <a:spLocks noGrp="1"/>
          </p:cNvSpPr>
          <p:nvPr>
            <p:ph sz="half" idx="2"/>
          </p:nvPr>
        </p:nvSpPr>
        <p:spPr/>
        <p:txBody>
          <a:bodyPr>
            <a:normAutofit lnSpcReduction="10000"/>
          </a:bodyPr>
          <a:lstStyle/>
          <a:p>
            <a:pPr lvl="2">
              <a:buFont typeface="Arial" pitchFamily="34" charset="0"/>
              <a:buChar char="•"/>
            </a:pPr>
            <a:r>
              <a:rPr lang="el-GR" dirty="0" smtClean="0"/>
              <a:t>Διδακτικό υλικό</a:t>
            </a:r>
          </a:p>
          <a:p>
            <a:pPr lvl="3">
              <a:buFont typeface="Arial" pitchFamily="34" charset="0"/>
              <a:buChar char="•"/>
            </a:pPr>
            <a:r>
              <a:rPr lang="en-US" dirty="0" smtClean="0"/>
              <a:t>“</a:t>
            </a:r>
            <a:r>
              <a:rPr lang="el-GR" dirty="0" smtClean="0"/>
              <a:t>Διδακτικό υλικό για την αξιοποίηση των </a:t>
            </a:r>
            <a:r>
              <a:rPr lang="en-US" dirty="0" err="1" smtClean="0"/>
              <a:t>SnapTools</a:t>
            </a:r>
            <a:r>
              <a:rPr lang="en-US" dirty="0" smtClean="0"/>
              <a:t> </a:t>
            </a:r>
            <a:r>
              <a:rPr lang="el-GR" dirty="0" smtClean="0"/>
              <a:t>και του </a:t>
            </a:r>
            <a:r>
              <a:rPr lang="en-US" dirty="0" smtClean="0"/>
              <a:t>SnapHE.gr”, </a:t>
            </a:r>
            <a:r>
              <a:rPr lang="el-GR" dirty="0" smtClean="0"/>
              <a:t>το υλικό των σεναρίων σε μορφή κατάλληλη για την εισαγωγή στην πλατφόρμα, </a:t>
            </a:r>
            <a:r>
              <a:rPr lang="en-US" dirty="0" smtClean="0">
                <a:hlinkClick r:id="rId2"/>
              </a:rPr>
              <a:t>http://photodentro.edu.gr/ugc/r/8525/1001</a:t>
            </a:r>
            <a:endParaRPr lang="el-GR" dirty="0" smtClean="0"/>
          </a:p>
          <a:p>
            <a:pPr lvl="2">
              <a:buFont typeface="Arial" pitchFamily="34" charset="0"/>
              <a:buChar char="•"/>
            </a:pPr>
            <a:r>
              <a:rPr lang="el-GR" dirty="0" smtClean="0"/>
              <a:t>Λογισμικό</a:t>
            </a:r>
          </a:p>
          <a:p>
            <a:pPr lvl="3">
              <a:buFont typeface="Arial" pitchFamily="34" charset="0"/>
              <a:buChar char="•"/>
            </a:pPr>
            <a:r>
              <a:rPr lang="en-US" b="1" dirty="0" smtClean="0"/>
              <a:t>SnapHE.gr</a:t>
            </a:r>
            <a:r>
              <a:rPr lang="en-US" dirty="0" smtClean="0"/>
              <a:t>, </a:t>
            </a:r>
            <a:r>
              <a:rPr lang="el-GR" dirty="0" smtClean="0"/>
              <a:t>ανεπίσημη τροποποίηση του </a:t>
            </a:r>
            <a:r>
              <a:rPr lang="en-US" dirty="0" smtClean="0"/>
              <a:t>Snap, </a:t>
            </a:r>
            <a:r>
              <a:rPr lang="el-GR" dirty="0" smtClean="0"/>
              <a:t>Κοσμάς </a:t>
            </a:r>
            <a:r>
              <a:rPr lang="el-GR" dirty="0" err="1" smtClean="0"/>
              <a:t>Χαριτόπουλος</a:t>
            </a:r>
            <a:r>
              <a:rPr lang="el-GR" dirty="0" smtClean="0"/>
              <a:t>, </a:t>
            </a:r>
            <a:r>
              <a:rPr lang="en-US" dirty="0" smtClean="0">
                <a:hlinkClick r:id="rId3"/>
              </a:rPr>
              <a:t>http://photodentro.edu.gr/ugc/r/8525/998</a:t>
            </a:r>
            <a:r>
              <a:rPr lang="el-GR" dirty="0" smtClean="0"/>
              <a:t>.Το επίσημο </a:t>
            </a:r>
            <a:r>
              <a:rPr lang="en-US" b="1" dirty="0" smtClean="0"/>
              <a:t>Snap</a:t>
            </a:r>
            <a:r>
              <a:rPr lang="en-US" dirty="0" smtClean="0"/>
              <a:t>(</a:t>
            </a:r>
            <a:r>
              <a:rPr lang="en-US" dirty="0" smtClean="0">
                <a:hlinkClick r:id="rId4"/>
              </a:rPr>
              <a:t>snap.berkeley.edu</a:t>
            </a:r>
            <a:r>
              <a:rPr lang="en-US" dirty="0" smtClean="0"/>
              <a:t>)</a:t>
            </a:r>
            <a:r>
              <a:rPr lang="el-GR" dirty="0" smtClean="0"/>
              <a:t> είναι δημιούργημα των </a:t>
            </a:r>
            <a:r>
              <a:rPr lang="en-US" dirty="0" smtClean="0"/>
              <a:t>Jens </a:t>
            </a:r>
            <a:r>
              <a:rPr lang="en-US" dirty="0" err="1" smtClean="0"/>
              <a:t>Monig</a:t>
            </a:r>
            <a:r>
              <a:rPr lang="en-US" dirty="0" smtClean="0"/>
              <a:t> </a:t>
            </a:r>
            <a:r>
              <a:rPr lang="el-GR" dirty="0" smtClean="0"/>
              <a:t>και </a:t>
            </a:r>
            <a:r>
              <a:rPr lang="en-US" dirty="0" smtClean="0"/>
              <a:t>Brian Harvey.</a:t>
            </a:r>
            <a:endParaRPr lang="el-GR" dirty="0" smtClean="0"/>
          </a:p>
          <a:p>
            <a:pPr lvl="3">
              <a:buFont typeface="Arial" pitchFamily="34" charset="0"/>
              <a:buChar char="•"/>
            </a:pPr>
            <a:r>
              <a:rPr lang="en-US" b="1" dirty="0" err="1" smtClean="0"/>
              <a:t>SnapTools</a:t>
            </a:r>
            <a:r>
              <a:rPr lang="en-US" b="1" dirty="0" smtClean="0"/>
              <a:t>,</a:t>
            </a:r>
            <a:r>
              <a:rPr lang="el-GR" i="1" dirty="0" smtClean="0"/>
              <a:t> </a:t>
            </a:r>
            <a:r>
              <a:rPr lang="el-GR" dirty="0" smtClean="0"/>
              <a:t>συλλογή από </a:t>
            </a:r>
            <a:r>
              <a:rPr lang="en-US" dirty="0" err="1" smtClean="0"/>
              <a:t>Joomla</a:t>
            </a:r>
            <a:r>
              <a:rPr lang="en-US" dirty="0" smtClean="0"/>
              <a:t> components</a:t>
            </a:r>
            <a:r>
              <a:rPr lang="el-GR" dirty="0" smtClean="0"/>
              <a:t> για τη διδακτική αξιοποίηση του </a:t>
            </a:r>
            <a:r>
              <a:rPr lang="en-US" dirty="0" err="1" smtClean="0"/>
              <a:t>SnapHE</a:t>
            </a:r>
            <a:r>
              <a:rPr lang="el-GR" dirty="0" smtClean="0"/>
              <a:t>.</a:t>
            </a:r>
            <a:r>
              <a:rPr lang="en-US" dirty="0" err="1" smtClean="0"/>
              <a:t>gr</a:t>
            </a:r>
            <a:r>
              <a:rPr lang="el-GR" dirty="0" smtClean="0"/>
              <a:t>, Κοσμάς </a:t>
            </a:r>
            <a:r>
              <a:rPr lang="el-GR" dirty="0" err="1" smtClean="0"/>
              <a:t>Χαριτόπουλος</a:t>
            </a:r>
            <a:r>
              <a:rPr lang="el-GR" dirty="0" smtClean="0"/>
              <a:t>, </a:t>
            </a:r>
            <a:r>
              <a:rPr lang="en-US" dirty="0" smtClean="0">
                <a:hlinkClick r:id="rId5"/>
              </a:rPr>
              <a:t>http://photodentro.edu.gr/ugc/r/8525/999</a:t>
            </a:r>
            <a:endParaRPr lang="en-US" dirty="0" smtClean="0"/>
          </a:p>
          <a:p>
            <a:pPr lvl="3">
              <a:buFont typeface="Arial" pitchFamily="34" charset="0"/>
              <a:buChar char="•"/>
            </a:pPr>
            <a:r>
              <a:rPr lang="en-US" b="1" dirty="0" smtClean="0"/>
              <a:t>Reveal.js</a:t>
            </a:r>
            <a:r>
              <a:rPr lang="en-US" dirty="0" smtClean="0"/>
              <a:t>(</a:t>
            </a:r>
            <a:r>
              <a:rPr lang="en-US" dirty="0" smtClean="0">
                <a:hlinkClick r:id="rId6"/>
              </a:rPr>
              <a:t>github.com/</a:t>
            </a:r>
            <a:r>
              <a:rPr lang="en-US" dirty="0" err="1" smtClean="0">
                <a:hlinkClick r:id="rId6"/>
              </a:rPr>
              <a:t>hakimel</a:t>
            </a:r>
            <a:r>
              <a:rPr lang="en-US" dirty="0" smtClean="0">
                <a:hlinkClick r:id="rId6"/>
              </a:rPr>
              <a:t>/reveal.js)</a:t>
            </a:r>
            <a:r>
              <a:rPr lang="el-GR" dirty="0" smtClean="0">
                <a:hlinkClick r:id="rId6"/>
              </a:rPr>
              <a:t> </a:t>
            </a:r>
            <a:r>
              <a:rPr lang="el-GR" dirty="0" smtClean="0"/>
              <a:t>και </a:t>
            </a:r>
            <a:r>
              <a:rPr lang="en-US" b="1" dirty="0" smtClean="0"/>
              <a:t>impress.js</a:t>
            </a:r>
            <a:r>
              <a:rPr lang="en-US" dirty="0" smtClean="0"/>
              <a:t>(</a:t>
            </a:r>
            <a:r>
              <a:rPr lang="en-US" dirty="0" smtClean="0">
                <a:hlinkClick r:id="rId7"/>
              </a:rPr>
              <a:t>github.com/impress/impress.js</a:t>
            </a:r>
            <a:r>
              <a:rPr lang="en-US" dirty="0" smtClean="0"/>
              <a:t>), </a:t>
            </a:r>
            <a:r>
              <a:rPr lang="el-GR" dirty="0" smtClean="0"/>
              <a:t>λογισμικά ανοιχτού κώδικα για τη δημιουργία παρουσιάσεων.</a:t>
            </a:r>
          </a:p>
          <a:p>
            <a:pPr lvl="3">
              <a:buFont typeface="Arial" pitchFamily="34" charset="0"/>
              <a:buChar char="•"/>
            </a:pPr>
            <a:r>
              <a:rPr lang="en-US" b="1" dirty="0" err="1" smtClean="0"/>
              <a:t>Socrative</a:t>
            </a:r>
            <a:r>
              <a:rPr lang="en-US" dirty="0" smtClean="0"/>
              <a:t>, </a:t>
            </a:r>
            <a:r>
              <a:rPr lang="el-GR" dirty="0" smtClean="0"/>
              <a:t>λογισμικό δημιουργίας κουίζ και ερωτήσεων σε πραγματικό χρόνο</a:t>
            </a:r>
            <a:r>
              <a:rPr lang="en-US" dirty="0" smtClean="0"/>
              <a:t>, </a:t>
            </a:r>
            <a:r>
              <a:rPr lang="en-US" dirty="0" smtClean="0">
                <a:hlinkClick r:id="rId8"/>
              </a:rPr>
              <a:t>https://www.socrative.com/</a:t>
            </a:r>
            <a:endParaRPr lang="en-US" dirty="0" smtClean="0"/>
          </a:p>
          <a:p>
            <a:pPr lvl="3">
              <a:buFont typeface="Arial" pitchFamily="34" charset="0"/>
              <a:buChar char="•"/>
            </a:pPr>
            <a:r>
              <a:rPr lang="en-US" b="1" dirty="0" err="1" smtClean="0"/>
              <a:t>Joomla</a:t>
            </a:r>
            <a:r>
              <a:rPr lang="en-US" dirty="0" smtClean="0"/>
              <a:t>,  </a:t>
            </a:r>
            <a:r>
              <a:rPr lang="el-GR" dirty="0" smtClean="0"/>
              <a:t>λογισμικό ανοιχτού κώδικα δημιουργίας </a:t>
            </a:r>
            <a:r>
              <a:rPr lang="el-GR" dirty="0" err="1" smtClean="0"/>
              <a:t>ιστότοπων</a:t>
            </a:r>
            <a:r>
              <a:rPr lang="el-GR" smtClean="0"/>
              <a:t> </a:t>
            </a:r>
            <a:r>
              <a:rPr lang="el-GR" smtClean="0"/>
              <a:t>,της </a:t>
            </a:r>
            <a:r>
              <a:rPr lang="el-GR" dirty="0" smtClean="0"/>
              <a:t>κατηγορίας </a:t>
            </a:r>
            <a:r>
              <a:rPr lang="en-US" dirty="0" smtClean="0"/>
              <a:t>CMS,</a:t>
            </a:r>
            <a:r>
              <a:rPr lang="el-GR" dirty="0" smtClean="0"/>
              <a:t> </a:t>
            </a:r>
            <a:r>
              <a:rPr lang="en-US" dirty="0" smtClean="0">
                <a:hlinkClick r:id="rId9"/>
              </a:rPr>
              <a:t>https://www.joomla.org/</a:t>
            </a:r>
            <a:endParaRPr lang="el-GR" dirty="0" smtClean="0"/>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smtClean="0"/>
              <a:t>ΣΤΟΙΧΕΙΑ ΣΧΕΔΙΑΣΜΟΥ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
        <p:nvSpPr>
          <p:cNvPr id="5" name="Content Placeholder 4"/>
          <p:cNvSpPr>
            <a:spLocks noGrp="1"/>
          </p:cNvSpPr>
          <p:nvPr>
            <p:ph sz="half" idx="2"/>
          </p:nvPr>
        </p:nvSpPr>
        <p:spPr/>
        <p:txBody>
          <a:bodyPr>
            <a:normAutofit fontScale="77500" lnSpcReduction="20000"/>
          </a:bodyPr>
          <a:lstStyle/>
          <a:p>
            <a:pPr>
              <a:spcBef>
                <a:spcPts val="600"/>
              </a:spcBef>
              <a:buFont typeface="Wingdings" pitchFamily="2" charset="2"/>
              <a:buChar char="§"/>
            </a:pPr>
            <a:r>
              <a:rPr lang="el-GR" dirty="0" smtClean="0"/>
              <a:t>Ο προγραμματισμός είναι μια δραστηριότητα που αναπτύσσει τη λογική σκέψη και διδάσκει τρόπους αντιμετώπισης σύνθετων προβλημάτων.</a:t>
            </a:r>
          </a:p>
          <a:p>
            <a:pPr>
              <a:spcBef>
                <a:spcPts val="600"/>
              </a:spcBef>
              <a:buFont typeface="Wingdings" pitchFamily="2" charset="2"/>
              <a:buChar char="§"/>
            </a:pPr>
            <a:r>
              <a:rPr lang="el-GR" dirty="0" smtClean="0"/>
              <a:t>Είναι όμως διανοητικά απαιτητικός και περιλαμβάνει μερικές δύσκολες επιστημονικές έννοιες. </a:t>
            </a:r>
            <a:r>
              <a:rPr lang="el-GR" smtClean="0"/>
              <a:t>Επιπλέον εμπόδια προκύπτουν </a:t>
            </a:r>
            <a:r>
              <a:rPr lang="el-GR" dirty="0" smtClean="0"/>
              <a:t>από τα χαρακτηριστικά των γλωσσών προγραμματισμού.</a:t>
            </a:r>
          </a:p>
          <a:p>
            <a:pPr>
              <a:spcBef>
                <a:spcPts val="600"/>
              </a:spcBef>
              <a:buFont typeface="Wingdings" pitchFamily="2" charset="2"/>
              <a:buChar char="§"/>
            </a:pPr>
            <a:r>
              <a:rPr lang="el-GR" dirty="0" smtClean="0"/>
              <a:t>Το </a:t>
            </a:r>
            <a:r>
              <a:rPr lang="en-US" dirty="0" smtClean="0"/>
              <a:t>“the Beauty and Joy of Computing”</a:t>
            </a:r>
            <a:r>
              <a:rPr lang="el-GR" dirty="0" smtClean="0"/>
              <a:t>(</a:t>
            </a:r>
            <a:r>
              <a:rPr lang="en-US" dirty="0" smtClean="0"/>
              <a:t>BJC</a:t>
            </a:r>
            <a:r>
              <a:rPr lang="el-GR" dirty="0" smtClean="0"/>
              <a:t>)</a:t>
            </a:r>
            <a:r>
              <a:rPr lang="en-US" dirty="0" smtClean="0"/>
              <a:t> </a:t>
            </a:r>
            <a:r>
              <a:rPr lang="el-GR" dirty="0" smtClean="0"/>
              <a:t>εισάγει μαθητές λυκείου στην επιστήμη των υπολογιστών. Διακρίνεται για τον προσιτό τρόπο με τον οποίο παρουσιάζει τις έννοιες, μέσω καλά επιλεγμένου διδακτικού υλικού, ενώ δίνει έμφαση στις ιδέες.</a:t>
            </a:r>
          </a:p>
          <a:p>
            <a:pPr>
              <a:spcBef>
                <a:spcPts val="600"/>
              </a:spcBef>
              <a:buFont typeface="Wingdings" pitchFamily="2" charset="2"/>
              <a:buChar char="§"/>
            </a:pPr>
            <a:r>
              <a:rPr lang="el-GR" dirty="0" smtClean="0"/>
              <a:t>Η «ώρα του κώδικα» είναι μια διεθνής καμπάνια με στόχο την προώθηση της διδασκαλίας του προγραμματισμού. Απευθύνεται κυρίως σε μαθητές και αποτελείται από σύντομες δραστηριότητες με παιγνιώδη χαρακτήρα. Γι’ αυτό το λόγο, είναι ιδιαίτερα δημοφιλής.</a:t>
            </a:r>
          </a:p>
          <a:p>
            <a:pPr>
              <a:spcBef>
                <a:spcPts val="600"/>
              </a:spcBef>
              <a:buFont typeface="Wingdings" pitchFamily="2" charset="2"/>
              <a:buChar char="§"/>
            </a:pPr>
            <a:r>
              <a:rPr lang="el-GR" dirty="0" smtClean="0"/>
              <a:t>Και τα δύο προγράμματα προωθούν την </a:t>
            </a:r>
            <a:r>
              <a:rPr lang="el-GR" dirty="0" err="1" smtClean="0"/>
              <a:t>ανακαλυπτική</a:t>
            </a:r>
            <a:r>
              <a:rPr lang="el-GR" dirty="0" smtClean="0"/>
              <a:t> μάθηση και υποστηρίζουν την εργασία σε ζεύγη.</a:t>
            </a:r>
            <a:endParaRPr lang="el-GR" dirty="0"/>
          </a:p>
        </p:txBody>
      </p:sp>
    </p:spTree>
    <p:extLst>
      <p:ext uri="{BB962C8B-B14F-4D97-AF65-F5344CB8AC3E}">
        <p14:creationId xmlns="" xmlns:p14="http://schemas.microsoft.com/office/powerpoint/2010/main" val="3274430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smtClean="0"/>
              <a:t>ΣΤΟΙΧΕΙΑ ΣΧΕΔΙΑΣΜΟΥ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
        <p:nvSpPr>
          <p:cNvPr id="5" name="Content Placeholder 4"/>
          <p:cNvSpPr>
            <a:spLocks noGrp="1"/>
          </p:cNvSpPr>
          <p:nvPr>
            <p:ph sz="half" idx="2"/>
          </p:nvPr>
        </p:nvSpPr>
        <p:spPr/>
        <p:txBody>
          <a:bodyPr>
            <a:normAutofit fontScale="85000" lnSpcReduction="10000"/>
          </a:bodyPr>
          <a:lstStyle/>
          <a:p>
            <a:pPr>
              <a:spcBef>
                <a:spcPts val="600"/>
              </a:spcBef>
              <a:buFont typeface="Wingdings" pitchFamily="2" charset="2"/>
              <a:buChar char="§"/>
            </a:pPr>
            <a:r>
              <a:rPr lang="el-GR" dirty="0" smtClean="0"/>
              <a:t>Τα σενάρια συνδυάζουν τα χαρακτηριστικά τους</a:t>
            </a:r>
            <a:r>
              <a:rPr lang="en-US" dirty="0" smtClean="0"/>
              <a:t>,</a:t>
            </a:r>
            <a:r>
              <a:rPr lang="el-GR" dirty="0" smtClean="0"/>
              <a:t> προσαρμόζοντας το υλικό ή  παράγουν πρωτότυπο αξιοποιώντας τις ιδέες τους.</a:t>
            </a:r>
          </a:p>
          <a:p>
            <a:pPr>
              <a:spcBef>
                <a:spcPts val="600"/>
              </a:spcBef>
              <a:buFont typeface="Wingdings" pitchFamily="2" charset="2"/>
              <a:buChar char="§"/>
            </a:pPr>
            <a:r>
              <a:rPr lang="el-GR" dirty="0" smtClean="0"/>
              <a:t>Διατηρούν τον προσιτό χαρακτήρα των εννοιών και τον συνεργατικό και  ευχάριστο χαρακτήρα των δραστηριοτήτων.</a:t>
            </a:r>
          </a:p>
          <a:p>
            <a:pPr>
              <a:spcBef>
                <a:spcPts val="600"/>
              </a:spcBef>
              <a:buFont typeface="Wingdings" pitchFamily="2" charset="2"/>
              <a:buChar char="§"/>
            </a:pPr>
            <a:r>
              <a:rPr lang="el-GR" dirty="0" smtClean="0"/>
              <a:t>Χρησιμοποιούν τη γλώσσα οπτικού προγραμματισμού με πλακίδια </a:t>
            </a:r>
            <a:r>
              <a:rPr lang="en-US" dirty="0" smtClean="0"/>
              <a:t>Snap</a:t>
            </a:r>
            <a:r>
              <a:rPr lang="el-GR" dirty="0" smtClean="0"/>
              <a:t> του </a:t>
            </a:r>
            <a:r>
              <a:rPr lang="en-US" dirty="0" smtClean="0"/>
              <a:t>BJC</a:t>
            </a:r>
            <a:r>
              <a:rPr lang="el-GR" dirty="0" smtClean="0"/>
              <a:t>, που</a:t>
            </a:r>
            <a:r>
              <a:rPr lang="en-US" dirty="0" smtClean="0"/>
              <a:t> </a:t>
            </a:r>
            <a:r>
              <a:rPr lang="el-GR" dirty="0" smtClean="0"/>
              <a:t> λύνει αρκετά από τα προβλήματα που προκαλούν τα χαρακτηριστικά των γλωσσών προγραμματισμού.</a:t>
            </a:r>
          </a:p>
          <a:p>
            <a:pPr>
              <a:spcBef>
                <a:spcPts val="600"/>
              </a:spcBef>
              <a:buFont typeface="Wingdings" pitchFamily="2" charset="2"/>
              <a:buChar char="§"/>
            </a:pPr>
            <a:r>
              <a:rPr lang="el-GR" dirty="0" smtClean="0"/>
              <a:t>Για να δημιουργηθούν οι δραστηριότητες, αναπτύχθηκε πρωτότυπο λογισμικό, το οποίο μεταφέρει τον κόσμο του </a:t>
            </a:r>
            <a:r>
              <a:rPr lang="en-US" dirty="0" smtClean="0"/>
              <a:t>BJC</a:t>
            </a:r>
            <a:r>
              <a:rPr lang="el-GR" dirty="0" smtClean="0"/>
              <a:t> σε αυτόν της «ώρας του κώδικα». Περιλαμβάνει:</a:t>
            </a:r>
          </a:p>
          <a:p>
            <a:pPr lvl="2">
              <a:spcBef>
                <a:spcPts val="600"/>
              </a:spcBef>
            </a:pPr>
            <a:r>
              <a:rPr lang="el-GR" dirty="0" smtClean="0"/>
              <a:t>Μια τροποποιημένη έκδοση του </a:t>
            </a:r>
            <a:r>
              <a:rPr lang="en-US" dirty="0" smtClean="0"/>
              <a:t>Snap</a:t>
            </a:r>
            <a:r>
              <a:rPr lang="el-GR" dirty="0" smtClean="0"/>
              <a:t> </a:t>
            </a:r>
            <a:r>
              <a:rPr lang="en-US" dirty="0" smtClean="0"/>
              <a:t>(SnapHE.gr)</a:t>
            </a:r>
          </a:p>
          <a:p>
            <a:pPr lvl="2">
              <a:spcBef>
                <a:spcPts val="600"/>
              </a:spcBef>
            </a:pPr>
            <a:r>
              <a:rPr lang="el-GR" dirty="0" smtClean="0"/>
              <a:t>Ένα περιβάλλον εργασίας που θυμίζει αυτό της «ώρας του κώδικα»</a:t>
            </a:r>
            <a:r>
              <a:rPr lang="en-US" dirty="0" smtClean="0"/>
              <a:t>.</a:t>
            </a:r>
            <a:r>
              <a:rPr lang="el-GR" dirty="0" smtClean="0"/>
              <a:t> </a:t>
            </a:r>
            <a:r>
              <a:rPr lang="en-US" dirty="0" smtClean="0"/>
              <a:t> </a:t>
            </a:r>
            <a:r>
              <a:rPr lang="el-GR" dirty="0" smtClean="0"/>
              <a:t>Πρόκειται για συλλογή από </a:t>
            </a:r>
            <a:r>
              <a:rPr lang="en-US" dirty="0" smtClean="0"/>
              <a:t>components </a:t>
            </a:r>
            <a:r>
              <a:rPr lang="el-GR" dirty="0" smtClean="0"/>
              <a:t>που επιτρέπουν την ενσωμάτωση του </a:t>
            </a:r>
            <a:r>
              <a:rPr lang="en-US" dirty="0" smtClean="0"/>
              <a:t>SnapHE.gr </a:t>
            </a:r>
            <a:r>
              <a:rPr lang="el-GR" dirty="0" smtClean="0"/>
              <a:t>σε μια εγκατάσταση </a:t>
            </a:r>
            <a:r>
              <a:rPr lang="en-US" dirty="0" err="1" smtClean="0"/>
              <a:t>Joomla</a:t>
            </a:r>
            <a:r>
              <a:rPr lang="en-US" dirty="0" smtClean="0"/>
              <a:t>(</a:t>
            </a:r>
            <a:r>
              <a:rPr lang="en-US" dirty="0" err="1" smtClean="0"/>
              <a:t>SnapTools</a:t>
            </a:r>
            <a:r>
              <a:rPr lang="en-US" dirty="0" smtClean="0"/>
              <a:t>).</a:t>
            </a:r>
            <a:endParaRPr lang="el-GR" dirty="0" smtClean="0"/>
          </a:p>
          <a:p>
            <a:pPr lvl="2">
              <a:spcBef>
                <a:spcPts val="600"/>
              </a:spcBef>
            </a:pPr>
            <a:endParaRPr lang="el-GR" dirty="0" smtClean="0"/>
          </a:p>
        </p:txBody>
      </p:sp>
    </p:spTree>
    <p:extLst>
      <p:ext uri="{BB962C8B-B14F-4D97-AF65-F5344CB8AC3E}">
        <p14:creationId xmlns="" xmlns:p14="http://schemas.microsoft.com/office/powerpoint/2010/main" val="3274430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cap="none" dirty="0" smtClean="0"/>
              <a:t>ΣΤΟΙΧΕΙΑ ΣΧΕΔΙΑΣΜΟΥ </a:t>
            </a:r>
            <a:endParaRPr lang="el-GR" dirty="0"/>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6</a:t>
            </a:fld>
            <a:endParaRPr lang="en-US" dirty="0"/>
          </a:p>
        </p:txBody>
      </p:sp>
      <p:sp>
        <p:nvSpPr>
          <p:cNvPr id="4" name="3 - Θέση περιεχομένου"/>
          <p:cNvSpPr>
            <a:spLocks noGrp="1"/>
          </p:cNvSpPr>
          <p:nvPr>
            <p:ph sz="half" idx="2"/>
          </p:nvPr>
        </p:nvSpPr>
        <p:spPr/>
        <p:txBody>
          <a:bodyPr/>
          <a:lstStyle/>
          <a:p>
            <a:pPr algn="ctr"/>
            <a:r>
              <a:rPr lang="el-GR" b="1" dirty="0" smtClean="0"/>
              <a:t>Τίτλοι των σεναρίων</a:t>
            </a:r>
          </a:p>
          <a:p>
            <a:pPr marL="457200" indent="-457200">
              <a:buFont typeface="+mj-lt"/>
              <a:buAutoNum type="arabicPeriod"/>
            </a:pPr>
            <a:r>
              <a:rPr lang="el-GR" dirty="0" smtClean="0"/>
              <a:t>Η έννοια του αλγόριθμου</a:t>
            </a:r>
          </a:p>
          <a:p>
            <a:pPr marL="457200" indent="-457200">
              <a:buFont typeface="+mj-lt"/>
              <a:buAutoNum type="arabicPeriod"/>
            </a:pPr>
            <a:r>
              <a:rPr lang="el-GR" dirty="0" smtClean="0"/>
              <a:t>Δομή επανάληψης</a:t>
            </a:r>
          </a:p>
          <a:p>
            <a:pPr marL="457200" indent="-457200">
              <a:buFont typeface="+mj-lt"/>
              <a:buAutoNum type="arabicPeriod"/>
            </a:pPr>
            <a:r>
              <a:rPr lang="el-GR" dirty="0" smtClean="0"/>
              <a:t>Δομή επιλογής</a:t>
            </a:r>
          </a:p>
          <a:p>
            <a:pPr marL="457200" indent="-457200">
              <a:buFont typeface="+mj-lt"/>
              <a:buAutoNum type="arabicPeriod"/>
            </a:pPr>
            <a:r>
              <a:rPr lang="el-GR" dirty="0" smtClean="0"/>
              <a:t>Η έννοια της αφαίρεσης</a:t>
            </a:r>
            <a:r>
              <a:rPr lang="en-US" dirty="0" smtClean="0"/>
              <a:t>(abstraction)</a:t>
            </a:r>
          </a:p>
          <a:p>
            <a:pPr marL="457200" indent="-457200">
              <a:buFont typeface="+mj-lt"/>
              <a:buAutoNum type="arabicPeriod"/>
            </a:pPr>
            <a:r>
              <a:rPr lang="el-GR" dirty="0" smtClean="0"/>
              <a:t>Μεταβλητές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7</a:t>
            </a:fld>
            <a:endParaRPr lang="en-US" dirty="0"/>
          </a:p>
        </p:txBody>
      </p:sp>
      <p:sp>
        <p:nvSpPr>
          <p:cNvPr id="6" name="Content Placeholder 5"/>
          <p:cNvSpPr>
            <a:spLocks noGrp="1"/>
          </p:cNvSpPr>
          <p:nvPr>
            <p:ph sz="half" idx="2"/>
          </p:nvPr>
        </p:nvSpPr>
        <p:spPr/>
        <p:txBody>
          <a:bodyPr>
            <a:normAutofit fontScale="92500" lnSpcReduction="20000"/>
          </a:bodyPr>
          <a:lstStyle/>
          <a:p>
            <a:r>
              <a:rPr lang="el-GR" b="1" dirty="0" smtClean="0"/>
              <a:t>Διδακτικοί στόχοι</a:t>
            </a:r>
          </a:p>
          <a:p>
            <a:pPr lvl="1">
              <a:spcBef>
                <a:spcPts val="600"/>
              </a:spcBef>
            </a:pPr>
            <a:r>
              <a:rPr lang="el-GR" dirty="0" smtClean="0"/>
              <a:t>Οι ειδικότερες γνώσεις, στάσεις και δεξιότητες που επιδιώκει κάθε σενάριο, αναλύονται στις περιγραφές τους.</a:t>
            </a:r>
          </a:p>
          <a:p>
            <a:pPr lvl="1">
              <a:spcBef>
                <a:spcPts val="600"/>
              </a:spcBef>
            </a:pPr>
            <a:r>
              <a:rPr lang="el-GR" dirty="0" smtClean="0"/>
              <a:t>Γενικότερα τα σενάρια, δημιουργώντας εμπειρίες από την κατασκευή των προγραμμάτων, προσπαθούν να πετύχουν:</a:t>
            </a:r>
          </a:p>
          <a:p>
            <a:pPr lvl="2">
              <a:spcBef>
                <a:spcPts val="600"/>
              </a:spcBef>
            </a:pPr>
            <a:r>
              <a:rPr lang="el-GR" dirty="0" smtClean="0"/>
              <a:t>Τη μετάβαση από το ρόλο του «καταναλωτή» στο ρόλο του «παραγωγού» τεχνολογίας.</a:t>
            </a:r>
          </a:p>
          <a:p>
            <a:pPr lvl="2">
              <a:spcBef>
                <a:spcPts val="600"/>
              </a:spcBef>
            </a:pPr>
            <a:r>
              <a:rPr lang="el-GR" dirty="0" smtClean="0"/>
              <a:t>Την απομυθοποίηση της λειτουργίας του υπολογιστή(ο υπολογιστής ακολουθεί αυστηρά λογικούς κανόνες)</a:t>
            </a:r>
          </a:p>
          <a:p>
            <a:pPr lvl="2">
              <a:spcBef>
                <a:spcPts val="600"/>
              </a:spcBef>
            </a:pPr>
            <a:r>
              <a:rPr lang="el-GR" dirty="0" smtClean="0"/>
              <a:t>Την ανάδειξη της κατασκευής λογισμικού</a:t>
            </a:r>
            <a:r>
              <a:rPr lang="en-US" dirty="0" smtClean="0"/>
              <a:t> </a:t>
            </a:r>
            <a:r>
              <a:rPr lang="el-GR" dirty="0" smtClean="0"/>
              <a:t>ως ένα δύσκολο έργο(καταπολέμηση στάσης σχετικής με την πειρατεία)</a:t>
            </a:r>
          </a:p>
          <a:p>
            <a:pPr lvl="2">
              <a:spcBef>
                <a:spcPts val="600"/>
              </a:spcBef>
            </a:pPr>
            <a:r>
              <a:rPr lang="el-GR" dirty="0" smtClean="0"/>
              <a:t>Την προβολή του προγραμματισμού ως μια δημιουργική και ταυτόχρονα διασκεδαστική ενασχόληση.</a:t>
            </a:r>
          </a:p>
          <a:p>
            <a:pPr lvl="2">
              <a:spcBef>
                <a:spcPts val="600"/>
              </a:spcBef>
            </a:pPr>
            <a:r>
              <a:rPr lang="el-GR" dirty="0" smtClean="0"/>
              <a:t>Την ανάπτυξη από τους μαθητές πνεύματος συνεργασίας, αλληλοβοήθειας και ανάληψης πρωτοβουλιών, που είναι απαραίτητες στην κατασκευή λογισμικού.</a:t>
            </a:r>
          </a:p>
        </p:txBody>
      </p:sp>
    </p:spTree>
    <p:extLst>
      <p:ext uri="{BB962C8B-B14F-4D97-AF65-F5344CB8AC3E}">
        <p14:creationId xmlns="" xmlns:p14="http://schemas.microsoft.com/office/powerpoint/2010/main" val="978421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ΠΡΑΓΜΑΤΟΠΟΙΗΣΗ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ΣΤΟΙΧΕΙΑ ΠΡΑΓΜΑΤΟΠΟΙΗΣΗΣ </a:t>
            </a:r>
            <a:br>
              <a:rPr lang="el-GR" sz="2400" cap="none" dirty="0" smtClean="0"/>
            </a:b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92500" lnSpcReduction="20000"/>
          </a:bodyPr>
          <a:lstStyle/>
          <a:p>
            <a:r>
              <a:rPr lang="el-GR" b="1" dirty="0" smtClean="0"/>
              <a:t>Περιβάλλον – Πλαίσιο</a:t>
            </a:r>
          </a:p>
          <a:p>
            <a:pPr lvl="1"/>
            <a:r>
              <a:rPr lang="el-GR" dirty="0" smtClean="0"/>
              <a:t>Τα σενάρια χρησιμοποιήθηκαν στη διδασκαλία του προγραμματισμού στο γυμνάσιο.</a:t>
            </a:r>
          </a:p>
          <a:p>
            <a:pPr lvl="1"/>
            <a:r>
              <a:rPr lang="el-GR" dirty="0" smtClean="0"/>
              <a:t>Απαιτείται εργαστήριο υπολογιστών, με </a:t>
            </a:r>
            <a:r>
              <a:rPr lang="el-GR" dirty="0" err="1" smtClean="0"/>
              <a:t>βιντεοπροβολέα</a:t>
            </a:r>
            <a:r>
              <a:rPr lang="el-GR" dirty="0" smtClean="0"/>
              <a:t>(προαιρετικά). </a:t>
            </a:r>
          </a:p>
          <a:p>
            <a:pPr lvl="1"/>
            <a:r>
              <a:rPr lang="el-GR" dirty="0" smtClean="0"/>
              <a:t>Οι μαθητές εργάστηκαν σε ζεύγη </a:t>
            </a:r>
            <a:r>
              <a:rPr lang="en-US" dirty="0" smtClean="0"/>
              <a:t>(pair programming)</a:t>
            </a:r>
          </a:p>
          <a:p>
            <a:pPr lvl="1"/>
            <a:r>
              <a:rPr lang="el-GR" dirty="0" smtClean="0"/>
              <a:t>Το </a:t>
            </a:r>
            <a:r>
              <a:rPr lang="en-US" dirty="0" smtClean="0"/>
              <a:t>pair programming </a:t>
            </a:r>
            <a:r>
              <a:rPr lang="el-GR" dirty="0" smtClean="0"/>
              <a:t>χρησιμοποιείται στην παραγωγή λογισμικού. Ανήκει στην κατηγορία της «ευέλικτης σχεδίασης»</a:t>
            </a:r>
            <a:r>
              <a:rPr lang="en-US" dirty="0" smtClean="0"/>
              <a:t>(agile software development)</a:t>
            </a:r>
            <a:endParaRPr lang="el-GR" dirty="0"/>
          </a:p>
          <a:p>
            <a:endParaRPr lang="el-GR" dirty="0" smtClean="0"/>
          </a:p>
          <a:p>
            <a:endParaRPr lang="el-GR" dirty="0"/>
          </a:p>
        </p:txBody>
      </p:sp>
      <p:sp>
        <p:nvSpPr>
          <p:cNvPr id="7" name="Content Placeholder 6"/>
          <p:cNvSpPr>
            <a:spLocks noGrp="1"/>
          </p:cNvSpPr>
          <p:nvPr>
            <p:ph sz="quarter" idx="4"/>
          </p:nvPr>
        </p:nvSpPr>
        <p:spPr/>
        <p:txBody>
          <a:bodyPr>
            <a:normAutofit/>
          </a:bodyPr>
          <a:lstStyle/>
          <a:p>
            <a:pPr marL="342900" lvl="1" indent="-342900">
              <a:spcBef>
                <a:spcPts val="800"/>
              </a:spcBef>
              <a:buNone/>
            </a:pPr>
            <a:r>
              <a:rPr lang="el-GR" sz="2200" b="1" dirty="0" smtClean="0"/>
              <a:t>Ηλικιακή ομάδα</a:t>
            </a:r>
            <a:endParaRPr lang="el-GR" sz="2200" b="1" dirty="0"/>
          </a:p>
          <a:p>
            <a:pPr lvl="1"/>
            <a:r>
              <a:rPr lang="el-GR" dirty="0" smtClean="0"/>
              <a:t>Γ’ γυμνασίου</a:t>
            </a:r>
          </a:p>
          <a:p>
            <a:pPr lvl="1"/>
            <a:r>
              <a:rPr lang="el-GR" dirty="0" smtClean="0"/>
              <a:t>Ισομερής κατανομή ως προς το φύλο.</a:t>
            </a:r>
          </a:p>
          <a:p>
            <a:pPr lvl="1"/>
            <a:r>
              <a:rPr lang="el-GR" dirty="0" smtClean="0"/>
              <a:t>Εθνικά ομοιογενής(μαθητές Ελληνικής καταγωγής)</a:t>
            </a:r>
          </a:p>
          <a:p>
            <a:pPr lvl="1"/>
            <a:r>
              <a:rPr lang="el-GR" dirty="0" smtClean="0"/>
              <a:t>Οικονομικά ανομοιογενής αστική περιοχή.</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9</a:t>
            </a:fld>
            <a:endParaRPr lang="en-US" dirty="0"/>
          </a:p>
        </p:txBody>
      </p:sp>
    </p:spTree>
    <p:extLst>
      <p:ext uri="{BB962C8B-B14F-4D97-AF65-F5344CB8AC3E}">
        <p14:creationId xmlns="" xmlns:p14="http://schemas.microsoft.com/office/powerpoint/2010/main" val="12980208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Παρουσίαση">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 xmlns:thm15="http://schemas.microsoft.com/office/thememl/2012/main" name="DS-ΙΙ Open-Educational-Practices-ppt-Template v2.0 - 2017-08-31.pptx" id="{BA600860-33AF-443E-BE10-1A8EC187438B}" vid="{99864185-3038-4E8D-BBE2-32E2B733FF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Παρουσίαση</Template>
  <TotalTime>1163</TotalTime>
  <Words>1892</Words>
  <Application>Microsoft Office PowerPoint</Application>
  <PresentationFormat>Προβολή στην οθόνη (4:3)</PresentationFormat>
  <Paragraphs>201</Paragraphs>
  <Slides>30</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Παρουσίαση</vt:lpstr>
      <vt:lpstr>Ο προγραμματισμοσ στο γυμνασιο με snap</vt:lpstr>
      <vt:lpstr>ΣΥΝΤΟΜΗ ΠΕΡΙΓΡΑΦΗ</vt:lpstr>
      <vt:lpstr>ΣΧΕΔΙΑΣΜΟΣ ΤΗΣ ανοιχτησ εκπαιδευτικησ ΠΡΑΚΤΙΚΗΣ</vt:lpstr>
      <vt:lpstr>ΣΤΟΙΧΕΙΑ ΣΧΕΔΙΑΣΜΟΥ </vt:lpstr>
      <vt:lpstr>ΣΤΟΙΧΕΙΑ ΣΧΕΔΙΑΣΜΟΥ </vt:lpstr>
      <vt:lpstr>ΣΤΟΙΧΕΙΑ ΣΧΕΔΙΑΣΜΟΥ </vt:lpstr>
      <vt:lpstr>ΔΙΔΑΚΤΙΚΟΙ ΣΤΟΧΟΙ</vt:lpstr>
      <vt:lpstr>ΠΡΑΓΜΑΤΟΠΟΙΗΣΗ ΤΗΣ ανοιχτησ εκπαιδευτικησ ΠΡΑΚΤΙΚΗΣ</vt:lpstr>
      <vt:lpstr>ΣΤΟΙΧΕΙΑ ΠΡΑΓΜΑΤΟΠΟΙΗΣΗΣ  ΤΗΣ ανοιχτησ εκπαιδευτικησ ΠΡΑΚΤΙΚΗΣ   </vt:lpstr>
      <vt:lpstr>ΣΤΟΙΧΕΙΑ ΠΡΑΓΜΑΤΟΠΟΙΗΣΗΣ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ΣΤΟΙΧΕΙΑ ΤΕΚΜΗΡΙΩΣΗΣ ΚΑΙ ΕΠΕΚΤΑΣΗΣ</vt:lpstr>
      <vt:lpstr> ΑΠΟΤΕΛΕΣΜΑΤΑ - ΑΝΤΙΚΤΥΠΟΣ </vt:lpstr>
      <vt:lpstr> ΑΠΟΤΕΛΕΣΜΑΤΑ - ΑΝΤΙΚΤΥΠΟΣ </vt:lpstr>
      <vt:lpstr>ΑΠΡΟΣΜΕΝΑ ΓΕΓΟΝΟΤΑ </vt:lpstr>
      <vt:lpstr>ΕΚΠΑΙΔΕΥΤΙΚΗ ΤΕΧΝΙΚΗ  ΣΕ ΣΗΜΑΝΤΙΚΑ ΣΤΙΓΜΙΟΤΥΠΑ</vt:lpstr>
      <vt:lpstr>ΣΧΕΣΗ ΜΕ ΑΛΛΕΣ ΑΝΟΙΧΤΕΣ ΕΚΠΑΙΔΕΥΤΙΚΕΣ ΠΡΑΚΤΙΚΕΣ</vt:lpstr>
      <vt:lpstr> ΠΡΟΣΘΕΤΟ ΥΛΙΚΟ ΠΟΥ ΑΞΙΟΠΟΙΗΘΗΚΕ </vt:lpstr>
      <vt:lpstr> ΠΡΟΣΘΕΤΟ ΥΛΙΚΟ ΠΟΥ ΑΞΙΟΠΟΙΗΘΗΚΕ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προγραμματισμοσ στο γυμνασιο με snap</dc:title>
  <dc:creator>pc13</dc:creator>
  <cp:lastModifiedBy>skywalker</cp:lastModifiedBy>
  <cp:revision>89</cp:revision>
  <dcterms:created xsi:type="dcterms:W3CDTF">2018-06-11T11:28:23Z</dcterms:created>
  <dcterms:modified xsi:type="dcterms:W3CDTF">2018-06-21T19:17:48Z</dcterms:modified>
</cp:coreProperties>
</file>