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56" r:id="rId2"/>
    <p:sldId id="282" r:id="rId3"/>
    <p:sldId id="332" r:id="rId4"/>
    <p:sldId id="334" r:id="rId5"/>
    <p:sldId id="333" r:id="rId6"/>
    <p:sldId id="284" r:id="rId7"/>
    <p:sldId id="285" r:id="rId8"/>
    <p:sldId id="300" r:id="rId9"/>
    <p:sldId id="288" r:id="rId10"/>
    <p:sldId id="289" r:id="rId11"/>
    <p:sldId id="299" r:id="rId12"/>
    <p:sldId id="291" r:id="rId13"/>
    <p:sldId id="355" r:id="rId14"/>
    <p:sldId id="339" r:id="rId15"/>
    <p:sldId id="338" r:id="rId16"/>
    <p:sldId id="337" r:id="rId17"/>
    <p:sldId id="304" r:id="rId18"/>
    <p:sldId id="340" r:id="rId19"/>
    <p:sldId id="383" r:id="rId20"/>
    <p:sldId id="382" r:id="rId21"/>
    <p:sldId id="266" r:id="rId22"/>
    <p:sldId id="271" r:id="rId23"/>
    <p:sldId id="272" r:id="rId24"/>
    <p:sldId id="273" r:id="rId25"/>
    <p:sldId id="323" r:id="rId26"/>
    <p:sldId id="342" r:id="rId27"/>
    <p:sldId id="341" r:id="rId28"/>
    <p:sldId id="324" r:id="rId29"/>
    <p:sldId id="325" r:id="rId30"/>
    <p:sldId id="327" r:id="rId31"/>
    <p:sldId id="260" r:id="rId32"/>
    <p:sldId id="263" r:id="rId33"/>
    <p:sldId id="259" r:id="rId34"/>
    <p:sldId id="258" r:id="rId35"/>
    <p:sldId id="262" r:id="rId36"/>
    <p:sldId id="264" r:id="rId37"/>
    <p:sldId id="356" r:id="rId38"/>
    <p:sldId id="261" r:id="rId39"/>
    <p:sldId id="367" r:id="rId40"/>
    <p:sldId id="363" r:id="rId41"/>
    <p:sldId id="375" r:id="rId42"/>
    <p:sldId id="364" r:id="rId43"/>
    <p:sldId id="365" r:id="rId44"/>
    <p:sldId id="344" r:id="rId45"/>
    <p:sldId id="345" r:id="rId46"/>
    <p:sldId id="346" r:id="rId47"/>
    <p:sldId id="348" r:id="rId48"/>
    <p:sldId id="349" r:id="rId49"/>
    <p:sldId id="350" r:id="rId50"/>
    <p:sldId id="352" r:id="rId51"/>
    <p:sldId id="351" r:id="rId52"/>
    <p:sldId id="353" r:id="rId53"/>
    <p:sldId id="314" r:id="rId54"/>
    <p:sldId id="318" r:id="rId55"/>
    <p:sldId id="319" r:id="rId56"/>
    <p:sldId id="358" r:id="rId57"/>
    <p:sldId id="357" r:id="rId58"/>
    <p:sldId id="311" r:id="rId59"/>
    <p:sldId id="329" r:id="rId60"/>
    <p:sldId id="396" r:id="rId61"/>
    <p:sldId id="397" r:id="rId62"/>
    <p:sldId id="336" r:id="rId63"/>
    <p:sldId id="335" r:id="rId64"/>
    <p:sldId id="376" r:id="rId65"/>
    <p:sldId id="385" r:id="rId66"/>
    <p:sldId id="381" r:id="rId67"/>
    <p:sldId id="387" r:id="rId68"/>
    <p:sldId id="390" r:id="rId69"/>
    <p:sldId id="388" r:id="rId70"/>
    <p:sldId id="394" r:id="rId71"/>
    <p:sldId id="395" r:id="rId72"/>
    <p:sldId id="281" r:id="rId73"/>
    <p:sldId id="377" r:id="rId74"/>
    <p:sldId id="380" r:id="rId75"/>
    <p:sldId id="379" r:id="rId76"/>
    <p:sldId id="386" r:id="rId77"/>
    <p:sldId id="373" r:id="rId78"/>
    <p:sldId id="374" r:id="rId79"/>
    <p:sldId id="399" r:id="rId8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F5C5"/>
    <a:srgbClr val="CC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78" autoAdjust="0"/>
    <p:restoredTop sz="86339" autoAdjust="0"/>
  </p:normalViewPr>
  <p:slideViewPr>
    <p:cSldViewPr>
      <p:cViewPr varScale="1">
        <p:scale>
          <a:sx n="63" d="100"/>
          <a:sy n="63" d="100"/>
        </p:scale>
        <p:origin x="-135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47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6BEB3-9EDA-4827-8234-F823A06CA17E}" type="datetimeFigureOut">
              <a:rPr lang="el-GR" smtClean="0"/>
              <a:pPr/>
              <a:t>7/7/2018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 dirty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339E7-569A-4B96-A8F5-83F8F0E80FDE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339E7-569A-4B96-A8F5-83F8F0E80FDE}" type="slidenum">
              <a:rPr lang="el-GR" smtClean="0"/>
              <a:pPr/>
              <a:t>1</a:t>
            </a:fld>
            <a:endParaRPr lang="el-G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339E7-569A-4B96-A8F5-83F8F0E80FDE}" type="slidenum">
              <a:rPr lang="el-GR" smtClean="0"/>
              <a:pPr/>
              <a:t>42</a:t>
            </a:fld>
            <a:endParaRPr lang="el-G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339E7-569A-4B96-A8F5-83F8F0E80FDE}" type="slidenum">
              <a:rPr lang="el-GR" smtClean="0"/>
              <a:pPr/>
              <a:t>50</a:t>
            </a:fld>
            <a:endParaRPr lang="el-G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339E7-569A-4B96-A8F5-83F8F0E80FDE}" type="slidenum">
              <a:rPr lang="el-GR" smtClean="0"/>
              <a:pPr/>
              <a:t>52</a:t>
            </a:fld>
            <a:endParaRPr lang="el-G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339E7-569A-4B96-A8F5-83F8F0E80FDE}" type="slidenum">
              <a:rPr lang="el-GR" smtClean="0"/>
              <a:pPr/>
              <a:t>54</a:t>
            </a:fld>
            <a:endParaRPr lang="el-G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339E7-569A-4B96-A8F5-83F8F0E80FDE}" type="slidenum">
              <a:rPr lang="el-GR" smtClean="0"/>
              <a:pPr/>
              <a:t>78</a:t>
            </a:fld>
            <a:endParaRPr lang="el-G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339E7-569A-4B96-A8F5-83F8F0E80FDE}" type="slidenum">
              <a:rPr lang="el-GR" smtClean="0"/>
              <a:pPr/>
              <a:t>3</a:t>
            </a:fld>
            <a:endParaRPr lang="el-G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339E7-569A-4B96-A8F5-83F8F0E80FDE}" type="slidenum">
              <a:rPr lang="el-GR" smtClean="0"/>
              <a:pPr/>
              <a:t>4</a:t>
            </a:fld>
            <a:endParaRPr lang="el-G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339E7-569A-4B96-A8F5-83F8F0E80FDE}" type="slidenum">
              <a:rPr lang="el-GR" smtClean="0"/>
              <a:pPr/>
              <a:t>16</a:t>
            </a:fld>
            <a:endParaRPr lang="el-G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339E7-569A-4B96-A8F5-83F8F0E80FDE}" type="slidenum">
              <a:rPr lang="el-GR" smtClean="0"/>
              <a:pPr/>
              <a:t>22</a:t>
            </a:fld>
            <a:endParaRPr lang="el-G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339E7-569A-4B96-A8F5-83F8F0E80FDE}" type="slidenum">
              <a:rPr lang="el-GR" smtClean="0"/>
              <a:pPr/>
              <a:t>26</a:t>
            </a:fld>
            <a:endParaRPr lang="el-G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339E7-569A-4B96-A8F5-83F8F0E80FDE}" type="slidenum">
              <a:rPr lang="el-GR" smtClean="0"/>
              <a:pPr/>
              <a:t>30</a:t>
            </a:fld>
            <a:endParaRPr lang="el-G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339E7-569A-4B96-A8F5-83F8F0E80FDE}" type="slidenum">
              <a:rPr lang="el-GR" smtClean="0"/>
              <a:pPr/>
              <a:t>33</a:t>
            </a:fld>
            <a:endParaRPr lang="el-G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339E7-569A-4B96-A8F5-83F8F0E80FDE}" type="slidenum">
              <a:rPr lang="el-GR" smtClean="0"/>
              <a:pPr/>
              <a:t>40</a:t>
            </a:fld>
            <a:endParaRPr lang="el-G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1055-B8E0-4048-B0D7-8E673A5AA745}" type="datetimeFigureOut">
              <a:rPr lang="el-GR" smtClean="0"/>
              <a:pPr/>
              <a:t>7/7/2018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8BAF-AE13-4B77-A784-EBDF352603A6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1055-B8E0-4048-B0D7-8E673A5AA745}" type="datetimeFigureOut">
              <a:rPr lang="el-GR" smtClean="0"/>
              <a:pPr/>
              <a:t>7/7/2018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8BAF-AE13-4B77-A784-EBDF352603A6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1055-B8E0-4048-B0D7-8E673A5AA745}" type="datetimeFigureOut">
              <a:rPr lang="el-GR" smtClean="0"/>
              <a:pPr/>
              <a:t>7/7/2018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8BAF-AE13-4B77-A784-EBDF352603A6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1055-B8E0-4048-B0D7-8E673A5AA745}" type="datetimeFigureOut">
              <a:rPr lang="el-GR" smtClean="0"/>
              <a:pPr/>
              <a:t>7/7/2018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8BAF-AE13-4B77-A784-EBDF352603A6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1055-B8E0-4048-B0D7-8E673A5AA745}" type="datetimeFigureOut">
              <a:rPr lang="el-GR" smtClean="0"/>
              <a:pPr/>
              <a:t>7/7/2018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8BAF-AE13-4B77-A784-EBDF352603A6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1055-B8E0-4048-B0D7-8E673A5AA745}" type="datetimeFigureOut">
              <a:rPr lang="el-GR" smtClean="0"/>
              <a:pPr/>
              <a:t>7/7/2018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8BAF-AE13-4B77-A784-EBDF352603A6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1055-B8E0-4048-B0D7-8E673A5AA745}" type="datetimeFigureOut">
              <a:rPr lang="el-GR" smtClean="0"/>
              <a:pPr/>
              <a:t>7/7/2018</a:t>
            </a:fld>
            <a:endParaRPr lang="el-GR" dirty="0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8BAF-AE13-4B77-A784-EBDF352603A6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1055-B8E0-4048-B0D7-8E673A5AA745}" type="datetimeFigureOut">
              <a:rPr lang="el-GR" smtClean="0"/>
              <a:pPr/>
              <a:t>7/7/2018</a:t>
            </a:fld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8BAF-AE13-4B77-A784-EBDF352603A6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1055-B8E0-4048-B0D7-8E673A5AA745}" type="datetimeFigureOut">
              <a:rPr lang="el-GR" smtClean="0"/>
              <a:pPr/>
              <a:t>7/7/2018</a:t>
            </a:fld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8BAF-AE13-4B77-A784-EBDF352603A6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1055-B8E0-4048-B0D7-8E673A5AA745}" type="datetimeFigureOut">
              <a:rPr lang="el-GR" smtClean="0"/>
              <a:pPr/>
              <a:t>7/7/2018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8BAF-AE13-4B77-A784-EBDF352603A6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1055-B8E0-4048-B0D7-8E673A5AA745}" type="datetimeFigureOut">
              <a:rPr lang="el-GR" smtClean="0"/>
              <a:pPr/>
              <a:t>7/7/2018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8BAF-AE13-4B77-A784-EBDF352603A6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51055-B8E0-4048-B0D7-8E673A5AA745}" type="datetimeFigureOut">
              <a:rPr lang="el-GR" smtClean="0"/>
              <a:pPr/>
              <a:t>7/7/2018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48BAF-AE13-4B77-A784-EBDF352603A6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://photodentro.edu.gr/lor/handle/8521/1534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428728" y="5072074"/>
            <a:ext cx="6400800" cy="1571636"/>
          </a:xfr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127000" cmpd="thickThin">
            <a:gradFill flip="none" rotWithShape="1"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path path="shape">
                <a:fillToRect l="50000" t="50000" r="50000" b="50000"/>
              </a:path>
              <a:tileRect/>
            </a:gradFill>
            <a:round/>
          </a:ln>
          <a:scene3d>
            <a:camera prst="obliqueTopRight"/>
            <a:lightRig rig="threePt" dir="t"/>
          </a:scene3d>
        </p:spPr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Κρύστα Ρακαλλίδου</a:t>
            </a:r>
          </a:p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2015-2016</a:t>
            </a:r>
            <a:endParaRPr lang="el-GR" sz="3600" dirty="0">
              <a:solidFill>
                <a:srgbClr val="FFFFCC"/>
              </a:solidFill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285720" y="357166"/>
            <a:ext cx="8572560" cy="2123658"/>
          </a:xfrm>
          <a:prstGeom prst="rect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127000" cmpd="thickThin">
            <a:gradFill flip="none" rotWithShape="1"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path path="shape">
                <a:fillToRect l="50000" t="50000" r="50000" b="50000"/>
              </a:path>
              <a:tileRect/>
            </a:gradFill>
          </a:ln>
          <a:scene3d>
            <a:camera prst="perspectiveFront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el-GR" sz="4400" b="1" cap="none" spc="0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Ανακύκλωση:</a:t>
            </a:r>
          </a:p>
          <a:p>
            <a:pPr algn="ctr"/>
            <a:r>
              <a:rPr lang="el-GR" sz="4400" b="1" cap="none" spc="0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«Τίποτα για πέταμα</a:t>
            </a:r>
          </a:p>
          <a:p>
            <a:pPr algn="ctr"/>
            <a:r>
              <a:rPr lang="en-US" sz="4400" b="1" cap="none" spc="0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</a:t>
            </a:r>
            <a:r>
              <a:rPr lang="el-GR" sz="4400" b="1" cap="none" spc="0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α παλιά γίνονται καινούργια»</a:t>
            </a:r>
            <a:endParaRPr lang="el-GR" sz="4400" b="1" cap="none" spc="0" dirty="0">
              <a:ln w="1905">
                <a:solidFill>
                  <a:schemeClr val="bg2">
                    <a:lumMod val="10000"/>
                  </a:schemeClr>
                </a:solidFill>
              </a:ln>
              <a:solidFill>
                <a:srgbClr val="FFFF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I:\DCIM\106MSDCF\DSC065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2571744"/>
            <a:ext cx="3238523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14290"/>
            <a:ext cx="8686800" cy="1928826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r>
              <a:rPr lang="el-GR" sz="3600" b="1" baseline="30000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η</a:t>
            </a: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Δραστηριότητα </a:t>
            </a:r>
            <a:r>
              <a:rPr lang="en-US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(Lams)</a:t>
            </a: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Βίντεο : «Τι μπορούμε να ανακυκλώνουμε καθημερινά»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el-GR" sz="3600" dirty="0"/>
          </a:p>
        </p:txBody>
      </p:sp>
      <p:pic>
        <p:nvPicPr>
          <p:cNvPr id="7" name="Picture 3" descr="C:\Users\pc\Pictures\DSC0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071678"/>
            <a:ext cx="4088879" cy="3066659"/>
          </a:xfrm>
          <a:prstGeom prst="rect">
            <a:avLst/>
          </a:prstGeom>
          <a:noFill/>
        </p:spPr>
      </p:pic>
      <p:sp>
        <p:nvSpPr>
          <p:cNvPr id="8" name="7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dirty="0" smtClean="0"/>
              <a:t>  </a:t>
            </a:r>
            <a:endParaRPr lang="el-GR" dirty="0"/>
          </a:p>
        </p:txBody>
      </p:sp>
      <p:pic>
        <p:nvPicPr>
          <p:cNvPr id="9" name="Picture 2" descr="C:\Users\pc\Pictures\DSC00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316668"/>
            <a:ext cx="3857652" cy="28932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- Θέση περιεχομένου" descr="DSC061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57430"/>
            <a:ext cx="5920078" cy="2885082"/>
          </a:xfrm>
          <a:prstGeom prst="rect">
            <a:avLst/>
          </a:prstGeom>
        </p:spPr>
      </p:pic>
      <p:pic>
        <p:nvPicPr>
          <p:cNvPr id="5" name="5 - Θέση περιεχομένου" descr="DSC061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3852397"/>
            <a:ext cx="6929454" cy="3005603"/>
          </a:xfrm>
          <a:prstGeom prst="rect">
            <a:avLst/>
          </a:prstGeom>
        </p:spPr>
      </p:pic>
      <p:sp>
        <p:nvSpPr>
          <p:cNvPr id="6" name="5 - Τίτλος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2285992"/>
          </a:xfrm>
        </p:spPr>
        <p:txBody>
          <a:bodyPr>
            <a:normAutofit/>
          </a:bodyPr>
          <a:lstStyle/>
          <a:p>
            <a:pPr algn="ctr"/>
            <a:r>
              <a:rPr lang="el-GR" sz="3600" cap="none" dirty="0" smtClean="0">
                <a:ln w="1905">
                  <a:solidFill>
                    <a:srgbClr val="EEECE1">
                      <a:lumMod val="1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</a:t>
            </a:r>
            <a:r>
              <a:rPr lang="el-GR" sz="3600" cap="none" baseline="30000" dirty="0" smtClean="0">
                <a:ln w="1905">
                  <a:solidFill>
                    <a:srgbClr val="EEECE1">
                      <a:lumMod val="1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η</a:t>
            </a:r>
            <a:r>
              <a:rPr lang="el-GR" sz="3600" cap="none" dirty="0" smtClean="0">
                <a:ln w="1905">
                  <a:solidFill>
                    <a:srgbClr val="EEECE1">
                      <a:lumMod val="1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Δραστηριότητα </a:t>
            </a:r>
            <a:r>
              <a:rPr lang="el-GR" sz="3600" cap="none" dirty="0" smtClean="0">
                <a:ln w="1905">
                  <a:solidFill>
                    <a:srgbClr val="EEECE1">
                      <a:lumMod val="1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en-US" sz="3600" cap="none" dirty="0" smtClean="0">
                <a:ln w="1905">
                  <a:solidFill>
                    <a:srgbClr val="EEECE1">
                      <a:lumMod val="1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Lams</a:t>
            </a:r>
            <a:r>
              <a:rPr lang="en-US" sz="3600" cap="none" dirty="0" smtClean="0">
                <a:ln w="1905">
                  <a:solidFill>
                    <a:srgbClr val="EEECE1">
                      <a:lumMod val="1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  <a:br>
              <a:rPr lang="en-US" sz="3600" cap="none" dirty="0" smtClean="0">
                <a:ln w="1905">
                  <a:solidFill>
                    <a:srgbClr val="EEECE1">
                      <a:lumMod val="1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cap="none" dirty="0" smtClean="0">
                <a:ln w="1905">
                  <a:solidFill>
                    <a:srgbClr val="EEECE1">
                      <a:lumMod val="1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l-GR" sz="3600" cap="none" dirty="0" smtClean="0">
                <a:ln w="1905">
                  <a:solidFill>
                    <a:srgbClr val="EEECE1">
                      <a:lumMod val="1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2800" cap="none" dirty="0" smtClean="0">
                <a:ln w="1905">
                  <a:solidFill>
                    <a:srgbClr val="EEECE1">
                      <a:lumMod val="1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Ψηφοφορία στον Η/Υ: Σε ποιόν κάδο θα πετάτε τα υλικά που ανακυκλώνονται;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00467"/>
            <a:ext cx="8229600" cy="1654164"/>
          </a:xfrm>
        </p:spPr>
        <p:txBody>
          <a:bodyPr>
            <a:normAutofit fontScale="90000"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</a:t>
            </a:r>
            <a:r>
              <a:rPr lang="el-GR" sz="3600" b="1" baseline="30000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η</a:t>
            </a: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Δραστηριότητα</a:t>
            </a:r>
            <a:r>
              <a:rPr lang="en-US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(Lams)</a:t>
            </a: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Σε ζευγάρια: </a:t>
            </a:r>
            <a:r>
              <a:rPr lang="el-GR" sz="28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«Παιχνίδι ανακύκλωσης στον Η/Υ»</a:t>
            </a:r>
            <a:endParaRPr lang="el-GR" sz="2800" dirty="0"/>
          </a:p>
        </p:txBody>
      </p:sp>
      <p:sp>
        <p:nvSpPr>
          <p:cNvPr id="4" name="3 - Ορθογώνιο"/>
          <p:cNvSpPr/>
          <p:nvPr/>
        </p:nvSpPr>
        <p:spPr>
          <a:xfrm>
            <a:off x="2643174" y="2571744"/>
            <a:ext cx="2000264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3" name="Picture 2" descr="C:\Users\pc\Desktop\DSC0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00024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357430"/>
          </a:xfrm>
        </p:spPr>
        <p:txBody>
          <a:bodyPr>
            <a:normAutofit fontScale="90000"/>
          </a:bodyPr>
          <a:lstStyle/>
          <a:p>
            <a:r>
              <a:rPr lang="el-GR" sz="49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</a:t>
            </a:r>
            <a:br>
              <a:rPr lang="el-GR" sz="49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40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</a:t>
            </a:r>
            <a:r>
              <a:rPr lang="el-GR" sz="4000" b="1" baseline="30000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η</a:t>
            </a:r>
            <a:r>
              <a:rPr lang="el-GR" sz="40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Δραστηριότητα </a:t>
            </a:r>
            <a:r>
              <a:rPr lang="en-US" sz="40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(Lams)</a:t>
            </a:r>
            <a:r>
              <a:rPr lang="el-GR" sz="40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  <a:br>
              <a:rPr lang="el-GR" sz="40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Εννοιολογικός χάρτης: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Κατηγοριοποίηση υλικών και συσκευών που ανακυκλώνονται</a:t>
            </a:r>
            <a: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el-G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288214"/>
            <a:ext cx="6858048" cy="4569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785794"/>
            <a:ext cx="4214810" cy="928718"/>
          </a:xfrm>
        </p:spPr>
        <p:txBody>
          <a:bodyPr>
            <a:normAutofit/>
          </a:bodyPr>
          <a:lstStyle/>
          <a:p>
            <a:pPr algn="ctr"/>
            <a:r>
              <a:rPr lang="el-GR" sz="3600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Ομαδοποιήσεις:</a:t>
            </a:r>
            <a:endParaRPr lang="el-GR" sz="3600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571472" y="1643050"/>
            <a:ext cx="3714776" cy="5214950"/>
          </a:xfrm>
        </p:spPr>
        <p:txBody>
          <a:bodyPr>
            <a:normAutofit/>
          </a:bodyPr>
          <a:lstStyle/>
          <a:p>
            <a:endParaRPr lang="el-GR" sz="3600" b="1" dirty="0" smtClean="0">
              <a:ln w="1905">
                <a:solidFill>
                  <a:schemeClr val="bg2">
                    <a:lumMod val="1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Χωρίζουν σε ομάδες, τους απλούς κάδους και τους κάδους ανακύκλωσης.</a:t>
            </a:r>
            <a:endParaRPr lang="el-GR" sz="3600" dirty="0"/>
          </a:p>
        </p:txBody>
      </p:sp>
      <p:pic>
        <p:nvPicPr>
          <p:cNvPr id="5" name="5 - Θέση περιεχομένου" descr="DSC061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00562" y="714356"/>
            <a:ext cx="4210916" cy="5612837"/>
          </a:xfrm>
        </p:spPr>
      </p:pic>
      <p:sp>
        <p:nvSpPr>
          <p:cNvPr id="6" name="5 - Ορθογώνιο"/>
          <p:cNvSpPr/>
          <p:nvPr/>
        </p:nvSpPr>
        <p:spPr>
          <a:xfrm>
            <a:off x="6858016" y="1000108"/>
            <a:ext cx="714380" cy="2857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Προγραφικές δραστηριότητες</a:t>
            </a:r>
            <a:endParaRPr lang="el-GR" sz="3600" dirty="0"/>
          </a:p>
        </p:txBody>
      </p:sp>
      <p:pic>
        <p:nvPicPr>
          <p:cNvPr id="6" name="5 - Θέση περιεχομένου" descr="DSC062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1500174"/>
            <a:ext cx="6017937" cy="51190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85720" y="0"/>
            <a:ext cx="8401080" cy="1928802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Κυκλώνουν το γράμμα «Α»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Γράφουν το γράμμα «Α»</a:t>
            </a:r>
            <a:endParaRPr lang="el-GR" sz="3600" dirty="0"/>
          </a:p>
        </p:txBody>
      </p:sp>
      <p:pic>
        <p:nvPicPr>
          <p:cNvPr id="11" name="10 - Θέση περιεχομένου" descr="DSC0629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0628" y="1928802"/>
            <a:ext cx="3394472" cy="4525963"/>
          </a:xfrm>
        </p:spPr>
      </p:pic>
      <p:pic>
        <p:nvPicPr>
          <p:cNvPr id="13" name="12 - Θέση περιεχομένου" descr="DSC06292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714348" y="1928802"/>
            <a:ext cx="36129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Τι μπορούμε να πετάμε στον μπλε κάδο</a:t>
            </a:r>
            <a:endParaRPr lang="el-GR" sz="3600" dirty="0"/>
          </a:p>
        </p:txBody>
      </p:sp>
      <p:pic>
        <p:nvPicPr>
          <p:cNvPr id="10" name="9 - Θέση περιεχομένου" descr="DSC0617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643050"/>
            <a:ext cx="7286676" cy="49036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περιεχομένου" descr="DSC057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71934" y="642918"/>
            <a:ext cx="4389835" cy="5853113"/>
          </a:xfrm>
        </p:spPr>
      </p:pic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 rot="20830498">
            <a:off x="475974" y="2124905"/>
            <a:ext cx="3581437" cy="4691063"/>
          </a:xfrm>
        </p:spPr>
        <p:txBody>
          <a:bodyPr>
            <a:normAutofit/>
          </a:bodyPr>
          <a:lstStyle/>
          <a:p>
            <a:pPr algn="ctr"/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Παρατηρούν έναν διαφορετικό  κάδο</a:t>
            </a:r>
          </a:p>
          <a:p>
            <a:pPr algn="ctr"/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ανακύκλωσης</a:t>
            </a:r>
            <a:endParaRPr lang="el-G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Διαδικασία ανακύκλωσης υλικών: πλαστικό</a:t>
            </a:r>
            <a:endParaRPr lang="el-GR" sz="3600" dirty="0"/>
          </a:p>
        </p:txBody>
      </p:sp>
      <p:pic>
        <p:nvPicPr>
          <p:cNvPr id="4" name="3 - Θέση περιεχομένου" descr="DSC063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714488"/>
            <a:ext cx="2428892" cy="1821669"/>
          </a:xfrm>
        </p:spPr>
      </p:pic>
      <p:pic>
        <p:nvPicPr>
          <p:cNvPr id="2050" name="Picture 2" descr="G:\Α ΚΡΥΣΤΑ -ΝΗΠΙΑΓΩΓΕΙΟ\ΑΝΑΚΥΚΛΩΣΗ\1o NHΠIAΓΩΓΕΙΟ ΦΩΤΟΓΡΑΦΙΕΣ\ANAKΥΚΛΩΣΗ\1ο ΝΗΠΙΑΓΩΓΕΙΟ\dsfas\DSC063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643050"/>
            <a:ext cx="2571735" cy="1928802"/>
          </a:xfrm>
          <a:prstGeom prst="rect">
            <a:avLst/>
          </a:prstGeom>
          <a:noFill/>
        </p:spPr>
      </p:pic>
      <p:pic>
        <p:nvPicPr>
          <p:cNvPr id="2051" name="Picture 3" descr="G:\Α ΚΡΥΣΤΑ -ΝΗΠΙΑΓΩΓΕΙΟ\ΑΝΑΚΥΚΛΩΣΗ\1o NHΠIAΓΩΓΕΙΟ ΦΩΤΟΓΡΑΦΙΕΣ\ANAKΥΚΛΩΣΗ\1ο ΝΗΠΙΑΓΩΓΕΙΟ\dsfas\DSC063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9" y="4286256"/>
            <a:ext cx="2667019" cy="2000264"/>
          </a:xfrm>
          <a:prstGeom prst="rect">
            <a:avLst/>
          </a:prstGeom>
          <a:noFill/>
        </p:spPr>
      </p:pic>
      <p:pic>
        <p:nvPicPr>
          <p:cNvPr id="2052" name="Picture 4" descr="G:\Α ΚΡΥΣΤΑ -ΝΗΠΙΑΓΩΓΕΙΟ\ΑΝΑΚΥΚΛΩΣΗ\1o NHΠIAΓΩΓΕΙΟ ΦΩΤΟΓΡΑΦΙΕΣ\ANAKΥΚΛΩΣΗ\1ο ΝΗΠΙΑΓΩΓΕΙΟ\dsfas\DSC063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4643446"/>
            <a:ext cx="2357453" cy="1768090"/>
          </a:xfrm>
          <a:prstGeom prst="rect">
            <a:avLst/>
          </a:prstGeom>
          <a:noFill/>
        </p:spPr>
      </p:pic>
      <p:pic>
        <p:nvPicPr>
          <p:cNvPr id="2053" name="Picture 5" descr="G:\Α ΚΡΥΣΤΑ -ΝΗΠΙΑΓΩΓΕΙΟ\ΑΝΑΚΥΚΛΩΣΗ\1o NHΠIAΓΩΓΕΙΟ ΦΩΤΟΓΡΑΦΙΕΣ\ANAKΥΚΛΩΣΗ\1ο ΝΗΠΙΑΓΩΓΕΙΟ\dsfas\DSC064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4929198"/>
            <a:ext cx="2285984" cy="1714488"/>
          </a:xfrm>
          <a:prstGeom prst="rect">
            <a:avLst/>
          </a:prstGeom>
          <a:noFill/>
        </p:spPr>
      </p:pic>
      <p:pic>
        <p:nvPicPr>
          <p:cNvPr id="4098" name="Picture 2" descr="G:\Α ΚΡΥΣΤΑ -ΝΗΠΙΑΓΩΓΕΙΟ\ΑΝΑΚΥΚΛΩΣΗ\1o NHΠIAΓΩΓΕΙΟ ΦΩΤΟΓΡΑΦΙΕΣ\ANAKΥΚΛΩΣΗ\1ο ΝΗΠΙΑΓΩΓΕΙΟ\dsfas\DSC063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2170" y="4929198"/>
            <a:ext cx="2309797" cy="1732348"/>
          </a:xfrm>
          <a:prstGeom prst="rect">
            <a:avLst/>
          </a:prstGeom>
          <a:noFill/>
        </p:spPr>
      </p:pic>
      <p:pic>
        <p:nvPicPr>
          <p:cNvPr id="4099" name="Picture 3" descr="G:\Α ΚΡΥΣΤΑ -ΝΗΠΙΑΓΩΓΕΙΟ\ΑΝΑΚΥΚΛΩΣΗ\1o NHΠIAΓΩΓΕΙΟ ΦΩΤΟΓΡΑΦΙΕΣ\ANAKΥΚΛΩΣΗ\1ο ΝΗΠΙΑΓΩΓΕΙΟ\dsfas\DSC0639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2214554"/>
            <a:ext cx="2643174" cy="19823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Αναγνωρίζουν </a:t>
            </a: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το </a:t>
            </a: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σήμα της ανακύκλωσης</a:t>
            </a:r>
            <a:endParaRPr lang="el-GR" sz="3600" dirty="0"/>
          </a:p>
        </p:txBody>
      </p:sp>
      <p:pic>
        <p:nvPicPr>
          <p:cNvPr id="3" name="Picture 2" descr="C:\Users\pc\Pictures\Recycle001_svg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γυαλί, αλουμίνιο:</a:t>
            </a:r>
            <a:endParaRPr lang="el-GR" dirty="0"/>
          </a:p>
        </p:txBody>
      </p:sp>
      <p:pic>
        <p:nvPicPr>
          <p:cNvPr id="3074" name="Picture 2" descr="G:\Α ΚΡΥΣΤΑ -ΝΗΠΙΑΓΩΓΕΙΟ\ΑΝΑΚΥΚΛΩΣΗ\1o NHΠIAΓΩΓΕΙΟ ΦΩΤΟΓΡΑΦΙΕΣ\ANAKΥΚΛΩΣΗ\1ο ΝΗΠΙΑΓΩΓΕΙΟ\dsfas\DSC064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572008"/>
            <a:ext cx="2677031" cy="2007773"/>
          </a:xfrm>
          <a:prstGeom prst="rect">
            <a:avLst/>
          </a:prstGeom>
          <a:noFill/>
        </p:spPr>
      </p:pic>
      <p:pic>
        <p:nvPicPr>
          <p:cNvPr id="3075" name="Picture 3" descr="G:\Α ΚΡΥΣΤΑ -ΝΗΠΙΑΓΩΓΕΙΟ\ΑΝΑΚΥΚΛΩΣΗ\1o NHΠIAΓΩΓΕΙΟ ΦΩΤΟΓΡΑΦΙΕΣ\ANAKΥΚΛΩΣΗ\1ο ΝΗΠΙΑΓΩΓΕΙΟ\dsfas\DSC06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4143380"/>
            <a:ext cx="2762237" cy="2071678"/>
          </a:xfrm>
          <a:prstGeom prst="rect">
            <a:avLst/>
          </a:prstGeom>
          <a:noFill/>
        </p:spPr>
      </p:pic>
      <p:pic>
        <p:nvPicPr>
          <p:cNvPr id="3076" name="Picture 4" descr="G:\Α ΚΡΥΣΤΑ -ΝΗΠΙΑΓΩΓΕΙΟ\ΑΝΑΚΥΚΛΩΣΗ\1o NHΠIAΓΩΓΕΙΟ ΦΩΤΟΓΡΑΦΙΕΣ\ANAKΥΚΛΩΣΗ\1ο ΝΗΠΙΑΓΩΓΕΙΟ\dsfas\DSC064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4357694"/>
            <a:ext cx="3071802" cy="2303852"/>
          </a:xfrm>
          <a:prstGeom prst="rect">
            <a:avLst/>
          </a:prstGeom>
          <a:noFill/>
        </p:spPr>
      </p:pic>
      <p:pic>
        <p:nvPicPr>
          <p:cNvPr id="7" name="Picture 6" descr="G:\Α ΚΡΥΣΤΑ -ΝΗΠΙΑΓΩΓΕΙΟ\ΑΝΑΚΥΚΛΩΣΗ\1o NHΠIAΓΩΓΕΙΟ ΦΩΤΟΓΡΑΦΙΕΣ\ANAKΥΚΛΩΣΗ\1ο ΝΗΠΙΑΓΩΓΕΙΟ\dsfas\DSC064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785926"/>
            <a:ext cx="2714612" cy="2035959"/>
          </a:xfrm>
          <a:prstGeom prst="rect">
            <a:avLst/>
          </a:prstGeom>
          <a:noFill/>
        </p:spPr>
      </p:pic>
      <p:pic>
        <p:nvPicPr>
          <p:cNvPr id="8" name="Picture 7" descr="G:\Α ΚΡΥΣΤΑ -ΝΗΠΙΑΓΩΓΕΙΟ\ΑΝΑΚΥΚΛΩΣΗ\1o NHΠIAΓΩΓΕΙΟ ΦΩΤΟΓΡΑΦΙΕΣ\ANAKΥΚΛΩΣΗ\1ο ΝΗΠΙΑΓΩΓΕΙΟ\dsfas\DSC064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1500174"/>
            <a:ext cx="2762269" cy="2071702"/>
          </a:xfrm>
          <a:prstGeom prst="rect">
            <a:avLst/>
          </a:prstGeom>
          <a:noFill/>
        </p:spPr>
      </p:pic>
      <p:pic>
        <p:nvPicPr>
          <p:cNvPr id="9" name="Picture 8" descr="G:\Α ΚΡΥΣΤΑ -ΝΗΠΙΑΓΩΓΕΙΟ\ΑΝΑΚΥΚΛΩΣΗ\1o NHΠIAΓΩΓΕΙΟ ΦΩΤΟΓΡΑΦΙΕΣ\ANAKΥΚΛΩΣΗ\1ο ΝΗΠΙΑΓΩΓΕΙΟ\dsfas\DSC064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1857364"/>
            <a:ext cx="2786050" cy="2089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654164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Φτιάχνουμε το τετράδιο της ανακύκλωσης χαρτιού</a:t>
            </a:r>
            <a:endParaRPr lang="el-GR" sz="3600" dirty="0"/>
          </a:p>
        </p:txBody>
      </p:sp>
      <p:pic>
        <p:nvPicPr>
          <p:cNvPr id="4" name="3 - Θέση περιεχομένου" descr="DSC048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200024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Τα είδη και η χρήση του χαρτιού</a:t>
            </a:r>
            <a:endParaRPr lang="el-GR" sz="3600" dirty="0"/>
          </a:p>
        </p:txBody>
      </p:sp>
      <p:pic>
        <p:nvPicPr>
          <p:cNvPr id="7" name="6 - Θέση περιεχομένου" descr="DSC049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1785926"/>
            <a:ext cx="4791881" cy="3593911"/>
          </a:xfrm>
        </p:spPr>
      </p:pic>
      <p:pic>
        <p:nvPicPr>
          <p:cNvPr id="8" name="7 - Θέση περιεχομένου" descr="DSC04901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572001" y="3429001"/>
            <a:ext cx="4572000" cy="3429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785918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Που  χρησιμοποιούν το χαρτί τα παιδιά</a:t>
            </a:r>
            <a:endParaRPr lang="el-GR" sz="3600" dirty="0"/>
          </a:p>
        </p:txBody>
      </p:sp>
      <p:pic>
        <p:nvPicPr>
          <p:cNvPr id="5" name="4 - Θέση περιεχομένου" descr="DSC049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857364"/>
            <a:ext cx="4953035" cy="3714776"/>
          </a:xfrm>
        </p:spPr>
      </p:pic>
      <p:pic>
        <p:nvPicPr>
          <p:cNvPr id="6" name="5 - Θέση περιεχομένου" descr="DSC049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57686" y="3268264"/>
            <a:ext cx="4786314" cy="35897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0"/>
            <a:ext cx="8258204" cy="1511312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Ιδιότητες του Χαρτιού</a:t>
            </a:r>
            <a:endParaRPr lang="el-GR" sz="3600" dirty="0"/>
          </a:p>
        </p:txBody>
      </p:sp>
      <p:pic>
        <p:nvPicPr>
          <p:cNvPr id="6" name="5 - Θέση περιεχομένου" descr="DSC0490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14810" y="3161107"/>
            <a:ext cx="4929190" cy="3696893"/>
          </a:xfrm>
        </p:spPr>
      </p:pic>
      <p:pic>
        <p:nvPicPr>
          <p:cNvPr id="8" name="7 - Θέση περιεχομένου" descr="DSC0490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785926"/>
            <a:ext cx="4786314" cy="35897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περιεχομένου" descr="DSC062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00760" cy="4500570"/>
          </a:xfrm>
        </p:spPr>
      </p:pic>
      <p:pic>
        <p:nvPicPr>
          <p:cNvPr id="8" name="5 - Θέση περιεχομένου" descr="DSC062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714744" y="2786058"/>
            <a:ext cx="5429256" cy="40719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85720" y="0"/>
            <a:ext cx="8572560" cy="2714620"/>
          </a:xfrm>
        </p:spPr>
        <p:txBody>
          <a:bodyPr>
            <a:normAutofit/>
          </a:bodyPr>
          <a:lstStyle/>
          <a:p>
            <a:pPr algn="just"/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Τι πρέπει να κάνουμε για να σωθούν τα δέντρα; Ζωγράφισε πως αισθάνονται αυτά που θα σωθούν.</a:t>
            </a:r>
            <a:endParaRPr lang="el-GR" sz="3600" dirty="0"/>
          </a:p>
        </p:txBody>
      </p:sp>
      <p:pic>
        <p:nvPicPr>
          <p:cNvPr id="5" name="4 - Θέση περιεχομένου" descr="DSC0621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714619"/>
            <a:ext cx="4643438" cy="3482579"/>
          </a:xfrm>
        </p:spPr>
      </p:pic>
      <p:pic>
        <p:nvPicPr>
          <p:cNvPr id="6" name="5 - Θέση περιεχομένου" descr="DSC0621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190996" y="3143248"/>
            <a:ext cx="4953003" cy="37147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- Θέση περιεχομένου" descr="DSC062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381763" cy="4786322"/>
          </a:xfrm>
          <a:prstGeom prst="rect">
            <a:avLst/>
          </a:prstGeom>
        </p:spPr>
      </p:pic>
      <p:pic>
        <p:nvPicPr>
          <p:cNvPr id="3" name="4 - Θέση περιεχομένου" descr="DSC06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9" y="3214685"/>
            <a:ext cx="4857752" cy="3643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- Θέση περιεχομένου" descr="DSC0621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5524506" cy="4143380"/>
          </a:xfrm>
        </p:spPr>
      </p:pic>
      <p:pic>
        <p:nvPicPr>
          <p:cNvPr id="8" name="4 - Θέση περιεχομένου" descr="DSC062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3000372"/>
            <a:ext cx="5143504" cy="3857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 - Θέση περιεχομένου" descr="DSC062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10259" cy="4357694"/>
          </a:xfrm>
          <a:prstGeom prst="rect">
            <a:avLst/>
          </a:prstGeom>
        </p:spPr>
      </p:pic>
      <p:pic>
        <p:nvPicPr>
          <p:cNvPr id="11" name="5 - Θέση περιεχομένου" descr="DSC0622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00496" y="3000371"/>
            <a:ext cx="5143504" cy="38576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Ανακύκλωση και υλικά που ανακυκλώνονται.</a:t>
            </a:r>
            <a:endParaRPr lang="el-GR" sz="3600" dirty="0"/>
          </a:p>
        </p:txBody>
      </p:sp>
      <p:pic>
        <p:nvPicPr>
          <p:cNvPr id="4" name="3 - Θέση περιεχομένου" descr="DSC0624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511288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Πως αισθάνονται τα παιδιά που έκαναν ανακύκλωση;</a:t>
            </a:r>
            <a:endParaRPr lang="el-GR" sz="3600" dirty="0"/>
          </a:p>
        </p:txBody>
      </p:sp>
      <p:pic>
        <p:nvPicPr>
          <p:cNvPr id="5" name="4 - Θέση περιεχομένου" descr="DSC0625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785926"/>
            <a:ext cx="4786346" cy="3589760"/>
          </a:xfrm>
        </p:spPr>
      </p:pic>
      <p:pic>
        <p:nvPicPr>
          <p:cNvPr id="8" name="7 - Θέση περιεχομένου" descr="DSC0625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357686" y="3268265"/>
            <a:ext cx="4786314" cy="35897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71612"/>
          </a:xfrm>
        </p:spPr>
        <p:txBody>
          <a:bodyPr>
            <a:normAutofit fontScale="90000"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Επίσκεψη από τη «Διάδυμα» στο σχολείο μας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l-GR" sz="18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el-GR" sz="20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με άδεια από την Α/</a:t>
            </a:r>
            <a:r>
              <a:rPr lang="el-GR" sz="2000" b="1" dirty="0" err="1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θμια</a:t>
            </a:r>
            <a:r>
              <a:rPr lang="el-GR" sz="20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l-GR" sz="2000" b="1" dirty="0" err="1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Εκπ</a:t>
            </a:r>
            <a:r>
              <a:rPr lang="el-GR" sz="20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/ση</a:t>
            </a:r>
            <a:r>
              <a:rPr lang="el-GR" sz="18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  <a:endParaRPr lang="el-GR" sz="1800" dirty="0"/>
          </a:p>
        </p:txBody>
      </p:sp>
      <p:pic>
        <p:nvPicPr>
          <p:cNvPr id="6" name="5 - Θέση περιεχομένου" descr="DSC048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714488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Μας παρουσίασαν  στο διαδραστικό πίνακα  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1.«Το ταξίδι των σκουπιδιών»</a:t>
            </a:r>
            <a:endParaRPr lang="el-GR" sz="3600" dirty="0"/>
          </a:p>
        </p:txBody>
      </p:sp>
      <p:pic>
        <p:nvPicPr>
          <p:cNvPr id="15362" name="Picture 2" descr="C:\Users\pc\Pictures\Εικόνα2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428868"/>
            <a:ext cx="5841894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 Τα υλικά που ανακυκλώνονται</a:t>
            </a:r>
            <a:endParaRPr lang="el-GR" sz="3600" dirty="0"/>
          </a:p>
        </p:txBody>
      </p:sp>
      <p:pic>
        <p:nvPicPr>
          <p:cNvPr id="1026" name="Picture 2" descr="C:\Users\User\Pictures\ΔΙΑΔYMA\DSC048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050" name="Picture 2" descr="C:\Users\User\Pictures\ΔΙΑΔYMA\DSC04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 Πως μεταφέρονται και που πηγαίνουν</a:t>
            </a:r>
            <a:endParaRPr lang="el-GR" sz="3600" dirty="0"/>
          </a:p>
        </p:txBody>
      </p:sp>
      <p:pic>
        <p:nvPicPr>
          <p:cNvPr id="7" name="6 - Θέση περιεχομένου" descr="DSC048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1571612"/>
            <a:ext cx="6629429" cy="49720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4. Τα παιδιά σε ομάδες έπαιξαν το παιχνίδι του κρυμμένου θησαυρού</a:t>
            </a:r>
            <a:endParaRPr lang="el-GR" sz="3600" dirty="0"/>
          </a:p>
        </p:txBody>
      </p:sp>
      <p:pic>
        <p:nvPicPr>
          <p:cNvPr id="16386" name="Picture 2" descr="C:\Users\pc\Desktop\Εικόνα3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785926"/>
            <a:ext cx="3455458" cy="3929090"/>
          </a:xfrm>
          <a:prstGeom prst="rect">
            <a:avLst/>
          </a:prstGeom>
          <a:noFill/>
        </p:spPr>
      </p:pic>
      <p:pic>
        <p:nvPicPr>
          <p:cNvPr id="16387" name="Picture 3" descr="C:\Users\pc\Desktop\Εικόνα30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785926"/>
            <a:ext cx="3857986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439850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Μαθηματικά: Αντιστοιχίσεις υλικών  και κάδων ανακύκλωσης</a:t>
            </a:r>
            <a:endParaRPr lang="el-GR" sz="3600" dirty="0"/>
          </a:p>
        </p:txBody>
      </p:sp>
      <p:pic>
        <p:nvPicPr>
          <p:cNvPr id="5" name="4 - Θέση περιεχομένου" descr="DSC0623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928802"/>
            <a:ext cx="3394472" cy="4525963"/>
          </a:xfrm>
        </p:spPr>
      </p:pic>
      <p:pic>
        <p:nvPicPr>
          <p:cNvPr id="6" name="5 - Θέση περιεχομένου" descr="DSC0623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357430"/>
            <a:ext cx="4038600" cy="37147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2214578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Μαθηματικά-Πίνακας ανακύκλωσης: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28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Τα παιδιά σε ομάδες  ταξινομούν τις εικόνες των υλικών που ανακυκλώνονται</a:t>
            </a:r>
            <a:r>
              <a:rPr lang="en-US" sz="28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el-GR" sz="2800" dirty="0"/>
          </a:p>
        </p:txBody>
      </p:sp>
      <p:pic>
        <p:nvPicPr>
          <p:cNvPr id="8" name="7 - Θέση περιεχομένου" descr="DSC051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2332037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4282" y="0"/>
            <a:ext cx="8686800" cy="2214554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Φυσικές Επιστήμες: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Ιδιότητες των υλικών που ανακυκλώνονται: βαριά, ελαφριά</a:t>
            </a:r>
            <a:r>
              <a:rPr lang="en-US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</a:t>
            </a: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σκίζονται.</a:t>
            </a:r>
            <a:endParaRPr lang="el-GR" sz="3600" dirty="0"/>
          </a:p>
        </p:txBody>
      </p:sp>
      <p:pic>
        <p:nvPicPr>
          <p:cNvPr id="7170" name="Picture 2" descr="C:\Users\User\Desktop\Φωτογραφίες 1ο Νηπιαγωγείο Ανακύκλωση-Λαμς\Νέος φάκελος\DSC062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571720"/>
            <a:ext cx="5715040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214314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</a:t>
            </a: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ι είναι ανακύκλωση; 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Καταιγισμός ιδεών-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</a:t>
            </a: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ποτύπωση με ζωγραφική</a:t>
            </a:r>
            <a:endParaRPr lang="el-GR" sz="3600" dirty="0"/>
          </a:p>
        </p:txBody>
      </p:sp>
      <p:pic>
        <p:nvPicPr>
          <p:cNvPr id="5" name="4 - Θέση περιεχομένου" descr="DSC0622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2428868"/>
            <a:ext cx="4038600" cy="3028950"/>
          </a:xfrm>
        </p:spPr>
      </p:pic>
      <p:pic>
        <p:nvPicPr>
          <p:cNvPr id="6" name="5 - Θέση περιεχομένου" descr="DSC0622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86314" y="3429000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1472" y="357166"/>
            <a:ext cx="8229600" cy="2082792"/>
          </a:xfrm>
        </p:spPr>
        <p:txBody>
          <a:bodyPr>
            <a:normAutofit fontScale="90000"/>
          </a:bodyPr>
          <a:lstStyle/>
          <a:p>
            <a:r>
              <a:rPr lang="el-GR" sz="49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l-GR" sz="49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40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Επιπλέουν ή Βυθίζονται</a:t>
            </a:r>
            <a: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el-GR" dirty="0"/>
          </a:p>
        </p:txBody>
      </p:sp>
      <p:pic>
        <p:nvPicPr>
          <p:cNvPr id="6" name="5 - Θέση περιεχομένου" descr="DSC0626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2071678"/>
            <a:ext cx="4038600" cy="3028950"/>
          </a:xfrm>
        </p:spPr>
      </p:pic>
      <p:pic>
        <p:nvPicPr>
          <p:cNvPr id="8" name="7 - Θέση περιεχομένου" descr="DSC0627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3438" y="3429000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928926" y="214290"/>
            <a:ext cx="3429024" cy="857256"/>
          </a:xfrm>
        </p:spPr>
        <p:txBody>
          <a:bodyPr>
            <a:normAutofit/>
          </a:bodyPr>
          <a:lstStyle/>
          <a:p>
            <a:r>
              <a:rPr lang="el-GR" sz="3600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Προβλέπουν:</a:t>
            </a:r>
            <a:endParaRPr lang="el-GR" sz="3600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28596" y="1142984"/>
            <a:ext cx="3143272" cy="5500726"/>
          </a:xfrm>
        </p:spPr>
        <p:txBody>
          <a:bodyPr>
            <a:noAutofit/>
          </a:bodyPr>
          <a:lstStyle/>
          <a:p>
            <a:r>
              <a:rPr lang="el-GR" sz="32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Αν τα προηγούμενα ανακυκλώσιμα υλικά βυθίζονται ή επιπλέουν. Δοκιμή, καταγραφή και αιτιολόγηση αποτελέσματος.</a:t>
            </a:r>
            <a:endParaRPr lang="el-GR" sz="32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1500174"/>
            <a:ext cx="5111750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Θέση περιεχομένου"/>
          <p:cNvSpPr>
            <a:spLocks noGrp="1"/>
          </p:cNvSpPr>
          <p:nvPr>
            <p:ph sz="half" idx="1"/>
          </p:nvPr>
        </p:nvSpPr>
        <p:spPr>
          <a:xfrm>
            <a:off x="357158" y="1285836"/>
            <a:ext cx="4038600" cy="46434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Τα παιδιά με κλειστά μάτια  πιάνουν ένα αντικείμενο και μαντεύουν τι είναι από τις ιδιότητές του.</a:t>
            </a:r>
            <a:endParaRPr lang="el-GR" sz="3600" dirty="0"/>
          </a:p>
        </p:txBody>
      </p:sp>
      <p:pic>
        <p:nvPicPr>
          <p:cNvPr id="9" name="4 - Θέση περιεχομένου" descr="DSC0627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652655">
            <a:off x="4610535" y="1217022"/>
            <a:ext cx="34869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περιεχομένου" descr="DSC062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730990">
            <a:off x="4017667" y="1760679"/>
            <a:ext cx="5111750" cy="3833813"/>
          </a:xfrm>
        </p:spPr>
      </p:pic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357158" y="1285836"/>
            <a:ext cx="4214842" cy="4286304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Παιχνίδι αφής για τις ιδιότητες του χαρτιού: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-Σκληρό-</a:t>
            </a:r>
            <a:r>
              <a:rPr lang="el-GR" sz="3600" b="1" dirty="0" err="1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Μαλακ</a:t>
            </a: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ό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-Λείο-Με        εξογκώματα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-Χοντρό-</a:t>
            </a:r>
            <a:r>
              <a:rPr lang="el-GR" sz="3600" b="1" dirty="0" err="1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Λεπτ</a:t>
            </a: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ό </a:t>
            </a:r>
            <a:endParaRPr lang="el-G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Κατασκευή ανακυκλωμένου χαρτιού: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00034" y="2000240"/>
            <a:ext cx="8229600" cy="4525963"/>
          </a:xfrm>
        </p:spPr>
        <p:txBody>
          <a:bodyPr/>
          <a:lstStyle/>
          <a:p>
            <a: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Τα νήπια έφεραν παλιά χαρτιά (εφημερίδες, περιοδικά) από το σπίτι τους και τα έκοψαν κομματάκια. </a:t>
            </a:r>
          </a:p>
          <a:p>
            <a:endParaRPr lang="el-GR" b="1" dirty="0" smtClean="0">
              <a:ln w="1905">
                <a:solidFill>
                  <a:schemeClr val="bg2">
                    <a:lumMod val="1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Τα έβαλαν στο νερό και πρόσθεσαν χρωματιστά γκοφρέ.</a:t>
            </a:r>
          </a:p>
          <a:p>
            <a:endParaRPr lang="el-GR" b="1" dirty="0" smtClean="0">
              <a:ln w="1905">
                <a:solidFill>
                  <a:schemeClr val="bg2">
                    <a:lumMod val="1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pc\Desktop\Εικόνα32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785794"/>
            <a:ext cx="5072098" cy="5331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654164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Ανακατεύουν  τα χαρτιά για να λιώσουν και να πάρουν χρώμα </a:t>
            </a:r>
            <a:endParaRPr lang="el-GR" sz="3600" dirty="0"/>
          </a:p>
        </p:txBody>
      </p:sp>
      <p:pic>
        <p:nvPicPr>
          <p:cNvPr id="6" name="5 - Θέση περιεχομένου" descr="DSC049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026" name="Picture 2" descr="C:\Users\pc\Desktop\Εικόνα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571744"/>
            <a:ext cx="4038600" cy="255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3071834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Στραγγίζουμε τα χρωματιστά χαρτιά, τα πολτοποιούμε και τα απλώνουμε  πάνω στα τραπέζια, σε  εφημερίδες για να στεγνώσουν. Τα παιδιά τα πατάνε με τα χέρια και τα ισιάζουν με τις ράβδους.</a:t>
            </a:r>
            <a:r>
              <a:rPr lang="el-GR" sz="3600" dirty="0" smtClean="0"/>
              <a:t/>
            </a:r>
            <a:br>
              <a:rPr lang="el-GR" sz="3600" dirty="0" smtClean="0"/>
            </a:br>
            <a:endParaRPr lang="el-GR" sz="3600" dirty="0"/>
          </a:p>
        </p:txBody>
      </p:sp>
      <p:pic>
        <p:nvPicPr>
          <p:cNvPr id="5" name="4 - Θέση περιεχομένου" descr="DSC0616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3429000"/>
            <a:ext cx="4337185" cy="3113086"/>
          </a:xfrm>
        </p:spPr>
      </p:pic>
      <p:pic>
        <p:nvPicPr>
          <p:cNvPr id="6" name="5 - Θέση περιεχομένου" descr="DSC0617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4876" y="3429000"/>
            <a:ext cx="4133851" cy="31003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Ψήνουμε το χαρτί</a:t>
            </a:r>
            <a:endParaRPr lang="el-GR" sz="3600" dirty="0"/>
          </a:p>
        </p:txBody>
      </p:sp>
      <p:pic>
        <p:nvPicPr>
          <p:cNvPr id="6" name="5 - Θέση περιεχομένου" descr="DSC0616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86248" y="3143248"/>
            <a:ext cx="4237266" cy="3177950"/>
          </a:xfrm>
        </p:spPr>
      </p:pic>
      <p:pic>
        <p:nvPicPr>
          <p:cNvPr id="2050" name="Picture 2" descr="C:\Users\pc\Desktop\Εικόνα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14348" y="1571612"/>
            <a:ext cx="3931920" cy="2499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86058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Σε ομάδες φτιάχνουν κολλάζ : 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1. Τη γη που υποφέρει από τα σκουπίδια 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 Από ανακυκλωμένο χαρτί 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τη γη καθαρή</a:t>
            </a:r>
            <a:endParaRPr lang="el-GR" sz="3600" dirty="0"/>
          </a:p>
        </p:txBody>
      </p:sp>
      <p:pic>
        <p:nvPicPr>
          <p:cNvPr id="8" name="7 - Θέση περιεχομένου" descr="DSC06166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429124" y="3143248"/>
            <a:ext cx="4041775" cy="3031331"/>
          </a:xfrm>
        </p:spPr>
      </p:pic>
      <p:pic>
        <p:nvPicPr>
          <p:cNvPr id="3074" name="Picture 2" descr="C:\Users\pc\Desktop\Εικόνα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28662" y="2714620"/>
            <a:ext cx="3359891" cy="38576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 rot="20622644">
            <a:off x="4876696" y="-454956"/>
            <a:ext cx="4286248" cy="2786058"/>
          </a:xfrm>
        </p:spPr>
        <p:txBody>
          <a:bodyPr>
            <a:normAutofit/>
          </a:bodyPr>
          <a:lstStyle/>
          <a:p>
            <a: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</a:t>
            </a: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Ζωγραφική</a:t>
            </a:r>
            <a:endParaRPr lang="el-GR" sz="3600" dirty="0"/>
          </a:p>
        </p:txBody>
      </p:sp>
      <p:pic>
        <p:nvPicPr>
          <p:cNvPr id="8" name="7 - Θέση περιεχομένου" descr="DSC062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642918"/>
            <a:ext cx="4929191" cy="3696894"/>
          </a:xfrm>
        </p:spPr>
      </p:pic>
      <p:pic>
        <p:nvPicPr>
          <p:cNvPr id="7" name="5 - Θέση περιεχομένου" descr="DSC0622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714744" y="2571744"/>
            <a:ext cx="5143503" cy="3857628"/>
          </a:xfrm>
        </p:spPr>
      </p:pic>
      <p:sp>
        <p:nvSpPr>
          <p:cNvPr id="6" name="5 - Ορθογώνιο"/>
          <p:cNvSpPr/>
          <p:nvPr/>
        </p:nvSpPr>
        <p:spPr>
          <a:xfrm>
            <a:off x="1643042" y="1142984"/>
            <a:ext cx="2071702" cy="357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14620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25</a:t>
            </a:r>
            <a:r>
              <a:rPr lang="el-GR" sz="3600" b="1" baseline="30000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η</a:t>
            </a: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Μαρτίου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Κολλάζ: ο χάρτης της Ελλάδας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από ανακυκλωμένο χαρτί: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el-GR" dirty="0"/>
          </a:p>
        </p:txBody>
      </p:sp>
      <p:pic>
        <p:nvPicPr>
          <p:cNvPr id="6" name="5 - Θέση περιεχομένου" descr="DSC0619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143116"/>
            <a:ext cx="4186238" cy="4357718"/>
          </a:xfrm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000240"/>
            <a:ext cx="3183085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Πίνακας με κατασκευές των νηπίων από ανακυκλωμένο χαρτί.</a:t>
            </a:r>
            <a:endParaRPr lang="el-GR" sz="3600" dirty="0"/>
          </a:p>
        </p:txBody>
      </p:sp>
      <p:pic>
        <p:nvPicPr>
          <p:cNvPr id="4" name="3 - Θέση περιεχομένου" descr="DSC061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6050" y="1571612"/>
            <a:ext cx="3929090" cy="52387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85720" y="642918"/>
            <a:ext cx="4000496" cy="557216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</a:t>
            </a: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α νήπια βάζουν τις φωτογραφίες τους στη σειρά σύμφωνα με   </a:t>
            </a:r>
          </a:p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τη χρονική</a:t>
            </a:r>
          </a:p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εξέλιξη κάποιων</a:t>
            </a:r>
          </a:p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δραστηριοτήτων</a:t>
            </a:r>
          </a:p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που υλοποιήθηκαν από τα ίδια</a:t>
            </a:r>
          </a:p>
        </p:txBody>
      </p:sp>
      <p:sp>
        <p:nvSpPr>
          <p:cNvPr id="6" name="5 - Έλλειψη"/>
          <p:cNvSpPr/>
          <p:nvPr/>
        </p:nvSpPr>
        <p:spPr>
          <a:xfrm>
            <a:off x="7000892" y="114298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Έλλειψη"/>
          <p:cNvSpPr/>
          <p:nvPr/>
        </p:nvSpPr>
        <p:spPr>
          <a:xfrm>
            <a:off x="7643834" y="928670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Έλλειψη"/>
          <p:cNvSpPr/>
          <p:nvPr/>
        </p:nvSpPr>
        <p:spPr>
          <a:xfrm>
            <a:off x="6858016" y="785794"/>
            <a:ext cx="142876" cy="285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Έλλειψη"/>
          <p:cNvSpPr/>
          <p:nvPr/>
        </p:nvSpPr>
        <p:spPr>
          <a:xfrm>
            <a:off x="7000892" y="1000108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Έλλειψη"/>
          <p:cNvSpPr/>
          <p:nvPr/>
        </p:nvSpPr>
        <p:spPr>
          <a:xfrm>
            <a:off x="7215206" y="1071546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Έλλειψη"/>
          <p:cNvSpPr/>
          <p:nvPr/>
        </p:nvSpPr>
        <p:spPr>
          <a:xfrm flipH="1" flipV="1">
            <a:off x="7500957" y="1142984"/>
            <a:ext cx="45719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Έλλειψη"/>
          <p:cNvSpPr/>
          <p:nvPr/>
        </p:nvSpPr>
        <p:spPr>
          <a:xfrm>
            <a:off x="7358082" y="1142984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Έλλειψη"/>
          <p:cNvSpPr/>
          <p:nvPr/>
        </p:nvSpPr>
        <p:spPr>
          <a:xfrm>
            <a:off x="7000892" y="1214422"/>
            <a:ext cx="142876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Έλλειψη"/>
          <p:cNvSpPr/>
          <p:nvPr/>
        </p:nvSpPr>
        <p:spPr>
          <a:xfrm>
            <a:off x="7215206" y="1285860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14 - Έλλειψη"/>
          <p:cNvSpPr/>
          <p:nvPr/>
        </p:nvSpPr>
        <p:spPr>
          <a:xfrm>
            <a:off x="7500958" y="1357298"/>
            <a:ext cx="142876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15 - Έλλειψη"/>
          <p:cNvSpPr/>
          <p:nvPr/>
        </p:nvSpPr>
        <p:spPr>
          <a:xfrm>
            <a:off x="7786710" y="1357298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16 - Έλλειψη"/>
          <p:cNvSpPr/>
          <p:nvPr/>
        </p:nvSpPr>
        <p:spPr>
          <a:xfrm>
            <a:off x="8072462" y="1428736"/>
            <a:ext cx="142876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17 - Έλλειψη"/>
          <p:cNvSpPr/>
          <p:nvPr/>
        </p:nvSpPr>
        <p:spPr>
          <a:xfrm>
            <a:off x="7858148" y="1214422"/>
            <a:ext cx="214314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18 - Έλλειψη"/>
          <p:cNvSpPr/>
          <p:nvPr/>
        </p:nvSpPr>
        <p:spPr>
          <a:xfrm>
            <a:off x="7572396" y="1071546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19 - Έλλειψη"/>
          <p:cNvSpPr/>
          <p:nvPr/>
        </p:nvSpPr>
        <p:spPr>
          <a:xfrm>
            <a:off x="7143768" y="1214422"/>
            <a:ext cx="142876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20 - Έλλειψη"/>
          <p:cNvSpPr/>
          <p:nvPr/>
        </p:nvSpPr>
        <p:spPr>
          <a:xfrm>
            <a:off x="7072330" y="1071546"/>
            <a:ext cx="142876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21 - Έλλειψη"/>
          <p:cNvSpPr/>
          <p:nvPr/>
        </p:nvSpPr>
        <p:spPr>
          <a:xfrm>
            <a:off x="7429520" y="1071546"/>
            <a:ext cx="71438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22 - Έλλειψη"/>
          <p:cNvSpPr/>
          <p:nvPr/>
        </p:nvSpPr>
        <p:spPr>
          <a:xfrm>
            <a:off x="7715272" y="1214422"/>
            <a:ext cx="142876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23 - Έλλειψη"/>
          <p:cNvSpPr/>
          <p:nvPr/>
        </p:nvSpPr>
        <p:spPr>
          <a:xfrm>
            <a:off x="7358082" y="1285860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24 - Έλλειψη"/>
          <p:cNvSpPr/>
          <p:nvPr/>
        </p:nvSpPr>
        <p:spPr>
          <a:xfrm>
            <a:off x="7500958" y="1285860"/>
            <a:ext cx="142876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098" name="Picture 2" descr="C:\Users\pc\Desktop\Εικόνα9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930269" y="642918"/>
            <a:ext cx="4401312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Η γωνιά ανακύκλωσης της τάξης μας</a:t>
            </a:r>
            <a:endParaRPr lang="el-GR" sz="3600" dirty="0"/>
          </a:p>
        </p:txBody>
      </p:sp>
      <p:pic>
        <p:nvPicPr>
          <p:cNvPr id="5" name="4 - Θέση περιεχομένου" descr="DSC0615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285860"/>
            <a:ext cx="3000396" cy="5300960"/>
          </a:xfrm>
        </p:spPr>
      </p:pic>
      <p:pic>
        <p:nvPicPr>
          <p:cNvPr id="6" name="5 - Θέση περιεχομένου" descr="DSC0615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29058" y="2143116"/>
            <a:ext cx="4757742" cy="35683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85728"/>
            <a:ext cx="8929718" cy="1575933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Τα παιδιά πηγαίνουν τα κουτιά ανακύκλωσης της τάξης στους αντίστοιχους κάδους της γειτονιάς μας</a:t>
            </a:r>
            <a:endParaRPr lang="el-GR" sz="3600" dirty="0"/>
          </a:p>
        </p:txBody>
      </p:sp>
      <p:sp>
        <p:nvSpPr>
          <p:cNvPr id="8" name="7 - Έλλειψη"/>
          <p:cNvSpPr/>
          <p:nvPr/>
        </p:nvSpPr>
        <p:spPr>
          <a:xfrm flipH="1" flipV="1">
            <a:off x="2857488" y="4214818"/>
            <a:ext cx="285752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Έλλειψη"/>
          <p:cNvSpPr/>
          <p:nvPr/>
        </p:nvSpPr>
        <p:spPr>
          <a:xfrm>
            <a:off x="1857356" y="4071942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Έλλειψη"/>
          <p:cNvSpPr/>
          <p:nvPr/>
        </p:nvSpPr>
        <p:spPr>
          <a:xfrm>
            <a:off x="6000760" y="3357562"/>
            <a:ext cx="214314" cy="285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122" name="Picture 2" descr="C:\Users\pc\Desktop\Εικόνα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42910" y="3143248"/>
            <a:ext cx="4159408" cy="1960438"/>
          </a:xfrm>
          <a:prstGeom prst="rect">
            <a:avLst/>
          </a:prstGeom>
          <a:noFill/>
        </p:spPr>
      </p:pic>
      <p:pic>
        <p:nvPicPr>
          <p:cNvPr id="5123" name="Picture 3" descr="C:\Users\pc\Desktop\Εικόνα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929190" y="2428868"/>
            <a:ext cx="3308656" cy="3857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30629" y="0"/>
            <a:ext cx="8656213" cy="2357430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Αφήγηση παραμυθιού στο διαδραστικό πίνακα: 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«Τα όνειρα των σκουπιδιών»</a:t>
            </a:r>
            <a:endParaRPr lang="el-GR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332037"/>
            <a:ext cx="58223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Τίποτα για πέταμα…..</a:t>
            </a:r>
            <a:endParaRPr lang="el-GR" sz="3600" dirty="0"/>
          </a:p>
        </p:txBody>
      </p:sp>
      <p:pic>
        <p:nvPicPr>
          <p:cNvPr id="5" name="4 - Θέση περιεχομένου" descr="DSC0617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5 - Θέση περιεχομένου" descr="DSC0616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 fontScale="90000"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Παρατήρηση εκόνας στο διαδραστικό πίνακα: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</a:t>
            </a: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ι άλλο ανακυκλώνουμε;</a:t>
            </a:r>
            <a:endParaRPr lang="el-GR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969672"/>
            <a:ext cx="6517771" cy="488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714504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Μαθηματικά: ταξινόμηση υλικών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Ποια ανακυκλώνονται και ποια όχι</a:t>
            </a:r>
            <a:endParaRPr lang="el-GR" sz="3600" dirty="0"/>
          </a:p>
        </p:txBody>
      </p:sp>
      <p:pic>
        <p:nvPicPr>
          <p:cNvPr id="4" name="3 - Θέση περιεχομένου" descr="DSC061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2071678"/>
            <a:ext cx="6072230" cy="455417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Μαθηματικά: Αρίθμηση </a:t>
            </a:r>
            <a:endParaRPr lang="el-GR" sz="3600" dirty="0"/>
          </a:p>
        </p:txBody>
      </p:sp>
      <p:pic>
        <p:nvPicPr>
          <p:cNvPr id="6146" name="Picture 2" descr="C:\Users\pc\Desktop\Εικόνα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071678"/>
            <a:ext cx="4344428" cy="3214710"/>
          </a:xfrm>
          <a:prstGeom prst="rect">
            <a:avLst/>
          </a:prstGeom>
          <a:noFill/>
        </p:spPr>
      </p:pic>
      <p:pic>
        <p:nvPicPr>
          <p:cNvPr id="6147" name="Picture 3" descr="C:\Users\pc\Desktop\Εικόνα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1472" y="2071678"/>
            <a:ext cx="3553329" cy="3224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1143000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Ακολουθία μαθήματος  </a:t>
            </a:r>
            <a:r>
              <a:rPr lang="en-US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Lams</a:t>
            </a:r>
            <a:br>
              <a:rPr lang="en-US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«Ανακύκλωση». Προβολή στον διαδραστικό πίνακα</a:t>
            </a:r>
            <a:endParaRPr lang="el-GR" sz="3600" dirty="0"/>
          </a:p>
        </p:txBody>
      </p:sp>
      <p:pic>
        <p:nvPicPr>
          <p:cNvPr id="4" name="3 - Θέση περιεχομένου" descr="DSC061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200024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Ασκήσεις αρίθμησης και</a:t>
            </a:r>
            <a: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πρόσθεσης</a:t>
            </a:r>
            <a:endParaRPr lang="el-GR" sz="3600" dirty="0"/>
          </a:p>
        </p:txBody>
      </p:sp>
      <p:pic>
        <p:nvPicPr>
          <p:cNvPr id="3075" name="Picture 3" descr="I:\DCIM\106MSDCF\DSC066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4500562" cy="3375422"/>
          </a:xfrm>
          <a:prstGeom prst="rect">
            <a:avLst/>
          </a:prstGeom>
          <a:noFill/>
        </p:spPr>
      </p:pic>
      <p:pic>
        <p:nvPicPr>
          <p:cNvPr id="3076" name="Picture 4" descr="I:\DCIM\106MSDCF\DSC066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64719"/>
            <a:ext cx="4286248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γεωμετρίας</a:t>
            </a:r>
            <a:endParaRPr lang="el-GR" dirty="0"/>
          </a:p>
        </p:txBody>
      </p:sp>
      <p:pic>
        <p:nvPicPr>
          <p:cNvPr id="5" name="Picture 2" descr="I:\DCIM\106MSDCF\DSC066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714488"/>
            <a:ext cx="6500858" cy="4872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Ερωτηματολόγιο έρευνας: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Πόσοι και τι ανακυκλώνουν;</a:t>
            </a:r>
            <a:endParaRPr lang="el-GR" sz="3600" dirty="0"/>
          </a:p>
        </p:txBody>
      </p:sp>
      <p:pic>
        <p:nvPicPr>
          <p:cNvPr id="5" name="4 - Θέση περιεχομένου" descr="DSC062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5346148">
            <a:off x="445138" y="2672525"/>
            <a:ext cx="4038600" cy="3028950"/>
          </a:xfrm>
        </p:spPr>
      </p:pic>
      <p:pic>
        <p:nvPicPr>
          <p:cNvPr id="6" name="5 - Θέση περιεχομένου" descr="DSC0622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7973508">
            <a:off x="4811186" y="2839923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25668"/>
          </a:xfrm>
        </p:spPr>
        <p:txBody>
          <a:bodyPr>
            <a:normAutofit/>
          </a:bodyPr>
          <a:lstStyle/>
          <a:p>
            <a:pPr algn="r"/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Τα παιδιά καταγράφουν τις απαντήσεις και κάνουμε επεξεργασία των δεδομένων και των αποτελεσμάτων.</a:t>
            </a:r>
            <a:endParaRPr lang="el-GR" sz="3600" dirty="0"/>
          </a:p>
        </p:txBody>
      </p:sp>
      <p:pic>
        <p:nvPicPr>
          <p:cNvPr id="9" name="8 - Θέση περιεχομένου" descr="DSC0629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000496" y="2857496"/>
            <a:ext cx="4038600" cy="3162835"/>
          </a:xfrm>
        </p:spPr>
      </p:pic>
      <p:pic>
        <p:nvPicPr>
          <p:cNvPr id="8194" name="Picture 2" descr="C:\Users\pc\Desktop\Εικόνα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2071678"/>
            <a:ext cx="2146300" cy="4071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85852" y="214290"/>
            <a:ext cx="6286544" cy="1071546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600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</a:t>
            </a:r>
            <a:r>
              <a:rPr lang="el-GR" sz="4000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Τα παιδιά γράφουν γράμμα προς το δήμαρχο:</a:t>
            </a:r>
            <a:endParaRPr lang="el-GR" sz="4000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357158" y="1571612"/>
            <a:ext cx="3143272" cy="4857808"/>
          </a:xfrm>
        </p:spPr>
        <p:txBody>
          <a:bodyPr>
            <a:noAutofit/>
          </a:bodyPr>
          <a:lstStyle/>
          <a:p>
            <a:endParaRPr lang="el-GR" sz="3200" b="1" dirty="0" smtClean="0">
              <a:ln w="1905">
                <a:solidFill>
                  <a:schemeClr val="bg2">
                    <a:lumMod val="1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el-GR" sz="32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Για  να ζητήσουν ένα κάδο ανακύκλωσης γυαλιού και έναν αλουμινίου που δεν υπήρχε στη γειτονιά</a:t>
            </a:r>
            <a:endParaRPr lang="el-GR" sz="3200" dirty="0"/>
          </a:p>
        </p:txBody>
      </p:sp>
      <p:pic>
        <p:nvPicPr>
          <p:cNvPr id="9218" name="Picture 2" descr="C:\Users\pc\Desktop\Εικόνα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1714488"/>
            <a:ext cx="5334580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Εξώφυλλο επιστολής και αιτήματα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παιδιών προς το Δήμαρχο</a:t>
            </a:r>
            <a:endParaRPr lang="el-GR" sz="3600" b="1" dirty="0"/>
          </a:p>
        </p:txBody>
      </p:sp>
      <p:pic>
        <p:nvPicPr>
          <p:cNvPr id="10242" name="Picture 2" descr="C:\Users\pc\Desktop\Εικόνα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785926"/>
            <a:ext cx="3408363" cy="4535487"/>
          </a:xfrm>
          <a:prstGeom prst="rect">
            <a:avLst/>
          </a:prstGeom>
          <a:noFill/>
        </p:spPr>
      </p:pic>
      <p:pic>
        <p:nvPicPr>
          <p:cNvPr id="10243" name="Picture 3" descr="C:\Users\pc\Desktop\Εικόνα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785926"/>
            <a:ext cx="3382963" cy="4511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Κατασκευή  αφίσας για την ανακύκλωση από τα παιδιά για να την κάνουν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δώρο στο Δημαρχείο</a:t>
            </a:r>
            <a:endParaRPr lang="el-GR" sz="3600" dirty="0"/>
          </a:p>
        </p:txBody>
      </p:sp>
      <p:pic>
        <p:nvPicPr>
          <p:cNvPr id="11266" name="Picture 2" descr="C:\Users\pc\Desktop\Εικόνα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857364"/>
            <a:ext cx="6332115" cy="4756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357314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ΥΛΟΠΟΙΗΣΗ ΕΠΙΣΚΕΨΗΣ 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των  νηπίων στο Δημαρχείο Πτολεμαΐδας</a:t>
            </a:r>
            <a:endParaRPr lang="el-GR" sz="3600" dirty="0"/>
          </a:p>
        </p:txBody>
      </p:sp>
      <p:pic>
        <p:nvPicPr>
          <p:cNvPr id="12290" name="Picture 2" descr="C:\Users\pc\Desktop\Εικόνα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3" y="2143116"/>
            <a:ext cx="6061997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511288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Αίθουσα συνεδριάσεων Δημαρχείου.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Τα νήπια συζητάνε με τον Αντιδήμαρχο καθαριότητας και υποβάλλουν το αίτημά τους</a:t>
            </a:r>
            <a:endParaRPr lang="el-GR" sz="3600" dirty="0"/>
          </a:p>
        </p:txBody>
      </p:sp>
      <p:pic>
        <p:nvPicPr>
          <p:cNvPr id="13314" name="Picture 2" descr="C:\Users\pc\Desktop\Εικόνα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571744"/>
            <a:ext cx="5888037" cy="2352675"/>
          </a:xfrm>
          <a:prstGeom prst="rect">
            <a:avLst/>
          </a:prstGeom>
          <a:noFill/>
        </p:spPr>
      </p:pic>
      <p:pic>
        <p:nvPicPr>
          <p:cNvPr id="13315" name="Picture 3" descr="C:\Users\pc\Desktop\Εικόνα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3857628"/>
            <a:ext cx="3017837" cy="2597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Κάνουν δώρο την αφίσα της ανακύκλωσης που έφτιαξαν </a:t>
            </a:r>
            <a:endParaRPr lang="el-GR" sz="3600" dirty="0"/>
          </a:p>
        </p:txBody>
      </p:sp>
      <p:pic>
        <p:nvPicPr>
          <p:cNvPr id="14338" name="Picture 2" descr="C:\Users\pc\Desktop\Εικόνα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714488"/>
            <a:ext cx="5854151" cy="1785950"/>
          </a:xfrm>
          <a:prstGeom prst="rect">
            <a:avLst/>
          </a:prstGeom>
          <a:noFill/>
        </p:spPr>
      </p:pic>
      <p:pic>
        <p:nvPicPr>
          <p:cNvPr id="14339" name="Picture 3" descr="C:\Users\pc\Desktop\Εικόνα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2571744"/>
            <a:ext cx="2919413" cy="3833813"/>
          </a:xfrm>
          <a:prstGeom prst="rect">
            <a:avLst/>
          </a:prstGeom>
          <a:noFill/>
        </p:spPr>
      </p:pic>
      <p:sp>
        <p:nvSpPr>
          <p:cNvPr id="20" name="19 - TextBox"/>
          <p:cNvSpPr txBox="1"/>
          <p:nvPr/>
        </p:nvSpPr>
        <p:spPr>
          <a:xfrm>
            <a:off x="857224" y="4143380"/>
            <a:ext cx="4286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Και στην επιστροφή ανακυκλώνουν μπαταρίες</a:t>
            </a:r>
            <a:endParaRPr lang="el-G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Εκπαιδευτικοί Στόχοι</a:t>
            </a:r>
            <a:endParaRPr lang="el-GR" sz="3600" dirty="0"/>
          </a:p>
        </p:txBody>
      </p:sp>
      <p:pic>
        <p:nvPicPr>
          <p:cNvPr id="4" name="3 - Θέση περιεχομένου" descr="DSC061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000108"/>
            <a:ext cx="8229600" cy="3853295"/>
          </a:xfrm>
        </p:spPr>
      </p:pic>
      <p:pic>
        <p:nvPicPr>
          <p:cNvPr id="5" name="4 - Θέση περιεχομένου" descr="DSC061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3857628"/>
            <a:ext cx="3619493" cy="2714620"/>
          </a:xfrm>
          <a:prstGeom prst="rect">
            <a:avLst/>
          </a:prstGeom>
        </p:spPr>
      </p:pic>
      <p:sp>
        <p:nvSpPr>
          <p:cNvPr id="7" name="6 - TextBox"/>
          <p:cNvSpPr txBox="1"/>
          <p:nvPr/>
        </p:nvSpPr>
        <p:spPr>
          <a:xfrm>
            <a:off x="428596" y="4929198"/>
            <a:ext cx="4857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r>
              <a:rPr lang="el-GR" sz="2800" b="1" baseline="30000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η</a:t>
            </a:r>
            <a:r>
              <a:rPr lang="el-GR" sz="28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Δραστηριότητα:</a:t>
            </a:r>
          </a:p>
          <a:p>
            <a:r>
              <a:rPr lang="el-GR" sz="28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Αρχικά τα νήπια  ζωγραφίζουν στον Η/Υ πως είναι η γη με σκουπίδια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571636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Την επόμενη μέρα μας έφερε η τεχνική υπηρεσία του Δήμου τους δύο κάδους ανακύκλωσης που έλειπαν από τη γειτονιά μας…</a:t>
            </a:r>
            <a:endParaRPr lang="el-GR" sz="3600" dirty="0"/>
          </a:p>
        </p:txBody>
      </p:sp>
      <p:pic>
        <p:nvPicPr>
          <p:cNvPr id="4" name="3 - Θέση περιεχομένου" descr="DSC064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2321711"/>
            <a:ext cx="5715040" cy="4286280"/>
          </a:xfrm>
        </p:spPr>
      </p:pic>
      <p:sp>
        <p:nvSpPr>
          <p:cNvPr id="5" name="4 - Διάγραμμα ροής: Εναλλακτική διεργασία"/>
          <p:cNvSpPr/>
          <p:nvPr/>
        </p:nvSpPr>
        <p:spPr>
          <a:xfrm>
            <a:off x="3857620" y="4000504"/>
            <a:ext cx="142876" cy="14287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…..για γυαλί και αλουμίνιο.</a:t>
            </a:r>
            <a:endParaRPr lang="el-GR" sz="3600" dirty="0"/>
          </a:p>
        </p:txBody>
      </p:sp>
      <p:pic>
        <p:nvPicPr>
          <p:cNvPr id="4" name="3 - Θέση περιεχομένου" descr="DSC065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 fontScale="90000"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Στο τέλος φτιάχνουν διάφορες κατασκευές και την κάρτα της καλοκαιρινής γιορτής από παλιά ή άχρηστα υλικά</a:t>
            </a:r>
            <a:endParaRPr lang="el-GR" sz="3600" dirty="0"/>
          </a:p>
        </p:txBody>
      </p:sp>
      <p:pic>
        <p:nvPicPr>
          <p:cNvPr id="19459" name="Picture 3" descr="C:\Users\pc\Desktop\Εικόνα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3500438"/>
            <a:ext cx="4552684" cy="3000396"/>
          </a:xfrm>
          <a:prstGeom prst="rect">
            <a:avLst/>
          </a:prstGeom>
          <a:noFill/>
        </p:spPr>
      </p:pic>
      <p:pic>
        <p:nvPicPr>
          <p:cNvPr id="19458" name="Picture 2" descr="C:\Users\pc\Desktop\Εικόνα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857364"/>
            <a:ext cx="4584700" cy="343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</a:t>
            </a: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ΞΙΟΛΟΓΗΣΗ-ΑΝΑΣΤΟΧΑΣΜΟΣ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 Ερωτήσεις απαντήσεις:</a:t>
            </a:r>
            <a:endParaRPr lang="el-GR" sz="36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 fontScale="92500"/>
          </a:bodyPr>
          <a:lstStyle/>
          <a:p>
            <a: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Τι έμαθαν τα νήπια για την ανακύκλωση:</a:t>
            </a:r>
          </a:p>
          <a:p>
            <a: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Τι είναι ανακύκλωση;</a:t>
            </a:r>
          </a:p>
          <a:p>
            <a: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Ποια υλικά ανακυκλώνονται;</a:t>
            </a:r>
          </a:p>
          <a:p>
            <a: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Γιατί κάνουμε ανακύκλωση;</a:t>
            </a:r>
          </a:p>
          <a:p>
            <a: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Πως γίνεται; </a:t>
            </a:r>
            <a:r>
              <a:rPr lang="el-GR" sz="22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(εργασία «Ο κύκλος της ανακύκλωσης»)</a:t>
            </a:r>
          </a:p>
          <a:p>
            <a: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Ποια είναι τα οφέλη για το περιβάλλον και τους ανθρώπους;</a:t>
            </a:r>
          </a:p>
          <a:p>
            <a: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Τι θα προτείνατε σε αυτούς που δεν κάνουν ανακύκλωση; (</a:t>
            </a:r>
            <a:r>
              <a:rPr lang="el-GR" sz="22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βάση της έρευνας που έκαναν τα ίδια τα παιδιά</a:t>
            </a:r>
            <a: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</a:p>
          <a:p>
            <a:endParaRPr lang="el-GR" dirty="0" smtClean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 Εργασία αξιολόγησης: «</a:t>
            </a:r>
            <a:r>
              <a:rPr lang="en-US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 </a:t>
            </a: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ταξίδι της ανακύκλωσης»</a:t>
            </a:r>
            <a:endParaRPr lang="el-GR" sz="3600" dirty="0"/>
          </a:p>
        </p:txBody>
      </p:sp>
      <p:pic>
        <p:nvPicPr>
          <p:cNvPr id="4" name="3 - Θέση περιεχομένου" descr="DSC065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928802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 Ζωγραφίστε πως  αισθάνεστε  που μάθατε να κάνετε ανακύκλωση καθημερινά;</a:t>
            </a:r>
            <a:endParaRPr lang="el-GR" sz="3600" dirty="0"/>
          </a:p>
        </p:txBody>
      </p:sp>
      <p:pic>
        <p:nvPicPr>
          <p:cNvPr id="4" name="3 - Θέση περιεχομένου" descr="DSC065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857364"/>
            <a:ext cx="4262957" cy="3197218"/>
          </a:xfrm>
        </p:spPr>
      </p:pic>
      <p:pic>
        <p:nvPicPr>
          <p:cNvPr id="1026" name="Picture 2" descr="G:\Α ΚΡΥΣΤΑ -ΝΗΠΙΑΓΩΓΕΙΟ\ΑΝΑΚΥΚΛΩΣΗ\1o NHΠIAΓΩΓΕΙΟ ΦΩΤΟΓΡΑΦΙΕΣ\ANAKΥΚΛΩΣΗ\1ο ΝΗΠΙΑΓΩΓΕΙΟ\Επίσκεψη στο Δημαρχείο\DSC065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357562"/>
            <a:ext cx="4429124" cy="33218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Έλλειψη"/>
          <p:cNvSpPr/>
          <p:nvPr/>
        </p:nvSpPr>
        <p:spPr>
          <a:xfrm>
            <a:off x="5429256" y="3857628"/>
            <a:ext cx="500066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21 - Έλλειψη"/>
          <p:cNvSpPr/>
          <p:nvPr/>
        </p:nvSpPr>
        <p:spPr>
          <a:xfrm>
            <a:off x="5643570" y="3857628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22 - Έλλειψη"/>
          <p:cNvSpPr/>
          <p:nvPr/>
        </p:nvSpPr>
        <p:spPr>
          <a:xfrm>
            <a:off x="5643570" y="3643314"/>
            <a:ext cx="214314" cy="285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23 - Έλλειψη"/>
          <p:cNvSpPr/>
          <p:nvPr/>
        </p:nvSpPr>
        <p:spPr>
          <a:xfrm>
            <a:off x="5500694" y="4000504"/>
            <a:ext cx="214314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500174"/>
            <a:ext cx="4038600" cy="4625989"/>
          </a:xfrm>
        </p:spPr>
        <p:txBody>
          <a:bodyPr/>
          <a:lstStyle/>
          <a:p>
            <a: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Καλοκαιρινή γιορτή</a:t>
            </a:r>
            <a:b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r>
              <a:rPr lang="el-GR" b="1" baseline="30000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ου</a:t>
            </a:r>
            <a: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Νηπιαγωγείου Πτολεμαΐδας:</a:t>
            </a:r>
            <a:endParaRPr lang="en-US" b="1" dirty="0" smtClean="0">
              <a:ln w="1905">
                <a:solidFill>
                  <a:schemeClr val="bg2">
                    <a:lumMod val="1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Παρουσίαση εκπ/κου προγράμματος ανακύκλωσης: </a:t>
            </a:r>
            <a:b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 Τίποτα για πέταμα-</a:t>
            </a:r>
            <a:b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Τα παλιά γίνονται καινούργια»</a:t>
            </a:r>
            <a:br>
              <a:rPr lang="el-GR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el-GR" dirty="0"/>
          </a:p>
        </p:txBody>
      </p:sp>
      <p:pic>
        <p:nvPicPr>
          <p:cNvPr id="21506" name="Picture 2" descr="C:\Users\pc\Desktop\Εικόνα40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642917"/>
            <a:ext cx="2714644" cy="5375823"/>
          </a:xfrm>
          <a:prstGeom prst="rect">
            <a:avLst/>
          </a:prstGeom>
          <a:noFill/>
        </p:spPr>
      </p:pic>
      <p:sp>
        <p:nvSpPr>
          <p:cNvPr id="12" name="11 - Έλλειψη"/>
          <p:cNvSpPr/>
          <p:nvPr/>
        </p:nvSpPr>
        <p:spPr>
          <a:xfrm>
            <a:off x="5429256" y="3714752"/>
            <a:ext cx="500066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</a:t>
            </a:r>
            <a:r>
              <a:rPr lang="el-GR" sz="24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ΡΑΓΟΥΔΙΑ  ΠΟΥ ΕΜΑΘΑΝ ΤΑ ΝΗΠΙΑ ΚΑΤΑ ΤΗ ΔΙΑΡΚΕΙΑ ΤΟΥ ΠΡΟΓΡΑΜΜΑΤΟΣ</a:t>
            </a:r>
            <a:endParaRPr lang="el-GR" sz="24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Κάδος μπλέ</a:t>
            </a:r>
            <a:r>
              <a:rPr lang="en-US" sz="2000" dirty="0" smtClean="0"/>
              <a:t> </a:t>
            </a:r>
            <a:r>
              <a:rPr lang="el-GR" sz="2000" dirty="0" smtClean="0"/>
              <a:t>παιδικό τραγούδι</a:t>
            </a:r>
            <a:endParaRPr lang="en-US" sz="2000" dirty="0" smtClean="0"/>
          </a:p>
          <a:p>
            <a:endParaRPr lang="el-GR" sz="2000" dirty="0" smtClean="0"/>
          </a:p>
          <a:p>
            <a:r>
              <a:rPr lang="el-GR" sz="2000" dirty="0" smtClean="0"/>
              <a:t>Ο Χορός της Ανακύκλωσης (παιδικό τραγούδι) </a:t>
            </a:r>
            <a:endParaRPr lang="en-US" sz="2000" dirty="0" smtClean="0"/>
          </a:p>
          <a:p>
            <a:pPr>
              <a:buNone/>
            </a:pPr>
            <a:endParaRPr lang="el-GR" sz="2000" dirty="0" smtClean="0"/>
          </a:p>
          <a:p>
            <a:r>
              <a:rPr lang="el-GR" sz="2000" dirty="0" smtClean="0"/>
              <a:t>ΑΝΑΚΥΚΛΩΣΗ-ΠΑΙΔΙΚΗ ΧΟΡΩΔΙΑ ΣΠΥΡΟΥ ΛΑΜΠΡΟΥ </a:t>
            </a:r>
          </a:p>
          <a:p>
            <a:pPr>
              <a:buNone/>
            </a:pPr>
            <a:endParaRPr lang="el-GR" sz="2000" dirty="0" smtClean="0"/>
          </a:p>
          <a:p>
            <a:pPr>
              <a:buNone/>
            </a:pPr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el-GR" sz="32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ΒΙΒΛΙΟΓΡΑΦΙΑ</a:t>
            </a:r>
            <a:endParaRPr lang="el-GR" sz="3200" b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572164"/>
          </a:xfrm>
        </p:spPr>
        <p:txBody>
          <a:bodyPr>
            <a:normAutofit fontScale="92500" lnSpcReduction="20000"/>
          </a:bodyPr>
          <a:lstStyle/>
          <a:p>
            <a:r>
              <a:rPr lang="el-GR" sz="2400" dirty="0" smtClean="0"/>
              <a:t>Γερμαντζίδης , Ν. (1991). </a:t>
            </a:r>
            <a:r>
              <a:rPr lang="el-GR" sz="2400" i="1" dirty="0" smtClean="0"/>
              <a:t>Μαθαίνουμε για το χαρτί και την ανακύκλωση</a:t>
            </a:r>
            <a:r>
              <a:rPr lang="el-GR" sz="2400" dirty="0" smtClean="0"/>
              <a:t>. Ξάνθη: Δημοκρίτειο Παν/</a:t>
            </a:r>
            <a:r>
              <a:rPr lang="el-GR" sz="2400" dirty="0" err="1" smtClean="0"/>
              <a:t>μιο</a:t>
            </a:r>
            <a:r>
              <a:rPr lang="el-GR" sz="2400" dirty="0" smtClean="0"/>
              <a:t> Θράκης.</a:t>
            </a:r>
          </a:p>
          <a:p>
            <a:pPr>
              <a:buNone/>
            </a:pPr>
            <a:endParaRPr lang="el-GR" sz="2400" dirty="0" smtClean="0"/>
          </a:p>
          <a:p>
            <a:r>
              <a:rPr lang="el-GR" sz="2400" dirty="0" smtClean="0"/>
              <a:t>ΔΕΠΠΣ</a:t>
            </a:r>
            <a:r>
              <a:rPr lang="en-US" sz="2400" dirty="0" smtClean="0"/>
              <a:t>-</a:t>
            </a:r>
            <a:r>
              <a:rPr lang="el-GR" sz="2400" dirty="0" smtClean="0"/>
              <a:t>ΑΠΣ</a:t>
            </a:r>
            <a:r>
              <a:rPr lang="en-US" sz="2400" dirty="0" smtClean="0"/>
              <a:t> </a:t>
            </a:r>
            <a:r>
              <a:rPr lang="el-GR" sz="2400" dirty="0" smtClean="0"/>
              <a:t>ΝΗΠΙΑΓΩΓΕΙΟΥ, (2003), Αθήνα: ΥΠΕΠΘ-Π.Ι.</a:t>
            </a:r>
          </a:p>
          <a:p>
            <a:pPr>
              <a:buNone/>
            </a:pPr>
            <a:endParaRPr lang="el-GR" sz="2400" dirty="0" smtClean="0"/>
          </a:p>
          <a:p>
            <a:r>
              <a:rPr lang="el-GR" sz="2400" dirty="0" smtClean="0"/>
              <a:t>Δαφέρμου, Χ., Κουλούρη, Π., Μπασαγιάννη, Ε. </a:t>
            </a:r>
            <a:r>
              <a:rPr lang="el-GR" sz="2400" i="1" dirty="0" smtClean="0"/>
              <a:t>Οδηγός Νηπιαγωγού</a:t>
            </a:r>
            <a:r>
              <a:rPr lang="el-GR" sz="2400" dirty="0" smtClean="0"/>
              <a:t>. Αθήνα: Ο.Ε.Δ.Β.</a:t>
            </a:r>
          </a:p>
          <a:p>
            <a:endParaRPr lang="el-GR" sz="2400" dirty="0" smtClean="0"/>
          </a:p>
          <a:p>
            <a:r>
              <a:rPr lang="el-GR" sz="2400" dirty="0" smtClean="0"/>
              <a:t>ΥΠΕΠΘ, Π.Ι. </a:t>
            </a:r>
            <a:r>
              <a:rPr lang="el-GR" sz="2400" i="1" dirty="0" smtClean="0"/>
              <a:t>Οδηγός Σχεδίων Εργασίας</a:t>
            </a:r>
            <a:r>
              <a:rPr lang="el-GR" sz="2400" dirty="0" smtClean="0"/>
              <a:t>, (2002), Αθήνα: ΥΠΕΠΘ-Π.Ι.</a:t>
            </a:r>
          </a:p>
          <a:p>
            <a:pPr>
              <a:buNone/>
            </a:pPr>
            <a:endParaRPr lang="el-GR" sz="2400" dirty="0" smtClean="0"/>
          </a:p>
          <a:p>
            <a:r>
              <a:rPr lang="el-GR" sz="2400" i="1" dirty="0" smtClean="0"/>
              <a:t>ΟΙΚΟΠΟΛΙΣ</a:t>
            </a:r>
            <a:r>
              <a:rPr lang="el-GR" sz="2400" dirty="0" smtClean="0"/>
              <a:t>, (2008), τεύχος 38.</a:t>
            </a:r>
          </a:p>
          <a:p>
            <a:pPr>
              <a:buNone/>
            </a:pPr>
            <a:endParaRPr lang="el-GR" sz="2400" dirty="0" smtClean="0"/>
          </a:p>
          <a:p>
            <a:r>
              <a:rPr lang="el-GR" sz="2400" dirty="0" smtClean="0"/>
              <a:t>ΥΠΕΠΘ. Περιβαλλοντική Εκπαίδευση, </a:t>
            </a:r>
            <a:r>
              <a:rPr lang="el-GR" sz="2400" i="1" dirty="0" smtClean="0"/>
              <a:t>Θησαυρός από σκουπίδια, </a:t>
            </a:r>
            <a:r>
              <a:rPr lang="el-GR" sz="2400" i="1" dirty="0" err="1" smtClean="0"/>
              <a:t>Οικοκουτί</a:t>
            </a:r>
            <a:r>
              <a:rPr lang="el-GR" sz="2400" i="1" dirty="0" smtClean="0"/>
              <a:t> 1,2</a:t>
            </a:r>
            <a:r>
              <a:rPr lang="el-GR" sz="2400" dirty="0" smtClean="0"/>
              <a:t>.</a:t>
            </a:r>
          </a:p>
          <a:p>
            <a:endParaRPr lang="en-US" sz="2400" dirty="0" smtClean="0"/>
          </a:p>
          <a:p>
            <a:r>
              <a:rPr lang="el-GR" sz="2400" dirty="0" err="1" smtClean="0"/>
              <a:t>Ρακαλλίδου</a:t>
            </a:r>
            <a:r>
              <a:rPr lang="el-GR" sz="2400" dirty="0" smtClean="0"/>
              <a:t>, Κ. «Κοινότητα </a:t>
            </a:r>
            <a:r>
              <a:rPr lang="en-US" sz="2400" dirty="0" smtClean="0"/>
              <a:t>Lams </a:t>
            </a:r>
            <a:r>
              <a:rPr lang="el-GR" sz="2400" dirty="0" smtClean="0"/>
              <a:t>, Ακολουθία-</a:t>
            </a:r>
            <a:r>
              <a:rPr lang="en-US" sz="2400" dirty="0" smtClean="0"/>
              <a:t>A</a:t>
            </a:r>
            <a:r>
              <a:rPr lang="el-GR" sz="2400" dirty="0" err="1" smtClean="0"/>
              <a:t>νακύκλωση</a:t>
            </a:r>
            <a:r>
              <a:rPr lang="el-GR" sz="2400" dirty="0" smtClean="0"/>
              <a:t> στο Νηπιαγωγείο.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l-GR" sz="2400" dirty="0" smtClean="0"/>
          </a:p>
          <a:p>
            <a:pPr algn="ctr">
              <a:buNone/>
            </a:pPr>
            <a:endParaRPr lang="el-GR" sz="2800" b="1" dirty="0" smtClean="0">
              <a:ln w="1905">
                <a:solidFill>
                  <a:schemeClr val="bg2">
                    <a:lumMod val="1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buNone/>
            </a:pPr>
            <a:endParaRPr lang="el-GR" sz="2800" b="1" dirty="0" smtClean="0">
              <a:ln w="1905">
                <a:solidFill>
                  <a:schemeClr val="bg2">
                    <a:lumMod val="1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buNone/>
            </a:pPr>
            <a:endParaRPr lang="el-GR" sz="2800" b="1" dirty="0" smtClean="0">
              <a:ln w="1905">
                <a:solidFill>
                  <a:schemeClr val="bg2">
                    <a:lumMod val="1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buNone/>
            </a:pPr>
            <a:endParaRPr lang="el-GR" sz="2800" b="1" dirty="0" smtClean="0">
              <a:ln w="1905">
                <a:solidFill>
                  <a:schemeClr val="bg2">
                    <a:lumMod val="1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buNone/>
            </a:pPr>
            <a:endParaRPr lang="el-GR" sz="2800" b="1" dirty="0" smtClean="0">
              <a:ln w="1905">
                <a:solidFill>
                  <a:schemeClr val="bg2">
                    <a:lumMod val="1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buNone/>
            </a:pPr>
            <a:endParaRPr lang="el-GR" sz="2800" b="1" dirty="0" smtClean="0">
              <a:ln w="1905">
                <a:solidFill>
                  <a:schemeClr val="bg2">
                    <a:lumMod val="1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buNone/>
            </a:pPr>
            <a:endParaRPr lang="el-GR" sz="2800" b="1" dirty="0" smtClean="0">
              <a:ln w="1905">
                <a:solidFill>
                  <a:schemeClr val="bg2">
                    <a:lumMod val="1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buNone/>
            </a:pPr>
            <a:endParaRPr lang="el-GR" sz="2800" b="1" dirty="0" smtClean="0">
              <a:ln w="1905">
                <a:solidFill>
                  <a:schemeClr val="bg2">
                    <a:lumMod val="1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buNone/>
            </a:pPr>
            <a:endParaRPr lang="el-GR" sz="2800" b="1" dirty="0" smtClean="0">
              <a:ln w="1905">
                <a:solidFill>
                  <a:schemeClr val="bg2">
                    <a:lumMod val="1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buNone/>
            </a:pPr>
            <a:endParaRPr lang="el-GR" sz="3000" dirty="0" smtClean="0"/>
          </a:p>
          <a:p>
            <a:pPr>
              <a:buNone/>
            </a:pPr>
            <a:endParaRPr lang="el-GR" sz="2000" dirty="0" smtClean="0"/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857224" y="500042"/>
            <a:ext cx="7500990" cy="6357958"/>
          </a:xfrm>
        </p:spPr>
        <p:txBody>
          <a:bodyPr>
            <a:norm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l-GR" sz="2400" dirty="0" smtClean="0"/>
              <a:t> </a:t>
            </a:r>
            <a:r>
              <a:rPr lang="el-G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Κωνσταντινίδης, Α. «Ανακύκλωση χαρτιού», Πρόγραμμα Περιβαλλονικής Αγωγής (Β/</a:t>
            </a:r>
            <a:r>
              <a:rPr lang="el-GR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Θμι</a:t>
            </a:r>
            <a:r>
              <a:rPr lang="el-G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α Εκ/</a:t>
            </a:r>
            <a:r>
              <a:rPr lang="el-GR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πση</a:t>
            </a:r>
            <a:r>
              <a:rPr lang="el-G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n-US" sz="2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endParaRPr lang="el-GR" sz="2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el-G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Μάνεση, Τ. «Δραστηριότητες, παιδαγωγικό και εποπτικό υλικό για το νηπιαγωγείο και το δημοτικό</a:t>
            </a:r>
            <a:r>
              <a:rPr lang="el-G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en-US" sz="2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endParaRPr lang="en-US" sz="2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l-GR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λληνική</a:t>
            </a:r>
            <a:r>
              <a:rPr lang="el-GR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Εταιρία Αξιοποίησης Ανακύκλωσης (Εγκεκριμένες εκπαιδευτικές δραστηριότητες από το ΥΠΠΕΠΘ). </a:t>
            </a:r>
            <a:endParaRPr lang="en-US" sz="2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Font typeface="Arial" pitchFamily="34" charset="0"/>
              <a:buChar char="•"/>
            </a:pPr>
            <a:endParaRPr lang="en-US" sz="2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el-G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ΚΠΕ Καλαμάτας. Παραμύθι:«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l-G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Τα όνειρα των σκουπιδιών»  (οικολογική ιστορία για παιδιά). </a:t>
            </a:r>
            <a:endParaRPr lang="en-US" sz="2200" b="1" dirty="0" smtClean="0">
              <a:ln w="1905">
                <a:solidFill>
                  <a:schemeClr val="bg2">
                    <a:lumMod val="10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endParaRPr lang="en-US" sz="2200" b="1" dirty="0" smtClean="0">
              <a:ln w="1905">
                <a:solidFill>
                  <a:schemeClr val="bg2">
                    <a:lumMod val="1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r>
              <a:rPr lang="el-G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Φωτόδεντρ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</a:t>
            </a:r>
            <a:r>
              <a:rPr lang="el-G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–Παιχνίδι Ανακύκλωσης. </a:t>
            </a:r>
            <a:r>
              <a:rPr lang="el-G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Διαθέσιμο στον ιστότοπο: </a:t>
            </a:r>
            <a:r>
              <a:rPr lang="en-US" sz="2200" dirty="0" smtClean="0">
                <a:hlinkClick r:id="rId2"/>
              </a:rPr>
              <a:t>http://photodentro.edu.gr/lor/handle/8521/1534</a:t>
            </a:r>
            <a:endParaRPr lang="el-GR" sz="2200" dirty="0" smtClean="0"/>
          </a:p>
          <a:p>
            <a:pPr algn="just"/>
            <a:endParaRPr lang="el-GR" sz="2200" b="1" dirty="0" smtClean="0">
              <a:ln w="1905">
                <a:solidFill>
                  <a:schemeClr val="bg2">
                    <a:lumMod val="1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el-GR" sz="2200" b="1" dirty="0" smtClean="0">
              <a:ln w="1905">
                <a:solidFill>
                  <a:schemeClr val="bg2">
                    <a:lumMod val="1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endParaRPr lang="el-GR" sz="2200" dirty="0" smtClean="0"/>
          </a:p>
          <a:p>
            <a:pPr algn="just"/>
            <a:endParaRPr lang="en-US" sz="2200" dirty="0" smtClean="0"/>
          </a:p>
          <a:p>
            <a:pPr algn="just"/>
            <a:endParaRPr lang="en-US" sz="2400" dirty="0" smtClean="0"/>
          </a:p>
          <a:p>
            <a:pPr algn="just"/>
            <a:endParaRPr lang="en-US" sz="2400" dirty="0" smtClean="0"/>
          </a:p>
          <a:p>
            <a:pPr algn="just"/>
            <a:endParaRPr lang="el-GR" sz="2400" dirty="0" smtClean="0"/>
          </a:p>
          <a:p>
            <a:pPr algn="just"/>
            <a:endParaRPr lang="el-GR" sz="2400" dirty="0" smtClean="0"/>
          </a:p>
          <a:p>
            <a:pPr algn="just"/>
            <a:endParaRPr lang="el-GR" sz="2400" u="sng" dirty="0" smtClean="0"/>
          </a:p>
          <a:p>
            <a:pPr algn="just"/>
            <a:endParaRPr lang="el-GR" sz="2400" u="sng" dirty="0" smtClean="0"/>
          </a:p>
          <a:p>
            <a:pPr algn="just"/>
            <a:endParaRPr lang="el-GR" sz="2000" u="sng" dirty="0" smtClean="0"/>
          </a:p>
          <a:p>
            <a:pPr algn="just">
              <a:buFont typeface="Arial" pitchFamily="34" charset="0"/>
              <a:buChar char="•"/>
            </a:pPr>
            <a:endParaRPr lang="el-GR" sz="2000" dirty="0" smtClean="0"/>
          </a:p>
          <a:p>
            <a:pPr algn="just">
              <a:buFont typeface="Arial" pitchFamily="34" charset="0"/>
              <a:buChar char="•"/>
            </a:pPr>
            <a:endParaRPr lang="en-US" sz="2000" dirty="0" smtClean="0"/>
          </a:p>
          <a:p>
            <a:endParaRPr lang="el-G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857364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Στη συνέχεια ζωγραφίζουν και πάλι στο διαδραστικό πίνακα πως θα ήταν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καλύτερη (δηλ. χωρίς σκουπίδια)</a:t>
            </a:r>
            <a:endParaRPr lang="el-GR" sz="3600" dirty="0"/>
          </a:p>
        </p:txBody>
      </p:sp>
      <p:pic>
        <p:nvPicPr>
          <p:cNvPr id="6" name="5 - Θέση περιεχομένου" descr="DSC0614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714480" y="2214554"/>
            <a:ext cx="5929354" cy="44470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2071654"/>
          </a:xfrm>
        </p:spPr>
        <p:txBody>
          <a:bodyPr>
            <a:normAutofit fontScale="90000"/>
          </a:bodyPr>
          <a:lstStyle/>
          <a:p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r>
              <a:rPr lang="el-GR" sz="3600" b="1" baseline="30000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η</a:t>
            </a: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Δραστηριότητα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Ερωτήσεις-Απαντήσεις </a:t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l-GR" sz="36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l-GR" sz="3100" b="1" dirty="0" smtClean="0">
                <a:ln w="1905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Τι νομίζεις ότι δείχνει το σήμα;</a:t>
            </a:r>
            <a:endParaRPr lang="el-GR" sz="3100" dirty="0"/>
          </a:p>
        </p:txBody>
      </p:sp>
      <p:pic>
        <p:nvPicPr>
          <p:cNvPr id="1026" name="Picture 2" descr="C:\Users\pc\Desktop\DSC0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071678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1845</TotalTime>
  <Words>864</Words>
  <Application>Microsoft Office PowerPoint</Application>
  <PresentationFormat>Προβολή στην οθόνη (4:3)</PresentationFormat>
  <Paragraphs>166</Paragraphs>
  <Slides>79</Slides>
  <Notes>14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79</vt:i4>
      </vt:variant>
    </vt:vector>
  </HeadingPairs>
  <TitlesOfParts>
    <vt:vector size="80" baseType="lpstr">
      <vt:lpstr>Θέμα του Office</vt:lpstr>
      <vt:lpstr>Διαφάνεια 1</vt:lpstr>
      <vt:lpstr>Αναγνωρίζουν το σήμα της ανακύκλωσης</vt:lpstr>
      <vt:lpstr>Ανακύκλωση και υλικά που ανακυκλώνονται.</vt:lpstr>
      <vt:lpstr>Tι είναι ανακύκλωση;  Καταιγισμός ιδεών- Aποτύπωση με ζωγραφική</vt:lpstr>
      <vt:lpstr>                              Ζωγραφική</vt:lpstr>
      <vt:lpstr>Ακολουθία μαθήματος  Lams «Ανακύκλωση». Προβολή στον διαδραστικό πίνακα</vt:lpstr>
      <vt:lpstr>Εκπαιδευτικοί Στόχοι</vt:lpstr>
      <vt:lpstr>Στη συνέχεια ζωγραφίζουν και πάλι στο διαδραστικό πίνακα πως θα ήταν καλύτερη (δηλ. χωρίς σκουπίδια)</vt:lpstr>
      <vt:lpstr>2η Δραστηριότητα Ερωτήσεις-Απαντήσεις   Τι νομίζεις ότι δείχνει το σήμα;</vt:lpstr>
      <vt:lpstr>3η Δραστηριότητα (Lams): Βίντεο : «Τι μπορούμε να ανακυκλώνουμε καθημερινά» </vt:lpstr>
      <vt:lpstr>4η Δραστηριότητα (Lams)  Ψηφοφορία στον Η/Υ: Σε ποιόν κάδο θα πετάτε τα υλικά που ανακυκλώνονται;</vt:lpstr>
      <vt:lpstr>5η Δραστηριότητα (Lams):  Σε ζευγάρια: «Παιχνίδι ανακύκλωσης στον Η/Υ»</vt:lpstr>
      <vt:lpstr>          6η Δραστηριότητα (Lams): Εννοιολογικός χάρτης: Κατηγοριοποίηση υλικών και συσκευών που ανακυκλώνονται </vt:lpstr>
      <vt:lpstr>Ομαδοποιήσεις:</vt:lpstr>
      <vt:lpstr>Προγραφικές δραστηριότητες</vt:lpstr>
      <vt:lpstr>Κυκλώνουν το γράμμα «Α» Γράφουν το γράμμα «Α»</vt:lpstr>
      <vt:lpstr>Τι μπορούμε να πετάμε στον μπλε κάδο</vt:lpstr>
      <vt:lpstr>Διαφάνεια 18</vt:lpstr>
      <vt:lpstr>Διαδικασία ανακύκλωσης υλικών: πλαστικό</vt:lpstr>
      <vt:lpstr>γυαλί, αλουμίνιο:</vt:lpstr>
      <vt:lpstr>Φτιάχνουμε το τετράδιο της ανακύκλωσης χαρτιού</vt:lpstr>
      <vt:lpstr>Τα είδη και η χρήση του χαρτιού</vt:lpstr>
      <vt:lpstr>Που  χρησιμοποιούν το χαρτί τα παιδιά</vt:lpstr>
      <vt:lpstr>Ιδιότητες του Χαρτιού</vt:lpstr>
      <vt:lpstr>Διαφάνεια 25</vt:lpstr>
      <vt:lpstr>Τι πρέπει να κάνουμε για να σωθούν τα δέντρα; Ζωγράφισε πως αισθάνονται αυτά που θα σωθούν.</vt:lpstr>
      <vt:lpstr>Διαφάνεια 27</vt:lpstr>
      <vt:lpstr>Διαφάνεια 28</vt:lpstr>
      <vt:lpstr>Διαφάνεια 29</vt:lpstr>
      <vt:lpstr>Πως αισθάνονται τα παιδιά που έκαναν ανακύκλωση;</vt:lpstr>
      <vt:lpstr>Επίσκεψη από τη «Διάδυμα» στο σχολείο μας  (με άδεια από την Α/θμια Εκπ/ση)</vt:lpstr>
      <vt:lpstr>Μας παρουσίασαν  στο διαδραστικό πίνακα   1.«Το ταξίδι των σκουπιδιών»</vt:lpstr>
      <vt:lpstr>2. Τα υλικά που ανακυκλώνονται</vt:lpstr>
      <vt:lpstr>Διαφάνεια 34</vt:lpstr>
      <vt:lpstr>3. Πως μεταφέρονται και που πηγαίνουν</vt:lpstr>
      <vt:lpstr>4. Τα παιδιά σε ομάδες έπαιξαν το παιχνίδι του κρυμμένου θησαυρού</vt:lpstr>
      <vt:lpstr>Μαθηματικά: Αντιστοιχίσεις υλικών  και κάδων ανακύκλωσης</vt:lpstr>
      <vt:lpstr>Μαθηματικά-Πίνακας ανακύκλωσης: Τα παιδιά σε ομάδες  ταξινομούν τις εικόνες των υλικών που ανακυκλώνονται.</vt:lpstr>
      <vt:lpstr>Φυσικές Επιστήμες: Ιδιότητες των υλικών που ανακυκλώνονται: βαριά, ελαφριά, σκίζονται.</vt:lpstr>
      <vt:lpstr> Επιπλέουν ή Βυθίζονται  </vt:lpstr>
      <vt:lpstr>Προβλέπουν:</vt:lpstr>
      <vt:lpstr>Διαφάνεια 42</vt:lpstr>
      <vt:lpstr>Διαφάνεια 43</vt:lpstr>
      <vt:lpstr>Κατασκευή ανακυκλωμένου χαρτιού:</vt:lpstr>
      <vt:lpstr>Διαφάνεια 45</vt:lpstr>
      <vt:lpstr>Ανακατεύουν  τα χαρτιά για να λιώσουν και να πάρουν χρώμα </vt:lpstr>
      <vt:lpstr>Στραγγίζουμε τα χρωματιστά χαρτιά, τα πολτοποιούμε και τα απλώνουμε  πάνω στα τραπέζια, σε  εφημερίδες για να στεγνώσουν. Τα παιδιά τα πατάνε με τα χέρια και τα ισιάζουν με τις ράβδους. </vt:lpstr>
      <vt:lpstr>Ψήνουμε το χαρτί</vt:lpstr>
      <vt:lpstr>Σε ομάδες φτιάχνουν κολλάζ :   1. Τη γη που υποφέρει από τα σκουπίδια  2. Από ανακυκλωμένο χαρτί  τη γη καθαρή</vt:lpstr>
      <vt:lpstr>25η Μαρτίου Κολλάζ: ο χάρτης της Ελλάδας  από ανακυκλωμένο χαρτί: .</vt:lpstr>
      <vt:lpstr>Πίνακας με κατασκευές των νηπίων από ανακυκλωμένο χαρτί.</vt:lpstr>
      <vt:lpstr>Διαφάνεια 52</vt:lpstr>
      <vt:lpstr>Η γωνιά ανακύκλωσης της τάξης μας</vt:lpstr>
      <vt:lpstr>Τα παιδιά πηγαίνουν τα κουτιά ανακύκλωσης της τάξης στους αντίστοιχους κάδους της γειτονιάς μας</vt:lpstr>
      <vt:lpstr>Αφήγηση παραμυθιού στο διαδραστικό πίνακα:  «Τα όνειρα των σκουπιδιών»</vt:lpstr>
      <vt:lpstr>Τίποτα για πέταμα…..</vt:lpstr>
      <vt:lpstr>Παρατήρηση εκόνας στο διαδραστικό πίνακα: Tι άλλο ανακυκλώνουμε;</vt:lpstr>
      <vt:lpstr>Μαθηματικά: ταξινόμηση υλικών Ποια ανακυκλώνονται και ποια όχι</vt:lpstr>
      <vt:lpstr>Μαθηματικά: Αρίθμηση </vt:lpstr>
      <vt:lpstr>Ασκήσεις αρίθμησης και πρόσθεσης</vt:lpstr>
      <vt:lpstr>γεωμετρίας</vt:lpstr>
      <vt:lpstr>Ερωτηματολόγιο έρευνας: Πόσοι και τι ανακυκλώνουν;</vt:lpstr>
      <vt:lpstr>Τα παιδιά καταγράφουν τις απαντήσεις και κάνουμε επεξεργασία των δεδομένων και των αποτελεσμάτων.</vt:lpstr>
      <vt:lpstr>    Τα παιδιά γράφουν γράμμα προς το δήμαρχο:</vt:lpstr>
      <vt:lpstr>Εξώφυλλο επιστολής και αιτήματα παιδιών προς το Δήμαρχο</vt:lpstr>
      <vt:lpstr>Κατασκευή  αφίσας για την ανακύκλωση από τα παιδιά για να την κάνουν δώρο στο Δημαρχείο</vt:lpstr>
      <vt:lpstr>ΥΛΟΠΟΙΗΣΗ ΕΠΙΣΚΕΨΗΣ  των  νηπίων στο Δημαρχείο Πτολεμαΐδας</vt:lpstr>
      <vt:lpstr>Αίθουσα συνεδριάσεων Δημαρχείου. Τα νήπια συζητάνε με τον Αντιδήμαρχο καθαριότητας και υποβάλλουν το αίτημά τους</vt:lpstr>
      <vt:lpstr>Κάνουν δώρο την αφίσα της ανακύκλωσης που έφτιαξαν </vt:lpstr>
      <vt:lpstr>Την επόμενη μέρα μας έφερε η τεχνική υπηρεσία του Δήμου τους δύο κάδους ανακύκλωσης που έλειπαν από τη γειτονιά μας…</vt:lpstr>
      <vt:lpstr>…..για γυαλί και αλουμίνιο.</vt:lpstr>
      <vt:lpstr>Στο τέλος φτιάχνουν διάφορες κατασκευές και την κάρτα της καλοκαιρινής γιορτής από παλιά ή άχρηστα υλικά</vt:lpstr>
      <vt:lpstr>AΞΙΟΛΟΓΗΣΗ-ΑΝΑΣΤΟΧΑΣΜΟΣ 1. Ερωτήσεις απαντήσεις:</vt:lpstr>
      <vt:lpstr>2. Εργασία αξιολόγησης: «To ταξίδι της ανακύκλωσης»</vt:lpstr>
      <vt:lpstr>3. Ζωγραφίστε πως  αισθάνεστε  που μάθατε να κάνετε ανακύκλωση καθημερινά;</vt:lpstr>
      <vt:lpstr>Διαφάνεια 76</vt:lpstr>
      <vt:lpstr>TΡΑΓΟΥΔΙΑ  ΠΟΥ ΕΜΑΘΑΝ ΤΑ ΝΗΠΙΑ ΚΑΤΑ ΤΗ ΔΙΑΡΚΕΙΑ ΤΟΥ ΠΡΟΓΡΑΜΜΑΤΟΣ</vt:lpstr>
      <vt:lpstr>ΒΙΒΛΙΟΓΡΑΦΙΑ</vt:lpstr>
      <vt:lpstr>Διαφάνεια 79</vt:lpstr>
    </vt:vector>
  </TitlesOfParts>
  <Manager>-</Manager>
  <Company>-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Τα παλιά γίνονται καινούργια</dc:title>
  <dc:subject>Ανακύκλωση</dc:subject>
  <dc:creator>Κρύστα ρακαλλίδου</dc:creator>
  <cp:keywords>Εκ. Σχολικό Πρόγραμμα-1ο Νηπιαγωγείο πτολεμαίδας</cp:keywords>
  <cp:lastModifiedBy>pc</cp:lastModifiedBy>
  <cp:revision>512</cp:revision>
  <dcterms:created xsi:type="dcterms:W3CDTF">2016-05-15T21:02:01Z</dcterms:created>
  <dcterms:modified xsi:type="dcterms:W3CDTF">2018-07-07T19:29:57Z</dcterms:modified>
  <cp:category>Περιβαλλοντική αγωγή</cp:category>
  <cp:version>1</cp:version>
</cp:coreProperties>
</file>