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56" r:id="rId2"/>
    <p:sldId id="295" r:id="rId3"/>
    <p:sldId id="258" r:id="rId4"/>
    <p:sldId id="262" r:id="rId5"/>
    <p:sldId id="271" r:id="rId6"/>
    <p:sldId id="272" r:id="rId7"/>
    <p:sldId id="277" r:id="rId8"/>
    <p:sldId id="263" r:id="rId9"/>
    <p:sldId id="257" r:id="rId10"/>
    <p:sldId id="273" r:id="rId11"/>
    <p:sldId id="260" r:id="rId12"/>
    <p:sldId id="278" r:id="rId13"/>
    <p:sldId id="279" r:id="rId14"/>
    <p:sldId id="280" r:id="rId15"/>
    <p:sldId id="274" r:id="rId16"/>
    <p:sldId id="281" r:id="rId17"/>
    <p:sldId id="282" r:id="rId18"/>
    <p:sldId id="283" r:id="rId19"/>
    <p:sldId id="285" r:id="rId20"/>
    <p:sldId id="286" r:id="rId21"/>
    <p:sldId id="284" r:id="rId22"/>
    <p:sldId id="287" r:id="rId23"/>
    <p:sldId id="288" r:id="rId24"/>
    <p:sldId id="289" r:id="rId25"/>
    <p:sldId id="291" r:id="rId26"/>
    <p:sldId id="292" r:id="rId27"/>
    <p:sldId id="290" r:id="rId28"/>
    <p:sldId id="293" r:id="rId29"/>
    <p:sldId id="261" r:id="rId30"/>
    <p:sldId id="265" r:id="rId31"/>
    <p:sldId id="268" r:id="rId32"/>
    <p:sldId id="269" r:id="rId33"/>
    <p:sldId id="276" r:id="rId34"/>
    <p:sldId id="275" r:id="rId35"/>
    <p:sldId id="294" r:id="rId36"/>
    <p:sldId id="27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C620C-B6CC-4658-91FE-310A84B647AB}" type="datetimeFigureOut">
              <a:rPr lang="en-US"/>
              <a:pPr/>
              <a:t>9/3/2018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68F6E-CEE2-40FC-AC07-0866A62AFADE}" type="slidenum">
              <a:rPr lang="en-US"/>
              <a:pPr/>
              <a:t>‹#›</a:t>
            </a:fld>
            <a:endParaRPr lang="en-US" dirty="0"/>
          </a:p>
        </p:txBody>
      </p:sp>
    </p:spTree>
    <p:extLst>
      <p:ext uri="{BB962C8B-B14F-4D97-AF65-F5344CB8AC3E}">
        <p14:creationId xmlns:p14="http://schemas.microsoft.com/office/powerpoint/2010/main" val="17107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1</a:t>
            </a:fld>
            <a:endParaRPr lang="en-US" dirty="0"/>
          </a:p>
        </p:txBody>
      </p:sp>
    </p:spTree>
    <p:extLst>
      <p:ext uri="{BB962C8B-B14F-4D97-AF65-F5344CB8AC3E}">
        <p14:creationId xmlns:p14="http://schemas.microsoft.com/office/powerpoint/2010/main" val="280587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3</a:t>
            </a:fld>
            <a:endParaRPr lang="en-US" dirty="0"/>
          </a:p>
        </p:txBody>
      </p:sp>
    </p:spTree>
    <p:extLst>
      <p:ext uri="{BB962C8B-B14F-4D97-AF65-F5344CB8AC3E}">
        <p14:creationId xmlns:p14="http://schemas.microsoft.com/office/powerpoint/2010/main" val="105122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9</a:t>
            </a:fld>
            <a:endParaRPr lang="en-US" dirty="0"/>
          </a:p>
        </p:txBody>
      </p:sp>
    </p:spTree>
    <p:extLst>
      <p:ext uri="{BB962C8B-B14F-4D97-AF65-F5344CB8AC3E}">
        <p14:creationId xmlns:p14="http://schemas.microsoft.com/office/powerpoint/2010/main" val="3673864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18362" y="531028"/>
            <a:ext cx="5648623" cy="1204306"/>
          </a:xfrm>
        </p:spPr>
        <p:txBody>
          <a:bodyPr bIns="9144" anchor="b"/>
          <a:lstStyle>
            <a:lvl1pPr>
              <a:defRPr sz="3200" b="1">
                <a:solidFill>
                  <a:schemeClr val="accent3">
                    <a:lumMod val="50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4" name="Date Placeholder 3"/>
          <p:cNvSpPr>
            <a:spLocks noGrp="1"/>
          </p:cNvSpPr>
          <p:nvPr>
            <p:ph type="dt" sz="half" idx="10"/>
          </p:nvPr>
        </p:nvSpPr>
        <p:spPr>
          <a:xfrm rot="19140000">
            <a:off x="1989056" y="4328224"/>
            <a:ext cx="2176272" cy="201168"/>
          </a:xfrm>
          <a:prstGeom prst="rect">
            <a:avLst/>
          </a:prstGeom>
        </p:spPr>
        <p:txBody>
          <a:bodyPr/>
          <a:lstStyle/>
          <a:p>
            <a:fld id="{7D0065BE-0657-4A47-90AD-C21C55E16B19}" type="datetime4">
              <a:rPr lang="en-US" smtClean="0"/>
              <a:pPr/>
              <a:t>September 3,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_2">
    <p:spTree>
      <p:nvGrpSpPr>
        <p:cNvPr id="1" name=""/>
        <p:cNvGrpSpPr/>
        <p:nvPr/>
      </p:nvGrpSpPr>
      <p:grpSpPr>
        <a:xfrm>
          <a:off x="0" y="0"/>
          <a:ext cx="0" cy="0"/>
          <a:chOff x="0" y="0"/>
          <a:chExt cx="0" cy="0"/>
        </a:xfrm>
      </p:grpSpPr>
      <p:sp>
        <p:nvSpPr>
          <p:cNvPr id="11" name="Rectangle 10"/>
          <p:cNvSpPr/>
          <p:nvPr userDrawn="1"/>
        </p:nvSpPr>
        <p:spPr>
          <a:xfrm>
            <a:off x="5711483" y="855486"/>
            <a:ext cx="2961030" cy="38879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71489" y="485775"/>
            <a:ext cx="5099318"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n-US"/>
              <a:t>Click to edit Master title style</a:t>
            </a:r>
            <a:endParaRPr lang="en-US" dirty="0"/>
          </a:p>
        </p:txBody>
      </p:sp>
      <p:sp>
        <p:nvSpPr>
          <p:cNvPr id="4" name="Content Placeholder 3"/>
          <p:cNvSpPr>
            <a:spLocks noGrp="1"/>
          </p:cNvSpPr>
          <p:nvPr>
            <p:ph sz="half" idx="2"/>
          </p:nvPr>
        </p:nvSpPr>
        <p:spPr>
          <a:xfrm>
            <a:off x="557213" y="557213"/>
            <a:ext cx="4957321"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843587" y="914400"/>
            <a:ext cx="2771776" cy="3714750"/>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p:cNvSpPr/>
          <p:nvPr userDrawn="1"/>
        </p:nvSpPr>
        <p:spPr>
          <a:xfrm>
            <a:off x="4681182" y="491319"/>
            <a:ext cx="4018627" cy="41975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36728" y="472127"/>
            <a:ext cx="3957851" cy="420905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n-US"/>
              <a:t>Click to edit Master title style</a:t>
            </a:r>
            <a:endParaRPr lang="en-US" dirty="0"/>
          </a:p>
        </p:txBody>
      </p:sp>
      <p:sp>
        <p:nvSpPr>
          <p:cNvPr id="4" name="Content Placeholder 3"/>
          <p:cNvSpPr>
            <a:spLocks noGrp="1"/>
          </p:cNvSpPr>
          <p:nvPr>
            <p:ph sz="half" idx="2"/>
          </p:nvPr>
        </p:nvSpPr>
        <p:spPr>
          <a:xfrm>
            <a:off x="529917" y="557214"/>
            <a:ext cx="3782775" cy="4055730"/>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49421" y="573206"/>
            <a:ext cx="3865942" cy="4055944"/>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pic>
        <p:nvPicPr>
          <p:cNvPr id="6" name="Picture 5"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7" name="Picture 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2" name="Picture 11"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11" name="Content Placeholder 3"/>
          <p:cNvSpPr>
            <a:spLocks noGrp="1"/>
          </p:cNvSpPr>
          <p:nvPr>
            <p:ph sz="half" idx="2"/>
          </p:nvPr>
        </p:nvSpPr>
        <p:spPr>
          <a:xfrm>
            <a:off x="270609" y="286602"/>
            <a:ext cx="8504900" cy="4449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921944" y="1872429"/>
            <a:ext cx="6038968" cy="1207509"/>
          </a:xfrm>
        </p:spPr>
        <p:txBody>
          <a:bodyPr bIns="9144" anchor="b"/>
          <a:lstStyle>
            <a:lvl1pPr algn="l">
              <a:defRPr kumimoji="0" lang="en-US" sz="3000" b="0" i="0" u="none" strike="noStrike" kern="1200" cap="all" spc="0" normalizeH="0" baseline="0" noProof="0" dirty="0" smtClean="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9" name="Picture 8"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mall photo contain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13" name="Content Placeholder 2"/>
          <p:cNvSpPr>
            <a:spLocks noGrp="1"/>
          </p:cNvSpPr>
          <p:nvPr>
            <p:ph sz="half" idx="13"/>
          </p:nvPr>
        </p:nvSpPr>
        <p:spPr>
          <a:xfrm>
            <a:off x="290686" y="191072"/>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half" idx="14"/>
          </p:nvPr>
        </p:nvSpPr>
        <p:spPr>
          <a:xfrm>
            <a:off x="4537414" y="3018433"/>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3">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pic>
        <p:nvPicPr>
          <p:cNvPr id="9" name="Picture 8"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138984" y="5172501"/>
            <a:ext cx="6005015" cy="873457"/>
          </a:xfrm>
          <a:solidFill>
            <a:srgbClr val="FFFFFF">
              <a:alpha val="50196"/>
            </a:srgbClr>
          </a:solidFill>
          <a:effectLst>
            <a:outerShdw blurRad="203200" dist="114300" dir="5400000" algn="t" rotWithShape="0">
              <a:schemeClr val="accent3">
                <a:lumMod val="50000"/>
                <a:alpha val="40000"/>
              </a:schemeClr>
            </a:outerShdw>
          </a:effectLst>
        </p:spPr>
        <p:txBody>
          <a:bodyPr/>
          <a:lstStyle>
            <a:lvl1pPr algn="r">
              <a:defRPr lang="en-US" sz="2800" b="1" kern="1200" cap="all" baseline="0" dirty="0">
                <a:solidFill>
                  <a:schemeClr val="accent3">
                    <a:lumMod val="50000"/>
                  </a:schemeClr>
                </a:solidFill>
                <a:latin typeface="+mj-lt"/>
                <a:ea typeface="+mj-ea"/>
                <a:cs typeface="+mj-cs"/>
              </a:defRPr>
            </a:lvl1pPr>
          </a:lstStyle>
          <a:p>
            <a:r>
              <a:rPr lang="en-US"/>
              <a:t>Click to edit Master title style</a:t>
            </a:r>
            <a:endParaRPr lang="en-US" dirty="0"/>
          </a:p>
        </p:txBody>
      </p:sp>
      <p:sp>
        <p:nvSpPr>
          <p:cNvPr id="4" name="Content Placeholder 3"/>
          <p:cNvSpPr>
            <a:spLocks noGrp="1"/>
          </p:cNvSpPr>
          <p:nvPr>
            <p:ph sz="half" idx="2"/>
          </p:nvPr>
        </p:nvSpPr>
        <p:spPr>
          <a:xfrm>
            <a:off x="600782" y="1004643"/>
            <a:ext cx="1842163" cy="18056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6" name="Content Placeholder 5"/>
          <p:cNvSpPr>
            <a:spLocks noGrp="1"/>
          </p:cNvSpPr>
          <p:nvPr>
            <p:ph sz="quarter" idx="4"/>
          </p:nvPr>
        </p:nvSpPr>
        <p:spPr>
          <a:xfrm>
            <a:off x="2688609" y="995138"/>
            <a:ext cx="5950424" cy="18151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
        <p:nvSpPr>
          <p:cNvPr id="10" name="Content Placeholder 3"/>
          <p:cNvSpPr>
            <a:spLocks noGrp="1"/>
          </p:cNvSpPr>
          <p:nvPr>
            <p:ph sz="half" idx="13"/>
          </p:nvPr>
        </p:nvSpPr>
        <p:spPr>
          <a:xfrm>
            <a:off x="630350" y="3217855"/>
            <a:ext cx="1842163" cy="1696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1" name="Content Placeholder 5"/>
          <p:cNvSpPr>
            <a:spLocks noGrp="1"/>
          </p:cNvSpPr>
          <p:nvPr>
            <p:ph sz="quarter" idx="14"/>
          </p:nvPr>
        </p:nvSpPr>
        <p:spPr>
          <a:xfrm>
            <a:off x="2704531" y="3194702"/>
            <a:ext cx="5961797" cy="17446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7" name="TextBox 6"/>
          <p:cNvSpPr txBox="1"/>
          <p:nvPr userDrawn="1"/>
        </p:nvSpPr>
        <p:spPr>
          <a:xfrm>
            <a:off x="942539" y="309093"/>
            <a:ext cx="7351455" cy="369332"/>
          </a:xfrm>
          <a:prstGeom prst="rect">
            <a:avLst/>
          </a:prstGeom>
          <a:noFill/>
        </p:spPr>
        <p:txBody>
          <a:bodyPr wrap="square" rtlCol="0">
            <a:spAutoFit/>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pic>
        <p:nvPicPr>
          <p:cNvPr id="9" name="Picture 8" descr="dschool.png"/>
          <p:cNvPicPr>
            <a:picLocks noChangeAspect="1"/>
          </p:cNvPicPr>
          <p:nvPr/>
        </p:nvPicPr>
        <p:blipFill>
          <a:blip r:embed="rId18"/>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p:nvPicPr>
        <p:blipFill>
          <a:blip r:embed="rId19"/>
          <a:stretch>
            <a:fillRect/>
          </a:stretch>
        </p:blipFill>
        <p:spPr>
          <a:xfrm>
            <a:off x="484151" y="6144071"/>
            <a:ext cx="1372772" cy="686386"/>
          </a:xfrm>
          <a:prstGeom prst="rect">
            <a:avLst/>
          </a:prstGeom>
          <a:effectLst>
            <a:innerShdw blurRad="114300">
              <a:prstClr val="black"/>
            </a:inn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2" r:id="rId4"/>
    <p:sldLayoutId id="2147483651" r:id="rId5"/>
    <p:sldLayoutId id="2147483661" r:id="rId6"/>
    <p:sldLayoutId id="2147483652" r:id="rId7"/>
    <p:sldLayoutId id="2147483653" r:id="rId8"/>
    <p:sldLayoutId id="2147483663" r:id="rId9"/>
    <p:sldLayoutId id="2147483660" r:id="rId10"/>
    <p:sldLayoutId id="2147483665" r:id="rId11"/>
    <p:sldLayoutId id="2147483654" r:id="rId12"/>
    <p:sldLayoutId id="2147483656" r:id="rId13"/>
    <p:sldLayoutId id="2147483657" r:id="rId14"/>
    <p:sldLayoutId id="2147483658" r:id="rId15"/>
    <p:sldLayoutId id="2147483659" r:id="rId16"/>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photodentro.edu.gr/v/item/ds/8521/9641" TargetMode="External"/><Relationship Id="rId13" Type="http://schemas.openxmlformats.org/officeDocument/2006/relationships/hyperlink" Target="http://photodentro.edu.gr/v/item/ds/8521/8805" TargetMode="External"/><Relationship Id="rId3" Type="http://schemas.openxmlformats.org/officeDocument/2006/relationships/hyperlink" Target="http://photodentro.edu.gr/lor/r/8521/9473?locale=el" TargetMode="External"/><Relationship Id="rId7" Type="http://schemas.openxmlformats.org/officeDocument/2006/relationships/hyperlink" Target="http://photodentro.edu.gr/v/item/ds/8521/8351" TargetMode="External"/><Relationship Id="rId12" Type="http://schemas.openxmlformats.org/officeDocument/2006/relationships/hyperlink" Target="http://photodentro.edu.gr/v/item/ds/8521/8975" TargetMode="External"/><Relationship Id="rId2" Type="http://schemas.openxmlformats.org/officeDocument/2006/relationships/hyperlink" Target="http://photodentro.edu.gr/lor/r/8521/8935?locale=el" TargetMode="External"/><Relationship Id="rId1" Type="http://schemas.openxmlformats.org/officeDocument/2006/relationships/slideLayout" Target="../slideLayouts/slideLayout4.xml"/><Relationship Id="rId6" Type="http://schemas.openxmlformats.org/officeDocument/2006/relationships/hyperlink" Target="http://photodentro.edu.gr/v/item/ds/8521/9137" TargetMode="External"/><Relationship Id="rId11" Type="http://schemas.openxmlformats.org/officeDocument/2006/relationships/hyperlink" Target="http://photodentro.edu.gr/v/item/ds/8521/8820" TargetMode="External"/><Relationship Id="rId5" Type="http://schemas.openxmlformats.org/officeDocument/2006/relationships/hyperlink" Target="http://ebooks.edu.gr/modules/ebook/show.php/DSGYM-B107/755/4956,22601/" TargetMode="External"/><Relationship Id="rId10" Type="http://schemas.openxmlformats.org/officeDocument/2006/relationships/hyperlink" Target="http://photodentro.edu.gr/v/item/ds/8521/9644" TargetMode="External"/><Relationship Id="rId4" Type="http://schemas.openxmlformats.org/officeDocument/2006/relationships/hyperlink" Target="http://ebooks.edu.gr/modules/ebook/show.php/DSDIM-E105/752/4944,22530/" TargetMode="External"/><Relationship Id="rId9" Type="http://schemas.openxmlformats.org/officeDocument/2006/relationships/hyperlink" Target="http://aesop.iep.edu.gr/node/14545/3689"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archive.ert.gr/77516/?autoplay=1&amp;mst=00:31:03:00" TargetMode="External"/><Relationship Id="rId3" Type="http://schemas.openxmlformats.org/officeDocument/2006/relationships/hyperlink" Target="http://photodentro.edu.gr/v/item/ds/8521/8800" TargetMode="External"/><Relationship Id="rId7" Type="http://schemas.openxmlformats.org/officeDocument/2006/relationships/hyperlink" Target="http://photodentro.edu.gr/lor/r/8521/9130?locale=el" TargetMode="External"/><Relationship Id="rId2" Type="http://schemas.openxmlformats.org/officeDocument/2006/relationships/hyperlink" Target="http://photodentro.edu.gr/lor/r/8521/8801" TargetMode="External"/><Relationship Id="rId1" Type="http://schemas.openxmlformats.org/officeDocument/2006/relationships/slideLayout" Target="../slideLayouts/slideLayout4.xml"/><Relationship Id="rId6" Type="http://schemas.openxmlformats.org/officeDocument/2006/relationships/hyperlink" Target="http://ebooks.edu.gr/modules/ebook/show.php/DSGL-B131/756/4973,22668/" TargetMode="External"/><Relationship Id="rId5" Type="http://schemas.openxmlformats.org/officeDocument/2006/relationships/hyperlink" Target="http://ebooks.edu.gr/modules/ebook/show.php/DSGYM-B107/755/4960,22617/" TargetMode="External"/><Relationship Id="rId4" Type="http://schemas.openxmlformats.org/officeDocument/2006/relationships/hyperlink" Target="http://photodentro.edu.gr/v/item/ds/8521/8353" TargetMode="External"/><Relationship Id="rId9" Type="http://schemas.openxmlformats.org/officeDocument/2006/relationships/hyperlink" Target="http://photodentro.edu.gr/lor/r/8521/9347?locale=e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photodentro.edu.gr/lor/r/8521/9473?locale=el" TargetMode="External"/><Relationship Id="rId2" Type="http://schemas.openxmlformats.org/officeDocument/2006/relationships/hyperlink" Target="http://photodentro.edu.gr/lor/r/8521/8935?locale=el" TargetMode="External"/><Relationship Id="rId1" Type="http://schemas.openxmlformats.org/officeDocument/2006/relationships/slideLayout" Target="../slideLayouts/slideLayout2.xml"/><Relationship Id="rId5" Type="http://schemas.openxmlformats.org/officeDocument/2006/relationships/hyperlink" Target="http://photodentro.edu.gr/lor/r/8521/9347?locale=el" TargetMode="External"/><Relationship Id="rId4" Type="http://schemas.openxmlformats.org/officeDocument/2006/relationships/hyperlink" Target="http://photodentro.edu.gr/lor/r/8521/9130?locale=el"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photodentro.edu.gr/lor/r/8521/8609?locale=el"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ebooks.edu.gr/modules/ebook/show.php/DSDIM-E105/752/4944,22530/"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ebooks.edu.gr/modules/ebook/show.php/DSGYM-B107/755/4956,2260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photodentro.edu.gr/v/item/ds/8521/8351"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photodentro.edu.gr/v/item/ds/8521/9641"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aesop.iep.edu.gr/node/14545/3689"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photodentro.edu.gr/v/item/ds/8521/9644"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photodentro.edu.gr/v/item/ds/8521/8820"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photodentro.edu.gr/v/item/ds/8521/8805" TargetMode="External"/><Relationship Id="rId2" Type="http://schemas.openxmlformats.org/officeDocument/2006/relationships/hyperlink" Target="http://photodentro.edu.gr/v/item/ds/8521/8975"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photodentro.edu.gr/v/item/ds/8521/8800" TargetMode="External"/><Relationship Id="rId7" Type="http://schemas.openxmlformats.org/officeDocument/2006/relationships/hyperlink" Target="http://archive.ert.gr/77516/?autoplay=1&amp;mst=00:31:03:00" TargetMode="External"/><Relationship Id="rId2" Type="http://schemas.openxmlformats.org/officeDocument/2006/relationships/hyperlink" Target="http://photodentro.edu.gr/lor/r/8521/8801" TargetMode="External"/><Relationship Id="rId1" Type="http://schemas.openxmlformats.org/officeDocument/2006/relationships/slideLayout" Target="../slideLayouts/slideLayout2.xml"/><Relationship Id="rId6" Type="http://schemas.openxmlformats.org/officeDocument/2006/relationships/hyperlink" Target="http://ebooks.edu.gr/modules/ebook/show.php/DSGL-B131/756/4973,22668/" TargetMode="External"/><Relationship Id="rId5" Type="http://schemas.openxmlformats.org/officeDocument/2006/relationships/hyperlink" Target="http://ebooks.edu.gr/modules/ebook/show.php/DSGYM-B107/755/4960,22617/" TargetMode="External"/><Relationship Id="rId4" Type="http://schemas.openxmlformats.org/officeDocument/2006/relationships/hyperlink" Target="http://photodentro.edu.gr/v/item/ds/8521/8353"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872033" y="4186238"/>
            <a:ext cx="3771900" cy="14144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ctrTitle"/>
          </p:nvPr>
        </p:nvSpPr>
        <p:spPr>
          <a:xfrm>
            <a:off x="211858" y="147484"/>
            <a:ext cx="7324567" cy="2360823"/>
          </a:xfrm>
        </p:spPr>
        <p:txBody>
          <a:bodyPr/>
          <a:lstStyle/>
          <a:p>
            <a:r>
              <a:rPr lang="el-GR" dirty="0">
                <a:effectLst/>
              </a:rPr>
              <a:t>Η ΒΥΖΑΝΤΙΝΗ ΙΣΤΟΡΙΑ ΜΕΣΑ ΑΠΟ ΑΣΚΗΣΕΙΣ ΔΗΜΙΟΥΡΓΙΚΗΣ ΓΡΑΦΗΣ</a:t>
            </a:r>
            <a:br>
              <a:rPr lang="el-GR" dirty="0">
                <a:effectLst/>
              </a:rPr>
            </a:br>
            <a:r>
              <a:rPr lang="el-GR" dirty="0">
                <a:effectLst/>
              </a:rPr>
              <a:t> </a:t>
            </a:r>
            <a:br>
              <a:rPr lang="el-GR" dirty="0">
                <a:effectLst/>
              </a:rPr>
            </a:br>
            <a:endParaRPr lang="en-US" sz="4200" cap="none" dirty="0"/>
          </a:p>
        </p:txBody>
      </p:sp>
      <p:sp>
        <p:nvSpPr>
          <p:cNvPr id="8" name="TextBox 7"/>
          <p:cNvSpPr txBox="1"/>
          <p:nvPr/>
        </p:nvSpPr>
        <p:spPr>
          <a:xfrm>
            <a:off x="4900614" y="4659004"/>
            <a:ext cx="3816074" cy="338554"/>
          </a:xfrm>
          <a:prstGeom prst="rect">
            <a:avLst/>
          </a:prstGeom>
          <a:noFill/>
        </p:spPr>
        <p:txBody>
          <a:bodyPr wrap="square" rtlCol="0">
            <a:spAutoFit/>
          </a:bodyPr>
          <a:lstStyle/>
          <a:p>
            <a:r>
              <a:rPr lang="el-GR" sz="1600" dirty="0"/>
              <a:t>Τσάπρα Κωνσταντία ΠΕ02</a:t>
            </a:r>
          </a:p>
        </p:txBody>
      </p:sp>
      <p:sp>
        <p:nvSpPr>
          <p:cNvPr id="18" name="Subtitle 2"/>
          <p:cNvSpPr txBox="1">
            <a:spLocks/>
          </p:cNvSpPr>
          <p:nvPr/>
        </p:nvSpPr>
        <p:spPr>
          <a:xfrm>
            <a:off x="5512716" y="6175927"/>
            <a:ext cx="3174088" cy="382042"/>
          </a:xfrm>
          <a:prstGeom prst="rect">
            <a:avLst/>
          </a:prstGeom>
        </p:spPr>
        <p:txBody>
          <a:bodyPr vert="horz" lIns="91440" tIns="9144" rIns="91440" bIns="45720" rtlCol="0">
            <a:normAutofit/>
          </a:bodyPr>
          <a:lstStyle/>
          <a:p>
            <a:pPr marL="0" marR="0" lvl="0" indent="0" algn="r" defTabSz="914400" rtl="0" eaLnBrk="1" fontAlgn="auto" latinLnBrk="0" hangingPunct="1">
              <a:lnSpc>
                <a:spcPct val="100000"/>
              </a:lnSpc>
              <a:spcBef>
                <a:spcPts val="800"/>
              </a:spcBef>
              <a:spcAft>
                <a:spcPts val="0"/>
              </a:spcAft>
              <a:buClrTx/>
              <a:buSzTx/>
              <a:buFont typeface="Arial" pitchFamily="34" charset="0"/>
              <a:buNone/>
              <a:tabLst/>
              <a:defRPr/>
            </a:pPr>
            <a:r>
              <a:rPr kumimoji="0" lang="el-GR" sz="1400" b="0" i="0" u="none" strike="noStrike" kern="1200" cap="all" spc="400" normalizeH="0" baseline="0" noProof="0" dirty="0" err="1">
                <a:ln>
                  <a:noFill/>
                </a:ln>
                <a:solidFill>
                  <a:schemeClr val="accent3">
                    <a:lumMod val="50000"/>
                  </a:schemeClr>
                </a:solidFill>
                <a:effectLst/>
                <a:uLnTx/>
                <a:uFillTx/>
                <a:ea typeface="+mj-ea"/>
                <a:cs typeface="Tunga" pitchFamily="2"/>
              </a:rPr>
              <a:t>Ροδοσ</a:t>
            </a:r>
            <a:r>
              <a:rPr kumimoji="0" lang="el-GR" sz="1400" b="0" i="0" u="none" strike="noStrike" kern="1200" cap="all" spc="400" normalizeH="0" baseline="0" noProof="0" dirty="0">
                <a:ln>
                  <a:noFill/>
                </a:ln>
                <a:solidFill>
                  <a:schemeClr val="accent3">
                    <a:lumMod val="50000"/>
                  </a:schemeClr>
                </a:solidFill>
                <a:effectLst/>
                <a:uLnTx/>
                <a:uFillTx/>
                <a:ea typeface="+mj-ea"/>
                <a:cs typeface="Tunga" pitchFamily="2"/>
              </a:rPr>
              <a:t> 31/8/2018</a:t>
            </a:r>
            <a:endParaRPr kumimoji="0" lang="en-US" sz="1400" b="0" i="0" u="none" strike="noStrike" kern="1200" cap="all" spc="400" normalizeH="0" baseline="0" noProof="0" dirty="0">
              <a:ln>
                <a:noFill/>
              </a:ln>
              <a:solidFill>
                <a:schemeClr val="accent3">
                  <a:lumMod val="50000"/>
                </a:schemeClr>
              </a:solidFill>
              <a:effectLst/>
              <a:uLnTx/>
              <a:uFillTx/>
              <a:ea typeface="+mj-ea"/>
              <a:cs typeface="Tunga" pitchFamily="2"/>
            </a:endParaRPr>
          </a:p>
        </p:txBody>
      </p:sp>
      <p:sp>
        <p:nvSpPr>
          <p:cNvPr id="20" name="Rectangle 19"/>
          <p:cNvSpPr/>
          <p:nvPr/>
        </p:nvSpPr>
        <p:spPr>
          <a:xfrm>
            <a:off x="4880785" y="4247657"/>
            <a:ext cx="2239074" cy="400110"/>
          </a:xfrm>
          <a:prstGeom prst="rect">
            <a:avLst/>
          </a:prstGeom>
        </p:spPr>
        <p:txBody>
          <a:bodyPr wrap="none">
            <a:spAutoFit/>
          </a:bodyPr>
          <a:lstStyle/>
          <a:p>
            <a:r>
              <a:rPr lang="el-GR" sz="2000" dirty="0">
                <a:solidFill>
                  <a:schemeClr val="bg2">
                    <a:lumMod val="10000"/>
                  </a:schemeClr>
                </a:solidFill>
              </a:rPr>
              <a:t>Ομάδα ανάπτυξης</a:t>
            </a:r>
          </a:p>
        </p:txBody>
      </p:sp>
      <p:sp>
        <p:nvSpPr>
          <p:cNvPr id="21" name="Subtitle 20"/>
          <p:cNvSpPr>
            <a:spLocks noGrp="1"/>
          </p:cNvSpPr>
          <p:nvPr>
            <p:ph type="subTitle" idx="4294967295"/>
          </p:nvPr>
        </p:nvSpPr>
        <p:spPr>
          <a:xfrm>
            <a:off x="246922" y="2293414"/>
            <a:ext cx="5037841" cy="354949"/>
          </a:xfrm>
        </p:spPr>
        <p:txBody>
          <a:bodyPr>
            <a:noAutofit/>
          </a:bodyPr>
          <a:lstStyle/>
          <a:p>
            <a:r>
              <a:rPr lang="el-GR" dirty="0"/>
              <a:t>3</a:t>
            </a:r>
            <a:r>
              <a:rPr lang="el-GR" baseline="30000" dirty="0"/>
              <a:t>Ο</a:t>
            </a:r>
            <a:r>
              <a:rPr lang="el-GR" dirty="0"/>
              <a:t> Γυμνάσιο Ρόδου, ΒΕΝΕΤΟΚΛΕΙΟ</a:t>
            </a:r>
          </a:p>
          <a:p>
            <a:endParaRPr lang="el-GR" sz="2400" b="0" dirty="0">
              <a:solidFill>
                <a:schemeClr val="accent2">
                  <a:lumMod val="75000"/>
                </a:schemeClr>
              </a:solidFill>
              <a:effectLst>
                <a:outerShdw blurRad="38100" dist="38100" dir="2700000" algn="tl">
                  <a:srgbClr val="000000">
                    <a:alpha val="43137"/>
                  </a:srgbClr>
                </a:outerShdw>
              </a:effectLst>
            </a:endParaRPr>
          </a:p>
        </p:txBody>
      </p:sp>
      <p:pic>
        <p:nvPicPr>
          <p:cNvPr id="3" name="Εικόνα 2">
            <a:extLst>
              <a:ext uri="{FF2B5EF4-FFF2-40B4-BE49-F238E27FC236}">
                <a16:creationId xmlns:a16="http://schemas.microsoft.com/office/drawing/2014/main" id="{E021D70E-8801-4B7C-8B28-8B1829FDEA9A}"/>
              </a:ext>
            </a:extLst>
          </p:cNvPr>
          <p:cNvPicPr>
            <a:picLocks noChangeAspect="1"/>
          </p:cNvPicPr>
          <p:nvPr/>
        </p:nvPicPr>
        <p:blipFill>
          <a:blip r:embed="rId3"/>
          <a:stretch>
            <a:fillRect/>
          </a:stretch>
        </p:blipFill>
        <p:spPr>
          <a:xfrm>
            <a:off x="2776802" y="3697164"/>
            <a:ext cx="1895866" cy="1901206"/>
          </a:xfrm>
          <a:prstGeom prst="rect">
            <a:avLst/>
          </a:prstGeom>
        </p:spPr>
      </p:pic>
    </p:spTree>
    <p:extLst>
      <p:ext uri="{BB962C8B-B14F-4D97-AF65-F5344CB8AC3E}">
        <p14:creationId xmlns:p14="http://schemas.microsoft.com/office/powerpoint/2010/main" val="3391112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z="2400" dirty="0"/>
              <a:t>ΣΤΟΙΧΕΙΑ ΠΡΑΓΜΑΤΟΠΟΙΗΣΗΣ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 </a:t>
            </a:r>
          </a:p>
        </p:txBody>
      </p:sp>
      <p:sp>
        <p:nvSpPr>
          <p:cNvPr id="9" name="Content Placeholder 8"/>
          <p:cNvSpPr>
            <a:spLocks noGrp="1"/>
          </p:cNvSpPr>
          <p:nvPr>
            <p:ph sz="half" idx="2"/>
          </p:nvPr>
        </p:nvSpPr>
        <p:spPr/>
        <p:txBody>
          <a:bodyPr>
            <a:normAutofit fontScale="55000" lnSpcReduction="20000"/>
          </a:bodyPr>
          <a:lstStyle/>
          <a:p>
            <a:r>
              <a:rPr lang="el-GR" dirty="0"/>
              <a:t>Η διεκπεραίωση της πρακτικής διήρκησε 6  διδακτικές ώρες και η εφαρμογή του έγινε κατά</a:t>
            </a:r>
          </a:p>
          <a:p>
            <a:r>
              <a:rPr lang="el-GR" dirty="0"/>
              <a:t>το β΄ τετράμηνο , όταν οι μαθητές  είχαν ήδη ολοκληρώσει την ύλη της βυζαντινής και μεσαιωνικής ιστορίας και ήταν ήδη εξοικειωμένοι με τη χρήση λογισμικών των</a:t>
            </a:r>
          </a:p>
          <a:p>
            <a:r>
              <a:rPr lang="el-GR" dirty="0"/>
              <a:t>ΤΠΕ ενώ η εφαρμογή έγινε στην αίθουσα της πληροφορικής αρχικά και έπειτα στην</a:t>
            </a:r>
          </a:p>
          <a:p>
            <a:r>
              <a:rPr lang="el-GR" dirty="0"/>
              <a:t>αίθουσα διδασκαλίας . Ως προς το μαθησιακό περιβάλλον των Ψηφιακών Αποθετηρίων και</a:t>
            </a:r>
          </a:p>
          <a:p>
            <a:r>
              <a:rPr lang="el-GR" dirty="0"/>
              <a:t>Συσσωρευτών Εκπαιδευτικού υλικού δεν παρουσίασαν καμιά δυσκολία στην πλοήγηση των  αντίστοιχων ιστορικών σελίδων ,  αφού κατά τη διάρκεια του σχολικού έτους επισκέπτονταν  συχνά τη σελίδα του Φωτόδεντρου για την ανάκτηση πληροφοριών.</a:t>
            </a:r>
          </a:p>
          <a:p>
            <a:pPr>
              <a:spcBef>
                <a:spcPts val="600"/>
              </a:spcBef>
            </a:pPr>
            <a:endParaRPr lang="el-GR" sz="3800" b="1" dirty="0"/>
          </a:p>
        </p:txBody>
      </p:sp>
      <p:sp>
        <p:nvSpPr>
          <p:cNvPr id="10" name="Content Placeholder 9"/>
          <p:cNvSpPr>
            <a:spLocks noGrp="1"/>
          </p:cNvSpPr>
          <p:nvPr>
            <p:ph sz="quarter" idx="4"/>
          </p:nvPr>
        </p:nvSpPr>
        <p:spPr/>
        <p:txBody>
          <a:bodyPr/>
          <a:lstStyle/>
          <a:p>
            <a:r>
              <a:rPr lang="el-GR" b="1" dirty="0"/>
              <a:t>Διάρκεια εφαρμογής</a:t>
            </a:r>
          </a:p>
          <a:p>
            <a:pPr lvl="1">
              <a:buFont typeface="Arial" pitchFamily="34" charset="0"/>
              <a:buChar char="•"/>
            </a:pPr>
            <a:r>
              <a:rPr lang="el-GR" dirty="0"/>
              <a:t>Αναφέρετε τη διάρκεια εφαρμογής της ανοιχτής εκπαιδευτικής πρακτικής (π.χ. 4 βδομάδες με 2 διδακτικές ώρες/εβδομάδα).</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10</a:t>
            </a:fld>
            <a:endParaRPr lang="en-US" dirty="0"/>
          </a:p>
        </p:txBody>
      </p:sp>
    </p:spTree>
    <p:extLst>
      <p:ext uri="{BB962C8B-B14F-4D97-AF65-F5344CB8AC3E}">
        <p14:creationId xmlns:p14="http://schemas.microsoft.com/office/powerpoint/2010/main" val="1309292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a:t>ΑΝΑΛΥΤΙΚΗ ΠΕΡΙΓΡΑΦΗ </a:t>
            </a:r>
            <a:br>
              <a:rPr lang="el-GR" sz="2400" dirty="0"/>
            </a:br>
            <a:r>
              <a:rPr lang="el-GR" sz="2400" dirty="0"/>
              <a:t>ΤΗΣ ανοιχτησ εκπαιδευτικησ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11</a:t>
            </a:fld>
            <a:endParaRPr lang="en-US" dirty="0"/>
          </a:p>
        </p:txBody>
      </p:sp>
      <p:sp>
        <p:nvSpPr>
          <p:cNvPr id="7" name="Content Placeholder 6"/>
          <p:cNvSpPr>
            <a:spLocks noGrp="1"/>
          </p:cNvSpPr>
          <p:nvPr>
            <p:ph sz="half" idx="2"/>
          </p:nvPr>
        </p:nvSpPr>
        <p:spPr/>
        <p:txBody>
          <a:bodyPr>
            <a:normAutofit fontScale="85000" lnSpcReduction="20000"/>
          </a:bodyPr>
          <a:lstStyle/>
          <a:p>
            <a:r>
              <a:rPr lang="el-GR" b="1" dirty="0"/>
              <a:t>ΔΡΑΣΤΗΡΙΟΤΗΤΑ  1: </a:t>
            </a:r>
            <a:endParaRPr lang="el-GR" dirty="0"/>
          </a:p>
          <a:p>
            <a:r>
              <a:rPr lang="el-GR" dirty="0"/>
              <a:t>Διάρκεια:   1 διδακτική ώρα</a:t>
            </a:r>
          </a:p>
          <a:p>
            <a:r>
              <a:rPr lang="el-GR" dirty="0"/>
              <a:t>Είδος δραστηριότητας: συζήτηση, παρουσίαση της Πρακτικής στην ολομέλεια της Τάξης, χωρισμός σε ομάδες , συζήτηση.</a:t>
            </a:r>
          </a:p>
          <a:p>
            <a:r>
              <a:rPr lang="el-GR" dirty="0"/>
              <a:t>Οργάνωση τάξης: δασκαλοκεντρική με προβολή στον προτζέκτορα της τάξης.</a:t>
            </a:r>
          </a:p>
          <a:p>
            <a:r>
              <a:rPr lang="el-GR" dirty="0"/>
              <a:t>Ρόλος του διδάσκοντα: διδακτικός, ενθαρρυντικός, διευκολυντικός, ηγετικός. </a:t>
            </a:r>
          </a:p>
          <a:p>
            <a:r>
              <a:rPr lang="el-GR" dirty="0"/>
              <a:t>Σύνδεση με τον διδακτικό στόχο:  </a:t>
            </a:r>
          </a:p>
          <a:p>
            <a:r>
              <a:rPr lang="el-GR" dirty="0"/>
              <a:t>Αποτελέσματα της δραστηριότητας: </a:t>
            </a:r>
          </a:p>
          <a:p>
            <a:r>
              <a:rPr lang="el-GR" dirty="0"/>
              <a:t>Οι μαθητές ενημερώνονται για την εκπαιδευτική Πρακτική στην οποία συμμετέχουν, χωρίζονται  σε ομάδες και γίνεται μια αναφορά στο περιεχόμενο των εργασιών τους.</a:t>
            </a:r>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56DAC6-FADA-42A4-B0DF-36210D722073}"/>
              </a:ext>
            </a:extLst>
          </p:cNvPr>
          <p:cNvSpPr>
            <a:spLocks noGrp="1"/>
          </p:cNvSpPr>
          <p:nvPr>
            <p:ph type="title"/>
          </p:nvPr>
        </p:nvSpPr>
        <p:spPr/>
        <p:txBody>
          <a:bodyPr/>
          <a:lstStyle/>
          <a:p>
            <a:endParaRPr lang="el-GR"/>
          </a:p>
        </p:txBody>
      </p:sp>
      <p:sp>
        <p:nvSpPr>
          <p:cNvPr id="3" name="Θέση αριθμού διαφάνειας 2">
            <a:extLst>
              <a:ext uri="{FF2B5EF4-FFF2-40B4-BE49-F238E27FC236}">
                <a16:creationId xmlns:a16="http://schemas.microsoft.com/office/drawing/2014/main" id="{FDC9C90F-EBCE-4183-8E43-C2E56F0B0C68}"/>
              </a:ext>
            </a:extLst>
          </p:cNvPr>
          <p:cNvSpPr>
            <a:spLocks noGrp="1"/>
          </p:cNvSpPr>
          <p:nvPr>
            <p:ph type="sldNum" sz="quarter" idx="12"/>
          </p:nvPr>
        </p:nvSpPr>
        <p:spPr/>
        <p:txBody>
          <a:bodyPr/>
          <a:lstStyle/>
          <a:p>
            <a:fld id="{2754ED01-E2A0-4C1E-8E21-014B99041579}" type="slidenum">
              <a:rPr lang="en-US" smtClean="0"/>
              <a:pPr/>
              <a:t>12</a:t>
            </a:fld>
            <a:endParaRPr lang="en-US" dirty="0"/>
          </a:p>
        </p:txBody>
      </p:sp>
      <p:sp>
        <p:nvSpPr>
          <p:cNvPr id="4" name="Θέση περιεχομένου 3">
            <a:extLst>
              <a:ext uri="{FF2B5EF4-FFF2-40B4-BE49-F238E27FC236}">
                <a16:creationId xmlns:a16="http://schemas.microsoft.com/office/drawing/2014/main" id="{C44357CF-9828-41D7-AB53-4597500CD462}"/>
              </a:ext>
            </a:extLst>
          </p:cNvPr>
          <p:cNvSpPr>
            <a:spLocks noGrp="1"/>
          </p:cNvSpPr>
          <p:nvPr>
            <p:ph sz="half" idx="2"/>
          </p:nvPr>
        </p:nvSpPr>
        <p:spPr/>
        <p:txBody>
          <a:bodyPr>
            <a:normAutofit fontScale="85000" lnSpcReduction="20000"/>
          </a:bodyPr>
          <a:lstStyle/>
          <a:p>
            <a:r>
              <a:rPr lang="el-GR" b="1" dirty="0"/>
              <a:t>ΔΡΑΣΤΗΡΙΟΤΗΤΑ  2: Αναζήτηση και καταγραφή πληροφοριών , Άσκηση της δημιουργικής γραφής</a:t>
            </a:r>
            <a:endParaRPr lang="el-GR" dirty="0"/>
          </a:p>
          <a:p>
            <a:r>
              <a:rPr lang="el-GR" dirty="0"/>
              <a:t>Διάρκεια:  5 διδακτικές ώρες</a:t>
            </a:r>
          </a:p>
          <a:p>
            <a:r>
              <a:rPr lang="el-GR" dirty="0"/>
              <a:t>Είδος δραστηριότητας: αναζήτηση και καταγραφή πληροφοριών από τη σελίδα του Φωτόδεντρου, του ψηφιακού σχολείου και της πλατφόρμας εκπαιδευτικών σεναρίων του Αισώπου. ασκήσεις δημιουργικής γραφής</a:t>
            </a:r>
          </a:p>
          <a:p>
            <a:r>
              <a:rPr lang="el-GR" dirty="0"/>
              <a:t>Οργάνωση τάξης: εργασία σε ομάδες</a:t>
            </a:r>
          </a:p>
          <a:p>
            <a:r>
              <a:rPr lang="el-GR" dirty="0"/>
              <a:t>Ρόλος του διδάσκοντα:  ενθαρρυντικός, υποστηρικτικός, συμβουλευτικός, διευκολυντικός, συντονιστικός,  διαμεσολαβητικός .</a:t>
            </a:r>
          </a:p>
          <a:p>
            <a:r>
              <a:rPr lang="el-GR" dirty="0"/>
              <a:t>Σύνδεση με τον διδακτικό στόχο: </a:t>
            </a:r>
          </a:p>
          <a:p>
            <a:r>
              <a:rPr lang="el-GR" dirty="0"/>
              <a:t>Οι εργασίες συνδέονται με όλους τους προκαθορισμένους στόχους.</a:t>
            </a:r>
          </a:p>
          <a:p>
            <a:endParaRPr lang="el-GR" dirty="0"/>
          </a:p>
        </p:txBody>
      </p:sp>
    </p:spTree>
    <p:extLst>
      <p:ext uri="{BB962C8B-B14F-4D97-AF65-F5344CB8AC3E}">
        <p14:creationId xmlns:p14="http://schemas.microsoft.com/office/powerpoint/2010/main" val="2365215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70F38AE8-6093-40D7-92E4-508C151CF035}"/>
              </a:ext>
            </a:extLst>
          </p:cNvPr>
          <p:cNvSpPr>
            <a:spLocks noGrp="1"/>
          </p:cNvSpPr>
          <p:nvPr>
            <p:ph type="sldNum" sz="quarter" idx="12"/>
          </p:nvPr>
        </p:nvSpPr>
        <p:spPr/>
        <p:txBody>
          <a:bodyPr/>
          <a:lstStyle/>
          <a:p>
            <a:fld id="{2754ED01-E2A0-4C1E-8E21-014B99041579}" type="slidenum">
              <a:rPr lang="en-US" smtClean="0"/>
              <a:pPr/>
              <a:t>13</a:t>
            </a:fld>
            <a:endParaRPr lang="en-US" dirty="0"/>
          </a:p>
        </p:txBody>
      </p:sp>
      <p:sp>
        <p:nvSpPr>
          <p:cNvPr id="3" name="Θέση περιεχομένου 2">
            <a:extLst>
              <a:ext uri="{FF2B5EF4-FFF2-40B4-BE49-F238E27FC236}">
                <a16:creationId xmlns:a16="http://schemas.microsoft.com/office/drawing/2014/main" id="{AC92CED0-AC16-496D-A5B7-491ACD2B705A}"/>
              </a:ext>
            </a:extLst>
          </p:cNvPr>
          <p:cNvSpPr>
            <a:spLocks noGrp="1"/>
          </p:cNvSpPr>
          <p:nvPr>
            <p:ph sz="half" idx="2"/>
          </p:nvPr>
        </p:nvSpPr>
        <p:spPr/>
        <p:txBody>
          <a:bodyPr>
            <a:normAutofit fontScale="70000" lnSpcReduction="20000"/>
          </a:bodyPr>
          <a:lstStyle/>
          <a:p>
            <a:r>
              <a:rPr lang="el-GR" dirty="0"/>
              <a:t>Ψηφιακό εκπαιδευτικό περιεχόμενο: </a:t>
            </a:r>
          </a:p>
          <a:p>
            <a:r>
              <a:rPr lang="el-GR" u="sng" dirty="0">
                <a:hlinkClick r:id="rId2"/>
              </a:rPr>
              <a:t>http://photodentro.edu.gr/lor/r/8521/8935?locale=el</a:t>
            </a:r>
            <a:endParaRPr lang="el-GR" dirty="0"/>
          </a:p>
          <a:p>
            <a:r>
              <a:rPr lang="el-GR" u="sng" dirty="0">
                <a:hlinkClick r:id="rId3"/>
              </a:rPr>
              <a:t>http://photodentro.edu.gr/lor/r/8521/9473?locale=el</a:t>
            </a:r>
            <a:endParaRPr lang="el-GR" dirty="0"/>
          </a:p>
          <a:p>
            <a:r>
              <a:rPr lang="el-GR" u="sng" dirty="0">
                <a:hlinkClick r:id="rId4"/>
              </a:rPr>
              <a:t>http://ebooks.edu.gr/modules/ebook/show.php/DSDIM-E105/752/4944,22530/</a:t>
            </a:r>
            <a:endParaRPr lang="el-GR" dirty="0"/>
          </a:p>
          <a:p>
            <a:r>
              <a:rPr lang="el-GR" u="sng" dirty="0">
                <a:hlinkClick r:id="rId5"/>
              </a:rPr>
              <a:t>http://ebooks.edu.gr/modules/ebook/show.php/DSGYM-B107/755/4956,22601/</a:t>
            </a:r>
            <a:endParaRPr lang="el-GR" dirty="0"/>
          </a:p>
          <a:p>
            <a:r>
              <a:rPr lang="el-GR" u="sng" dirty="0">
                <a:hlinkClick r:id="rId6"/>
              </a:rPr>
              <a:t>http://photodentro.edu.gr/v/item/ds/8521/9137</a:t>
            </a:r>
            <a:endParaRPr lang="el-GR" dirty="0"/>
          </a:p>
          <a:p>
            <a:r>
              <a:rPr lang="el-GR" u="sng" dirty="0">
                <a:hlinkClick r:id="rId7"/>
              </a:rPr>
              <a:t>http://photodentro.edu.gr/v/item/ds/8521/8351</a:t>
            </a:r>
            <a:endParaRPr lang="el-GR" dirty="0"/>
          </a:p>
          <a:p>
            <a:r>
              <a:rPr lang="el-GR" u="sng" dirty="0">
                <a:hlinkClick r:id="rId8"/>
              </a:rPr>
              <a:t>http://photodentro.edu.gr/v/item/ds/8521/9641</a:t>
            </a:r>
            <a:endParaRPr lang="el-GR" dirty="0"/>
          </a:p>
          <a:p>
            <a:r>
              <a:rPr lang="el-GR" u="sng" dirty="0">
                <a:hlinkClick r:id="rId9"/>
              </a:rPr>
              <a:t>http://aesop.iep.edu.gr/node/14545/3689</a:t>
            </a:r>
            <a:endParaRPr lang="el-GR" dirty="0"/>
          </a:p>
          <a:p>
            <a:r>
              <a:rPr lang="el-GR" u="sng" dirty="0">
                <a:hlinkClick r:id="rId10"/>
              </a:rPr>
              <a:t>http://photodentro.edu.gr/v/item/ds/8521/9644</a:t>
            </a:r>
            <a:endParaRPr lang="el-GR" dirty="0"/>
          </a:p>
          <a:p>
            <a:r>
              <a:rPr lang="el-GR" u="sng" dirty="0">
                <a:hlinkClick r:id="rId11"/>
              </a:rPr>
              <a:t>http://photodentro.edu.gr/v/item/ds/8521/8820</a:t>
            </a:r>
            <a:endParaRPr lang="el-GR" dirty="0"/>
          </a:p>
          <a:p>
            <a:r>
              <a:rPr lang="el-GR" u="sng" dirty="0">
                <a:hlinkClick r:id="rId12"/>
              </a:rPr>
              <a:t>http://photodentro.edu.gr/v/item/ds/8521/8975</a:t>
            </a:r>
            <a:endParaRPr lang="el-GR" dirty="0"/>
          </a:p>
          <a:p>
            <a:r>
              <a:rPr lang="el-GR" u="sng" dirty="0">
                <a:hlinkClick r:id="rId13"/>
              </a:rPr>
              <a:t>http://photodentro.edu.gr/v/item/ds/8521/8805</a:t>
            </a:r>
            <a:endParaRPr lang="el-GR" dirty="0"/>
          </a:p>
          <a:p>
            <a:endParaRPr lang="el-GR" dirty="0"/>
          </a:p>
        </p:txBody>
      </p:sp>
    </p:spTree>
    <p:extLst>
      <p:ext uri="{BB962C8B-B14F-4D97-AF65-F5344CB8AC3E}">
        <p14:creationId xmlns:p14="http://schemas.microsoft.com/office/powerpoint/2010/main" val="1955928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7AC185DC-DAD5-4A9C-92AA-A9187A946098}"/>
              </a:ext>
            </a:extLst>
          </p:cNvPr>
          <p:cNvSpPr>
            <a:spLocks noGrp="1"/>
          </p:cNvSpPr>
          <p:nvPr>
            <p:ph type="sldNum" sz="quarter" idx="12"/>
          </p:nvPr>
        </p:nvSpPr>
        <p:spPr/>
        <p:txBody>
          <a:bodyPr/>
          <a:lstStyle/>
          <a:p>
            <a:fld id="{2754ED01-E2A0-4C1E-8E21-014B99041579}" type="slidenum">
              <a:rPr lang="en-US" smtClean="0"/>
              <a:pPr/>
              <a:t>14</a:t>
            </a:fld>
            <a:endParaRPr lang="en-US" dirty="0"/>
          </a:p>
        </p:txBody>
      </p:sp>
      <p:sp>
        <p:nvSpPr>
          <p:cNvPr id="3" name="Θέση περιεχομένου 2">
            <a:extLst>
              <a:ext uri="{FF2B5EF4-FFF2-40B4-BE49-F238E27FC236}">
                <a16:creationId xmlns:a16="http://schemas.microsoft.com/office/drawing/2014/main" id="{147E394E-80C2-4C5A-89F3-255FC5823CF3}"/>
              </a:ext>
            </a:extLst>
          </p:cNvPr>
          <p:cNvSpPr>
            <a:spLocks noGrp="1"/>
          </p:cNvSpPr>
          <p:nvPr>
            <p:ph sz="half" idx="2"/>
          </p:nvPr>
        </p:nvSpPr>
        <p:spPr/>
        <p:txBody>
          <a:bodyPr>
            <a:normAutofit lnSpcReduction="10000"/>
          </a:bodyPr>
          <a:lstStyle/>
          <a:p>
            <a:r>
              <a:rPr lang="el-GR" u="sng" dirty="0">
                <a:hlinkClick r:id="rId2"/>
              </a:rPr>
              <a:t>http://photodentro.edu.gr/lor/r/8521/8801</a:t>
            </a:r>
            <a:endParaRPr lang="el-GR" dirty="0"/>
          </a:p>
          <a:p>
            <a:r>
              <a:rPr lang="el-GR" u="sng" dirty="0">
                <a:hlinkClick r:id="rId3"/>
              </a:rPr>
              <a:t>http://photodentro.edu.gr/v/item/ds/8521/8800</a:t>
            </a:r>
            <a:endParaRPr lang="el-GR" dirty="0"/>
          </a:p>
          <a:p>
            <a:r>
              <a:rPr lang="el-GR" u="sng" dirty="0">
                <a:hlinkClick r:id="rId4"/>
              </a:rPr>
              <a:t>http://photodentro.edu.gr/v/item/ds/8521/8353</a:t>
            </a:r>
            <a:endParaRPr lang="el-GR" dirty="0"/>
          </a:p>
          <a:p>
            <a:r>
              <a:rPr lang="el-GR" u="sng" dirty="0">
                <a:hlinkClick r:id="rId5"/>
              </a:rPr>
              <a:t>http://ebooks.edu.gr/modules/ebook/show.php/DSGYM-B107/755/4960,22617/</a:t>
            </a:r>
            <a:endParaRPr lang="el-GR" dirty="0"/>
          </a:p>
          <a:p>
            <a:r>
              <a:rPr lang="el-GR" u="sng" dirty="0">
                <a:hlinkClick r:id="rId6"/>
              </a:rPr>
              <a:t>http://ebooks.edu.gr/modules/ebook/show.php/DSGL-B131/756/4973,22668/</a:t>
            </a:r>
            <a:endParaRPr lang="el-GR" dirty="0"/>
          </a:p>
          <a:p>
            <a:r>
              <a:rPr lang="el-GR" u="sng" dirty="0">
                <a:hlinkClick r:id="rId7"/>
              </a:rPr>
              <a:t>http://photodentro.edu.gr/lor/r/8521/9130?locale=el</a:t>
            </a:r>
            <a:endParaRPr lang="el-GR" dirty="0"/>
          </a:p>
          <a:p>
            <a:r>
              <a:rPr lang="el-GR" u="sng" dirty="0">
                <a:hlinkClick r:id="rId8"/>
              </a:rPr>
              <a:t>http://archive.ert.gr/77516/?autoplay=1&amp;mst=00:31:03:00</a:t>
            </a:r>
            <a:endParaRPr lang="el-GR" dirty="0"/>
          </a:p>
          <a:p>
            <a:r>
              <a:rPr lang="el-GR" u="sng" dirty="0">
                <a:hlinkClick r:id="rId9"/>
              </a:rPr>
              <a:t>http://photodentro.edu.gr/lor/r/8521/9347?locale=el</a:t>
            </a:r>
            <a:endParaRPr lang="el-GR" dirty="0"/>
          </a:p>
          <a:p>
            <a:endParaRPr lang="el-GR" dirty="0"/>
          </a:p>
        </p:txBody>
      </p:sp>
    </p:spTree>
    <p:extLst>
      <p:ext uri="{BB962C8B-B14F-4D97-AF65-F5344CB8AC3E}">
        <p14:creationId xmlns:p14="http://schemas.microsoft.com/office/powerpoint/2010/main" val="2202655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15</a:t>
            </a:fld>
            <a:endParaRPr lang="en-US" dirty="0"/>
          </a:p>
        </p:txBody>
      </p:sp>
      <p:sp>
        <p:nvSpPr>
          <p:cNvPr id="10" name="Content Placeholder 9"/>
          <p:cNvSpPr>
            <a:spLocks noGrp="1"/>
          </p:cNvSpPr>
          <p:nvPr>
            <p:ph sz="half" idx="2"/>
          </p:nvPr>
        </p:nvSpPr>
        <p:spPr/>
        <p:txBody>
          <a:bodyPr>
            <a:normAutofit fontScale="47500" lnSpcReduction="20000"/>
          </a:bodyPr>
          <a:lstStyle/>
          <a:p>
            <a:r>
              <a:rPr lang="el-GR" b="1" dirty="0"/>
              <a:t>Ομάδα Α:</a:t>
            </a:r>
            <a:r>
              <a:rPr lang="el-GR" dirty="0"/>
              <a:t> </a:t>
            </a:r>
            <a:r>
              <a:rPr lang="el-GR" b="1" u="sng" dirty="0"/>
              <a:t>ΠΕΡΙΗΓΗΤΕΣ</a:t>
            </a:r>
            <a:r>
              <a:rPr lang="el-GR" u="sng" dirty="0"/>
              <a:t> </a:t>
            </a:r>
            <a:endParaRPr lang="el-GR" sz="2000" dirty="0"/>
          </a:p>
          <a:p>
            <a:r>
              <a:rPr lang="el-GR" dirty="0"/>
              <a:t>Ασχολείται με το 1</a:t>
            </a:r>
            <a:r>
              <a:rPr lang="el-GR" baseline="30000" dirty="0"/>
              <a:t>ο</a:t>
            </a:r>
            <a:r>
              <a:rPr lang="el-GR" dirty="0"/>
              <a:t> και 2</a:t>
            </a:r>
            <a:r>
              <a:rPr lang="el-GR" baseline="30000" dirty="0"/>
              <a:t>ο</a:t>
            </a:r>
            <a:r>
              <a:rPr lang="el-GR" dirty="0"/>
              <a:t> κεφάλαιο της Βυζαντινής Ιστορία: </a:t>
            </a:r>
            <a:endParaRPr lang="el-GR" sz="2000" dirty="0"/>
          </a:p>
          <a:p>
            <a:r>
              <a:rPr lang="el-GR" dirty="0"/>
              <a:t>Από τη Ρώμη στη Νέα Ρώμη και Ο Ιουστινιανός και το έργο του. </a:t>
            </a:r>
            <a:endParaRPr lang="el-GR" sz="2000" dirty="0"/>
          </a:p>
          <a:p>
            <a:r>
              <a:rPr lang="el-GR" u="sng" dirty="0"/>
              <a:t>Το θέμα μελέτης της ομάδας είναι</a:t>
            </a:r>
            <a:r>
              <a:rPr lang="el-GR" dirty="0"/>
              <a:t>  </a:t>
            </a:r>
            <a:r>
              <a:rPr lang="el-GR" b="1" dirty="0"/>
              <a:t>Κτίρια της Βυζαντινής Αυτοκρατορίας κατά τους πρώτους χρόνους της ίδρυσής της.</a:t>
            </a:r>
            <a:endParaRPr lang="el-GR" sz="2000" dirty="0"/>
          </a:p>
          <a:p>
            <a:r>
              <a:rPr lang="el-GR" u="sng" dirty="0"/>
              <a:t>Έτσι οι μαθητές επισκέπτονται στη σελίδα του Φωτόδεντρου τα θέματα:</a:t>
            </a:r>
            <a:endParaRPr lang="el-GR" sz="2000" dirty="0"/>
          </a:p>
          <a:p>
            <a:r>
              <a:rPr lang="el-GR" b="1" dirty="0"/>
              <a:t>ΚΤΙΡΙΑ ΤΗΣ ΒΥΖΑΝΤΙΝΗΣ ΚΩΣΤΑΝΤΙΝΟΥΠΟΛΗΣ :</a:t>
            </a:r>
            <a:endParaRPr lang="el-GR" sz="2000" dirty="0"/>
          </a:p>
          <a:p>
            <a:r>
              <a:rPr lang="el-GR" u="sng" dirty="0">
                <a:hlinkClick r:id="rId2"/>
              </a:rPr>
              <a:t>http://photodentro.edu.gr/lor/r/8521/8935?locale=el</a:t>
            </a:r>
            <a:endParaRPr lang="el-GR" sz="2000" dirty="0"/>
          </a:p>
          <a:p>
            <a:r>
              <a:rPr lang="el-GR" b="1" dirty="0"/>
              <a:t>Η ΙΔΡΥΣΗ ΤΗΣ ΚΩΝΣΤΑΝΤΙΝΟΥΠΟΛΗΣ :</a:t>
            </a:r>
            <a:endParaRPr lang="el-GR" sz="2000" dirty="0"/>
          </a:p>
          <a:p>
            <a:r>
              <a:rPr lang="el-GR" u="sng" dirty="0">
                <a:hlinkClick r:id="rId3"/>
              </a:rPr>
              <a:t>http://photodentro.edu.gr/lor/r/8521/9473?locale=el</a:t>
            </a:r>
            <a:endParaRPr lang="el-GR" sz="2000" dirty="0"/>
          </a:p>
          <a:p>
            <a:r>
              <a:rPr lang="el-GR" b="1" dirty="0"/>
              <a:t>Ο ΙΠΠΟΔΡΟΜΟΣ ΤΗΣ ΚΩΝΣΤΑΝΤΙΝΟΥΠΟΛΗΣ</a:t>
            </a:r>
            <a:endParaRPr lang="el-GR" sz="2000" dirty="0"/>
          </a:p>
          <a:p>
            <a:r>
              <a:rPr lang="el-GR" u="sng" dirty="0">
                <a:hlinkClick r:id="rId4"/>
              </a:rPr>
              <a:t>http://photodentro.edu.gr/lor/r/8521/9130?locale=el</a:t>
            </a:r>
            <a:endParaRPr lang="el-GR" sz="2000" dirty="0"/>
          </a:p>
          <a:p>
            <a:r>
              <a:rPr lang="el-GR" b="1" dirty="0"/>
              <a:t>ΌΨΕΙΣ ΤΗΣ ΑΓΙΑΣ ΣΟΦΙΑΣ</a:t>
            </a:r>
            <a:endParaRPr lang="el-GR" sz="2000" dirty="0"/>
          </a:p>
          <a:p>
            <a:r>
              <a:rPr lang="el-GR" u="sng" dirty="0">
                <a:hlinkClick r:id="rId5"/>
              </a:rPr>
              <a:t>http://photodentro.edu.gr/lor/r/8521/9347?locale=el</a:t>
            </a:r>
            <a:endParaRPr lang="el-GR" sz="2000" dirty="0"/>
          </a:p>
          <a:p>
            <a:r>
              <a:rPr lang="el-GR" u="sng" dirty="0"/>
              <a:t>μελετούν το περιεχόμενό τους και  κρατούν σημειώσεις </a:t>
            </a:r>
            <a:r>
              <a:rPr lang="el-GR" dirty="0"/>
              <a:t>για το διάκοσμο της Πρωτεύουσας – κτίρια μνημεία που τους εντυπωσίασαν  και στη συνέχεια </a:t>
            </a:r>
            <a:endParaRPr lang="el-GR" sz="2000" dirty="0"/>
          </a:p>
          <a:p>
            <a:r>
              <a:rPr lang="el-GR" b="1" u="sng" dirty="0"/>
              <a:t>γράφουν μια επιστολή</a:t>
            </a:r>
            <a:r>
              <a:rPr lang="el-GR" b="1" dirty="0"/>
              <a:t> με θέμα «Εντυπώσεις από την Κωνσταντινούπολη» , όπου φαντάζονται ότι έρχονται από μια  πόλη του Βυζαντίου (Θεσσαλονίκη, Διδυμότειχο) και επισκέπτονται την Κωνσταντινούπολη με τους γονείς τους. Εκεί περιγράφουν ένα κτίριο ή ένα συγκρότημα κτισμάτων ή κάποιο άλλο αξιοθέατο σημείο της Πόλης (Παλάτι, Αγιά </a:t>
            </a:r>
            <a:r>
              <a:rPr lang="el-GR" b="1" dirty="0" err="1"/>
              <a:t>Σοφιά</a:t>
            </a:r>
            <a:r>
              <a:rPr lang="el-GR" b="1" dirty="0"/>
              <a:t> , Λιμάνι </a:t>
            </a:r>
            <a:r>
              <a:rPr lang="el-GR" b="1" dirty="0" err="1"/>
              <a:t>κλπ</a:t>
            </a:r>
            <a:r>
              <a:rPr lang="el-GR" b="1" dirty="0"/>
              <a:t>)..</a:t>
            </a:r>
            <a:endParaRPr lang="el-GR" sz="2000" dirty="0"/>
          </a:p>
          <a:p>
            <a:pPr marL="0" lvl="1" indent="0">
              <a:buNone/>
            </a:pPr>
            <a:endParaRPr lang="el-GR" sz="2400" dirty="0"/>
          </a:p>
        </p:txBody>
      </p:sp>
    </p:spTree>
    <p:extLst>
      <p:ext uri="{BB962C8B-B14F-4D97-AF65-F5344CB8AC3E}">
        <p14:creationId xmlns:p14="http://schemas.microsoft.com/office/powerpoint/2010/main" val="16794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64B0D4-E028-452A-9B9C-DE2BC4BDDF53}"/>
              </a:ext>
            </a:extLst>
          </p:cNvPr>
          <p:cNvSpPr>
            <a:spLocks noGrp="1"/>
          </p:cNvSpPr>
          <p:nvPr>
            <p:ph type="title"/>
          </p:nvPr>
        </p:nvSpPr>
        <p:spPr/>
        <p:txBody>
          <a:bodyPr/>
          <a:lstStyle/>
          <a:p>
            <a:endParaRPr lang="el-GR"/>
          </a:p>
        </p:txBody>
      </p:sp>
      <p:sp>
        <p:nvSpPr>
          <p:cNvPr id="3" name="Θέση αριθμού διαφάνειας 2">
            <a:extLst>
              <a:ext uri="{FF2B5EF4-FFF2-40B4-BE49-F238E27FC236}">
                <a16:creationId xmlns:a16="http://schemas.microsoft.com/office/drawing/2014/main" id="{4D880BF0-7B4A-43C0-B256-DBC43E0DDCE8}"/>
              </a:ext>
            </a:extLst>
          </p:cNvPr>
          <p:cNvSpPr>
            <a:spLocks noGrp="1"/>
          </p:cNvSpPr>
          <p:nvPr>
            <p:ph type="sldNum" sz="quarter" idx="12"/>
          </p:nvPr>
        </p:nvSpPr>
        <p:spPr/>
        <p:txBody>
          <a:bodyPr/>
          <a:lstStyle/>
          <a:p>
            <a:fld id="{2754ED01-E2A0-4C1E-8E21-014B99041579}" type="slidenum">
              <a:rPr lang="en-US" smtClean="0"/>
              <a:pPr/>
              <a:t>16</a:t>
            </a:fld>
            <a:endParaRPr lang="en-US" dirty="0"/>
          </a:p>
        </p:txBody>
      </p:sp>
      <p:sp>
        <p:nvSpPr>
          <p:cNvPr id="4" name="Θέση περιεχομένου 3">
            <a:extLst>
              <a:ext uri="{FF2B5EF4-FFF2-40B4-BE49-F238E27FC236}">
                <a16:creationId xmlns:a16="http://schemas.microsoft.com/office/drawing/2014/main" id="{D475267F-B0AE-4F56-B3EC-2345A3B943CE}"/>
              </a:ext>
            </a:extLst>
          </p:cNvPr>
          <p:cNvSpPr>
            <a:spLocks noGrp="1"/>
          </p:cNvSpPr>
          <p:nvPr>
            <p:ph sz="half" idx="2"/>
          </p:nvPr>
        </p:nvSpPr>
        <p:spPr/>
        <p:txBody>
          <a:bodyPr>
            <a:normAutofit fontScale="92500" lnSpcReduction="20000"/>
          </a:bodyPr>
          <a:lstStyle/>
          <a:p>
            <a:r>
              <a:rPr lang="el-GR" b="1" u="sng" dirty="0"/>
              <a:t>Ομάδα Β</a:t>
            </a:r>
            <a:r>
              <a:rPr lang="el-GR" dirty="0"/>
              <a:t> </a:t>
            </a:r>
            <a:r>
              <a:rPr lang="el-GR" b="1" dirty="0"/>
              <a:t>: </a:t>
            </a:r>
            <a:r>
              <a:rPr lang="el-GR" b="1" u="sng" dirty="0"/>
              <a:t>Η ΣΤΑΣΗ ΤΟΥ ΝΙΚΑ</a:t>
            </a:r>
            <a:endParaRPr lang="el-GR" dirty="0"/>
          </a:p>
          <a:p>
            <a:r>
              <a:rPr lang="el-GR" dirty="0"/>
              <a:t>Ασχολείται με 2</a:t>
            </a:r>
            <a:r>
              <a:rPr lang="el-GR" baseline="30000" dirty="0"/>
              <a:t>ο</a:t>
            </a:r>
            <a:r>
              <a:rPr lang="el-GR" dirty="0"/>
              <a:t> κεφάλαιο της Βυζαντινής Ιστορία: </a:t>
            </a:r>
          </a:p>
          <a:p>
            <a:r>
              <a:rPr lang="el-GR" dirty="0"/>
              <a:t>Ο Ιουστινιανός και το έργο του </a:t>
            </a:r>
          </a:p>
          <a:p>
            <a:r>
              <a:rPr lang="el-GR" u="sng" dirty="0"/>
              <a:t>Το θέμα μελέτης της ομάδας είναι</a:t>
            </a:r>
            <a:r>
              <a:rPr lang="el-GR" dirty="0"/>
              <a:t>  </a:t>
            </a:r>
            <a:r>
              <a:rPr lang="el-GR" b="1" dirty="0"/>
              <a:t>Η Στάση του Νίκα.</a:t>
            </a:r>
            <a:endParaRPr lang="el-GR" dirty="0"/>
          </a:p>
          <a:p>
            <a:r>
              <a:rPr lang="el-GR" u="sng" dirty="0"/>
              <a:t>Οι μαθητές επισκέπτονται τη σελίδα του </a:t>
            </a:r>
            <a:r>
              <a:rPr lang="el-GR" dirty="0"/>
              <a:t>Φωτόδεντρου :</a:t>
            </a:r>
          </a:p>
          <a:p>
            <a:r>
              <a:rPr lang="el-GR" b="1" dirty="0"/>
              <a:t>ΟΙ ΔΗΜΟΙ ΚΑΙ Η ΣΤΑΣΗ ΤΟΥ ΝΙΚΑ   </a:t>
            </a:r>
            <a:r>
              <a:rPr lang="el-GR" u="sng" dirty="0">
                <a:hlinkClick r:id="rId2"/>
              </a:rPr>
              <a:t>http://photodentro.edu.gr/lor/r/8521/8609?locale=el</a:t>
            </a:r>
            <a:endParaRPr lang="el-GR" dirty="0"/>
          </a:p>
          <a:p>
            <a:r>
              <a:rPr lang="el-GR" dirty="0"/>
              <a:t>μελετούν το περιεχόμενό της , κρατούν σημειώσεις ως προς τα γεγονότα της Στάσης του Νίκα και στη συνέχεια </a:t>
            </a:r>
          </a:p>
          <a:p>
            <a:r>
              <a:rPr lang="el-GR" b="1" dirty="0"/>
              <a:t>ετοιμάζουν </a:t>
            </a:r>
            <a:r>
              <a:rPr lang="el-GR" b="1" u="sng" dirty="0"/>
              <a:t>ένα άρθρο</a:t>
            </a:r>
            <a:r>
              <a:rPr lang="el-GR" b="1" dirty="0"/>
              <a:t> για τη σχολική εφημερίδα  όπου αναφέρονται στα αίτια, τους Πρωτεργάτες, της έκβαση και τις συνέπειες της Στάσης του Νίκα.</a:t>
            </a:r>
            <a:endParaRPr lang="el-GR" dirty="0"/>
          </a:p>
          <a:p>
            <a:endParaRPr lang="el-GR" dirty="0"/>
          </a:p>
        </p:txBody>
      </p:sp>
    </p:spTree>
    <p:extLst>
      <p:ext uri="{BB962C8B-B14F-4D97-AF65-F5344CB8AC3E}">
        <p14:creationId xmlns:p14="http://schemas.microsoft.com/office/powerpoint/2010/main" val="359686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50C18800-6204-4D5C-8DA8-1EDE700F741C}"/>
              </a:ext>
            </a:extLst>
          </p:cNvPr>
          <p:cNvSpPr>
            <a:spLocks noGrp="1"/>
          </p:cNvSpPr>
          <p:nvPr>
            <p:ph type="sldNum" sz="quarter" idx="12"/>
          </p:nvPr>
        </p:nvSpPr>
        <p:spPr/>
        <p:txBody>
          <a:bodyPr/>
          <a:lstStyle/>
          <a:p>
            <a:fld id="{2754ED01-E2A0-4C1E-8E21-014B99041579}" type="slidenum">
              <a:rPr lang="en-US" smtClean="0"/>
              <a:pPr/>
              <a:t>17</a:t>
            </a:fld>
            <a:endParaRPr lang="en-US" dirty="0"/>
          </a:p>
        </p:txBody>
      </p:sp>
      <p:sp>
        <p:nvSpPr>
          <p:cNvPr id="3" name="Θέση περιεχομένου 2">
            <a:extLst>
              <a:ext uri="{FF2B5EF4-FFF2-40B4-BE49-F238E27FC236}">
                <a16:creationId xmlns:a16="http://schemas.microsoft.com/office/drawing/2014/main" id="{C07F932F-DF7A-48D4-B409-7716BCB2A0AB}"/>
              </a:ext>
            </a:extLst>
          </p:cNvPr>
          <p:cNvSpPr>
            <a:spLocks noGrp="1"/>
          </p:cNvSpPr>
          <p:nvPr>
            <p:ph sz="half" idx="2"/>
          </p:nvPr>
        </p:nvSpPr>
        <p:spPr/>
        <p:txBody>
          <a:bodyPr>
            <a:normAutofit fontScale="47500" lnSpcReduction="20000"/>
          </a:bodyPr>
          <a:lstStyle/>
          <a:p>
            <a:r>
              <a:rPr lang="el-GR" dirty="0"/>
              <a:t>ΟΜΑΔΑ Γ : ΤΑ ΕΝ ΟΙΚΩ…</a:t>
            </a:r>
          </a:p>
          <a:p>
            <a:r>
              <a:rPr lang="el-GR" dirty="0"/>
              <a:t>Ασχολείται με 2</a:t>
            </a:r>
            <a:r>
              <a:rPr lang="el-GR" baseline="30000" dirty="0"/>
              <a:t>ο</a:t>
            </a:r>
            <a:r>
              <a:rPr lang="el-GR" dirty="0"/>
              <a:t> κεφάλαιο της Βυζαντινής Ιστορία: </a:t>
            </a:r>
          </a:p>
          <a:p>
            <a:r>
              <a:rPr lang="el-GR" dirty="0"/>
              <a:t>Ο Ιουστινιανός και το έργο του </a:t>
            </a:r>
          </a:p>
          <a:p>
            <a:r>
              <a:rPr lang="el-GR" u="sng" dirty="0"/>
              <a:t>Το θέμα μελέτης της ομάδας είναι</a:t>
            </a:r>
            <a:r>
              <a:rPr lang="el-GR" dirty="0"/>
              <a:t>  Η αντίδραση του Ιουστινιανού και της Θεοδώρας απέναντι στη Στάση του Νίκα.</a:t>
            </a:r>
          </a:p>
          <a:p>
            <a:r>
              <a:rPr lang="el-GR" dirty="0"/>
              <a:t>Έτσι οι μαθητές επισκέπτονται στη σελίδα του Ψηφιακού Σχολείου  το κεφάλαιο </a:t>
            </a:r>
          </a:p>
          <a:p>
            <a:r>
              <a:rPr lang="el-GR" dirty="0"/>
              <a:t> 2.  Ο Ιουστινιανός μεταρρυθμίζει τη διοίκηση και τη νομοθεσία</a:t>
            </a:r>
          </a:p>
          <a:p>
            <a:r>
              <a:rPr lang="el-GR" u="sng" dirty="0">
                <a:hlinkClick r:id="rId2"/>
              </a:rPr>
              <a:t>http://ebooks.edu.gr/modules/ebook/show.php/DSDIM-E105/752/4944,22530/</a:t>
            </a:r>
            <a:r>
              <a:rPr lang="el-GR" dirty="0"/>
              <a:t> και μελετούν την πηγή: </a:t>
            </a:r>
          </a:p>
          <a:p>
            <a:r>
              <a:rPr lang="el-GR" dirty="0"/>
              <a:t> «Καλόν </a:t>
            </a:r>
            <a:r>
              <a:rPr lang="el-GR" dirty="0" err="1"/>
              <a:t>εντάφιον</a:t>
            </a:r>
            <a:r>
              <a:rPr lang="el-GR" dirty="0"/>
              <a:t> η βασιλεία».</a:t>
            </a:r>
          </a:p>
          <a:p>
            <a:r>
              <a:rPr lang="el-GR" dirty="0"/>
              <a:t> Ο Ιουστινιανός, λίγο πριν δώσει εντολή στους στρατηγούς να χτυπήσουν τους στασιαστές, είχε αποφασίσει να εγκαταλείψει το θρόνο και να φύγει. Η αυτοκράτειρα Θεοδώρα όμως τον έπεισε ν’ αλλάξει την απόφασή του λέγοντάς του:</a:t>
            </a:r>
          </a:p>
          <a:p>
            <a:r>
              <a:rPr lang="el-GR" dirty="0"/>
              <a:t>«Όποιος γεννήθηκε, αναπόφευκτα θα πεθάνει. Στο βασιλιά όμως είναι αδικαιολόγητη η φυγή. Εγώ δε θα μπορούσα να ζω χωρίς την πορφύρα</a:t>
            </a:r>
            <a:r>
              <a:rPr lang="el-GR" baseline="30000" dirty="0"/>
              <a:t>3</a:t>
            </a:r>
            <a:r>
              <a:rPr lang="el-GR" dirty="0"/>
              <a:t>, ούτε επιθυμώ να ζήσω την ημέρα που δε θα με αποκαλούν βασίλισσα.</a:t>
            </a:r>
          </a:p>
          <a:p>
            <a:r>
              <a:rPr lang="el-GR" dirty="0"/>
              <a:t>Εάν λοιπόν εσύ, βασιλιά, θέλεις να σωθείς, μπορείς: Και χρήματα πολλά έχουμε, και θάλασσα και πλοία. Σκέψου όμως μήπως, στο μέλλον, μετανιώσεις που σώθηκες φεύγοντας, αντί να μείνεις εδώ και να πεθάνεις. Διότι σε μένα αρέσει κάποιος λόγος παλαιός, που λέει ότι είναι καλό να πεθαίνει κανείς βασιλιάς.»</a:t>
            </a:r>
          </a:p>
          <a:p>
            <a:r>
              <a:rPr lang="el-GR" dirty="0"/>
              <a:t>Προκόπιος, </a:t>
            </a:r>
            <a:r>
              <a:rPr lang="el-GR" i="1" dirty="0" err="1"/>
              <a:t>Yπέρ</a:t>
            </a:r>
            <a:r>
              <a:rPr lang="el-GR" i="1" dirty="0"/>
              <a:t> των πολέμων</a:t>
            </a:r>
            <a:endParaRPr lang="el-GR" dirty="0"/>
          </a:p>
          <a:p>
            <a:r>
              <a:rPr lang="el-GR" dirty="0"/>
              <a:t>Έπειτα μεταφέρουν σε μορφή </a:t>
            </a:r>
            <a:r>
              <a:rPr lang="el-GR" u="sng" dirty="0"/>
              <a:t>διαλόγου </a:t>
            </a:r>
            <a:r>
              <a:rPr lang="el-GR" dirty="0"/>
              <a:t>το περιεχόμενο της πηγής διανθίζοντάς το με τις ιστορικές τους γνώσεις από το σχολικό βιβλίο .</a:t>
            </a:r>
          </a:p>
          <a:p>
            <a:endParaRPr lang="el-GR" dirty="0"/>
          </a:p>
        </p:txBody>
      </p:sp>
    </p:spTree>
    <p:extLst>
      <p:ext uri="{BB962C8B-B14F-4D97-AF65-F5344CB8AC3E}">
        <p14:creationId xmlns:p14="http://schemas.microsoft.com/office/powerpoint/2010/main" val="4197863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9B901F-8548-4F06-9054-F8CA44FE357A}"/>
              </a:ext>
            </a:extLst>
          </p:cNvPr>
          <p:cNvSpPr>
            <a:spLocks noGrp="1"/>
          </p:cNvSpPr>
          <p:nvPr>
            <p:ph type="title"/>
          </p:nvPr>
        </p:nvSpPr>
        <p:spPr/>
        <p:txBody>
          <a:bodyPr/>
          <a:lstStyle/>
          <a:p>
            <a:endParaRPr lang="el-GR"/>
          </a:p>
        </p:txBody>
      </p:sp>
      <p:sp>
        <p:nvSpPr>
          <p:cNvPr id="3" name="Θέση αριθμού διαφάνειας 2">
            <a:extLst>
              <a:ext uri="{FF2B5EF4-FFF2-40B4-BE49-F238E27FC236}">
                <a16:creationId xmlns:a16="http://schemas.microsoft.com/office/drawing/2014/main" id="{2FED5966-DE65-4C9A-8630-63B6A3DF38DC}"/>
              </a:ext>
            </a:extLst>
          </p:cNvPr>
          <p:cNvSpPr>
            <a:spLocks noGrp="1"/>
          </p:cNvSpPr>
          <p:nvPr>
            <p:ph type="sldNum" sz="quarter" idx="12"/>
          </p:nvPr>
        </p:nvSpPr>
        <p:spPr/>
        <p:txBody>
          <a:bodyPr/>
          <a:lstStyle/>
          <a:p>
            <a:fld id="{2754ED01-E2A0-4C1E-8E21-014B99041579}" type="slidenum">
              <a:rPr lang="en-US" smtClean="0"/>
              <a:pPr/>
              <a:t>18</a:t>
            </a:fld>
            <a:endParaRPr lang="en-US" dirty="0"/>
          </a:p>
        </p:txBody>
      </p:sp>
      <p:sp>
        <p:nvSpPr>
          <p:cNvPr id="4" name="Θέση περιεχομένου 3">
            <a:extLst>
              <a:ext uri="{FF2B5EF4-FFF2-40B4-BE49-F238E27FC236}">
                <a16:creationId xmlns:a16="http://schemas.microsoft.com/office/drawing/2014/main" id="{A1CB64CB-B336-43AB-9D70-7FEE98B26848}"/>
              </a:ext>
            </a:extLst>
          </p:cNvPr>
          <p:cNvSpPr>
            <a:spLocks noGrp="1"/>
          </p:cNvSpPr>
          <p:nvPr>
            <p:ph sz="half" idx="2"/>
          </p:nvPr>
        </p:nvSpPr>
        <p:spPr/>
        <p:txBody>
          <a:bodyPr>
            <a:normAutofit fontScale="32500" lnSpcReduction="20000"/>
          </a:bodyPr>
          <a:lstStyle/>
          <a:p>
            <a:r>
              <a:rPr lang="el-GR" b="1" dirty="0"/>
              <a:t>ΟΜΑΔΑ Δ </a:t>
            </a:r>
            <a:r>
              <a:rPr lang="el-GR" dirty="0"/>
              <a:t>: Ασχολείται με 3</a:t>
            </a:r>
            <a:r>
              <a:rPr lang="el-GR" baseline="30000" dirty="0"/>
              <a:t>ο</a:t>
            </a:r>
            <a:r>
              <a:rPr lang="el-GR" dirty="0"/>
              <a:t> κεφάλαιο της Βυζαντινής Ιστορία: Παγίωση της Βυζαντινής Κυριαρχίας στα Βαλκάνια και τη Μ. Ασία. </a:t>
            </a:r>
          </a:p>
          <a:p>
            <a:r>
              <a:rPr lang="el-GR" u="sng" dirty="0"/>
              <a:t>Το θέμα μελέτης της ομάδας είναι</a:t>
            </a:r>
            <a:r>
              <a:rPr lang="el-GR" b="1" dirty="0"/>
              <a:t>  Οι Κακώσεις του Νικηφόρου.</a:t>
            </a:r>
            <a:endParaRPr lang="el-GR" dirty="0"/>
          </a:p>
          <a:p>
            <a:r>
              <a:rPr lang="el-GR" dirty="0"/>
              <a:t>Οι μαθητές επισκέπτονται τη σελίδα του Ψηφιακού</a:t>
            </a:r>
            <a:r>
              <a:rPr lang="el-GR" b="1" dirty="0"/>
              <a:t>  </a:t>
            </a:r>
            <a:r>
              <a:rPr lang="el-GR" dirty="0"/>
              <a:t>Σχολείου</a:t>
            </a:r>
            <a:r>
              <a:rPr lang="el-GR" b="1" dirty="0"/>
              <a:t>  Η διαμόρφωση της μεσαιωνικής ελληνικής βυζαντινής αυτοκρατορίας   </a:t>
            </a:r>
            <a:r>
              <a:rPr lang="el-GR" b="1" u="sng" dirty="0">
                <a:hlinkClick r:id="rId2"/>
              </a:rPr>
              <a:t>http://ebooks.edu.gr/modules/ebook/show.php/DSGYM-B107/755/4956,22601/</a:t>
            </a:r>
            <a:r>
              <a:rPr lang="el-GR" b="1" dirty="0"/>
              <a:t>  ,</a:t>
            </a:r>
            <a:endParaRPr lang="el-GR" dirty="0"/>
          </a:p>
          <a:p>
            <a:r>
              <a:rPr lang="el-GR" dirty="0"/>
              <a:t> μελετούν την πηγή 2 του σχολικού βιβλίου κρατούν σημειώσεις για τις Κακώσεις .</a:t>
            </a:r>
          </a:p>
          <a:p>
            <a:r>
              <a:rPr lang="el-GR" b="1" dirty="0"/>
              <a:t>Οι λεγόμενες κακώσεις του Νικηφόρου</a:t>
            </a:r>
            <a:endParaRPr lang="el-GR" dirty="0"/>
          </a:p>
          <a:p>
            <a:r>
              <a:rPr lang="el-GR" b="1" dirty="0"/>
              <a:t>    [Πρώτη κάκωση]: Το έτος αυτό (810) ο Νικηφόρος [...] αφού μετέφερε χριστιανούς από όλα τα θέματα, τους διέταξε να εγκατασταθούν στις </a:t>
            </a:r>
            <a:r>
              <a:rPr lang="el-GR" b="1" dirty="0" err="1"/>
              <a:t>σκλαβηνίες</a:t>
            </a:r>
            <a:r>
              <a:rPr lang="el-GR" b="1" dirty="0"/>
              <a:t>.</a:t>
            </a:r>
            <a:endParaRPr lang="el-GR" dirty="0"/>
          </a:p>
          <a:p>
            <a:r>
              <a:rPr lang="el-GR" b="1" dirty="0"/>
              <a:t>Η δεύτερη κάκωση ήταν η διαταγή να </a:t>
            </a:r>
            <a:r>
              <a:rPr lang="el-GR" b="1" dirty="0" err="1"/>
              <a:t>στρατολογούνται</a:t>
            </a:r>
            <a:r>
              <a:rPr lang="el-GR" b="1" dirty="0"/>
              <a:t> οι φτωχοί και να εξοπλίζονται με έξοδα των συγχωριανών τους, οι οποίοι όφειλαν να καταβάλουν στο δημόσιο ταμείο και 18.5 χρυσά νομίσματα (για κάθε φτωχό), επειδή το χωριό πλήρωνε στο δημόσιο με πνεύμα αλληλεγγύης τους φόρους των μελών του..</a:t>
            </a:r>
            <a:endParaRPr lang="el-GR" dirty="0"/>
          </a:p>
          <a:p>
            <a:r>
              <a:rPr lang="el-GR" b="1" dirty="0"/>
              <a:t>Η τρίτη κάκωση ήταν η διαταγή να αναθεωρηθούν οι φορολογικοί κατάλογοι και να αυξηθούν τα τέλη, γιατί κάθε φορολογούμενος όφειλε να πληρώσει και δύο κεράτια (1/12 ανά νόμισμα φόρου=8,33%) ως έξοδα γραφικής ύλης (</a:t>
            </a:r>
            <a:r>
              <a:rPr lang="el-GR" b="1" dirty="0" err="1"/>
              <a:t>χαρτιατικών</a:t>
            </a:r>
            <a:r>
              <a:rPr lang="el-GR" b="1" dirty="0"/>
              <a:t> ένεκα) [Σημ.: Πρόκειται πιθανώς για τον φόρο </a:t>
            </a:r>
            <a:r>
              <a:rPr lang="el-GR" b="1" dirty="0" err="1"/>
              <a:t>δικέρατον</a:t>
            </a:r>
            <a:r>
              <a:rPr lang="el-GR" b="1" dirty="0"/>
              <a:t>].</a:t>
            </a:r>
            <a:endParaRPr lang="el-GR" dirty="0"/>
          </a:p>
          <a:p>
            <a:r>
              <a:rPr lang="el-GR" b="1" dirty="0"/>
              <a:t>Η τέταρτη κάκωση ήταν η διαταγή να καταργηθούν οι </a:t>
            </a:r>
            <a:r>
              <a:rPr lang="el-GR" b="1" dirty="0" err="1"/>
              <a:t>κουφισμοί</a:t>
            </a:r>
            <a:r>
              <a:rPr lang="el-GR" b="1" dirty="0"/>
              <a:t> (φοροαπαλλαγές)[της Ειρήνης, 797-802].</a:t>
            </a:r>
            <a:endParaRPr lang="el-GR" dirty="0"/>
          </a:p>
          <a:p>
            <a:r>
              <a:rPr lang="el-GR" b="1" dirty="0"/>
              <a:t>Η πέμπτη κάκωση ήταν η διαταγή να ζητηθεί από τους παροίκους (εξαρτημένους γεωργούς) των ευαγών ιδρυμάτων, δηλ. του ορφανοτροφείου και των ξενώνων και των γηροκομείων των εκκλησιών και των βασιλικών μονών, ο καπνικός φόρος (φόρος για κάθε εστία που καπνίζει, δηλ. για κάθε νοικοκυριό) αναδρομικά από το πρώτο έτος της παράνομης βασιλείας του [...].</a:t>
            </a:r>
            <a:endParaRPr lang="el-GR" dirty="0"/>
          </a:p>
          <a:p>
            <a:r>
              <a:rPr lang="el-GR" b="1" dirty="0"/>
              <a:t>Η δέκατη κάκωση: Διέταξε να συγκεντρωθούν οι επιφανείς εφοπλιστές της Κωνσταντινούπολης και τους έδωσε δάνειο δώδεκα λίτρες χρυσού (72X12=864 χρυσά νομίσματα), με τόκο τέσσερα κεράτια ανά χρυσό νόμισμα (=16,66%), με την υποχρέωση να πληρώνουν και το σύνηθες </a:t>
            </a:r>
            <a:r>
              <a:rPr lang="el-GR" b="1" dirty="0" err="1"/>
              <a:t>κομμέρκιον</a:t>
            </a:r>
            <a:r>
              <a:rPr lang="el-GR" b="1" dirty="0"/>
              <a:t> (φόρος 10% επί της αξίας των εμπορευμάτων).</a:t>
            </a:r>
            <a:endParaRPr lang="el-GR" dirty="0"/>
          </a:p>
          <a:p>
            <a:r>
              <a:rPr lang="el-GR" b="1" dirty="0"/>
              <a:t>Θεοφάνης, Χρονογραφία, </a:t>
            </a:r>
            <a:r>
              <a:rPr lang="el-GR" b="1" dirty="0" err="1"/>
              <a:t>έκδ</a:t>
            </a:r>
            <a:r>
              <a:rPr lang="el-GR" b="1" dirty="0"/>
              <a:t>. C. de </a:t>
            </a:r>
            <a:r>
              <a:rPr lang="el-GR" b="1" dirty="0" err="1"/>
              <a:t>Boor</a:t>
            </a:r>
            <a:r>
              <a:rPr lang="el-GR" b="1" dirty="0"/>
              <a:t>, τ. 1, Λειψία 1883, 486-487.</a:t>
            </a:r>
            <a:endParaRPr lang="el-GR" dirty="0"/>
          </a:p>
          <a:p>
            <a:r>
              <a:rPr lang="el-GR" b="1" dirty="0"/>
              <a:t> </a:t>
            </a:r>
            <a:endParaRPr lang="el-GR" dirty="0"/>
          </a:p>
          <a:p>
            <a:r>
              <a:rPr lang="el-GR" b="1" dirty="0"/>
              <a:t>Στη συνέχεια οι μαθητές  ετοιμάζουν ένα παιχνίδι ρόλων , όπου </a:t>
            </a:r>
            <a:r>
              <a:rPr lang="el-GR" b="1" u="sng" dirty="0"/>
              <a:t>συγγράφουν έναν υποθετικό διάλογο</a:t>
            </a:r>
            <a:r>
              <a:rPr lang="el-GR" b="1" dirty="0"/>
              <a:t> ανάμεσα σε δύο υπηκόους του Βυζαντίου την εποχή εφαρμογής των «κακώσεων» του Νικηφόρου Α΄. Ο ένας θεωρεί τα μέτρα του αυτοκράτορα δυσβάσταχτα και άδικα, ενώ ο άλλος τα υπερασπίζεται θεωρώντας τα αναγκαία.</a:t>
            </a:r>
            <a:endParaRPr lang="el-GR" dirty="0"/>
          </a:p>
          <a:p>
            <a:endParaRPr lang="el-GR" dirty="0"/>
          </a:p>
        </p:txBody>
      </p:sp>
    </p:spTree>
    <p:extLst>
      <p:ext uri="{BB962C8B-B14F-4D97-AF65-F5344CB8AC3E}">
        <p14:creationId xmlns:p14="http://schemas.microsoft.com/office/powerpoint/2010/main" val="2611217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F82E56-F02E-4DDC-8B0E-0CB5E93B8697}"/>
              </a:ext>
            </a:extLst>
          </p:cNvPr>
          <p:cNvSpPr>
            <a:spLocks noGrp="1"/>
          </p:cNvSpPr>
          <p:nvPr>
            <p:ph type="title"/>
          </p:nvPr>
        </p:nvSpPr>
        <p:spPr/>
        <p:txBody>
          <a:bodyPr/>
          <a:lstStyle/>
          <a:p>
            <a:endParaRPr lang="el-GR"/>
          </a:p>
        </p:txBody>
      </p:sp>
      <p:sp>
        <p:nvSpPr>
          <p:cNvPr id="3" name="Θέση αριθμού διαφάνειας 2">
            <a:extLst>
              <a:ext uri="{FF2B5EF4-FFF2-40B4-BE49-F238E27FC236}">
                <a16:creationId xmlns:a16="http://schemas.microsoft.com/office/drawing/2014/main" id="{8CA55705-92C0-451B-984C-98869B614D4D}"/>
              </a:ext>
            </a:extLst>
          </p:cNvPr>
          <p:cNvSpPr>
            <a:spLocks noGrp="1"/>
          </p:cNvSpPr>
          <p:nvPr>
            <p:ph type="sldNum" sz="quarter" idx="12"/>
          </p:nvPr>
        </p:nvSpPr>
        <p:spPr/>
        <p:txBody>
          <a:bodyPr/>
          <a:lstStyle/>
          <a:p>
            <a:fld id="{2754ED01-E2A0-4C1E-8E21-014B99041579}" type="slidenum">
              <a:rPr lang="en-US" smtClean="0"/>
              <a:pPr/>
              <a:t>19</a:t>
            </a:fld>
            <a:endParaRPr lang="en-US" dirty="0"/>
          </a:p>
        </p:txBody>
      </p:sp>
      <p:sp>
        <p:nvSpPr>
          <p:cNvPr id="4" name="Θέση περιεχομένου 3">
            <a:extLst>
              <a:ext uri="{FF2B5EF4-FFF2-40B4-BE49-F238E27FC236}">
                <a16:creationId xmlns:a16="http://schemas.microsoft.com/office/drawing/2014/main" id="{1E19709F-8624-4742-96AC-78A3CF86445F}"/>
              </a:ext>
            </a:extLst>
          </p:cNvPr>
          <p:cNvSpPr>
            <a:spLocks noGrp="1"/>
          </p:cNvSpPr>
          <p:nvPr>
            <p:ph sz="half" idx="2"/>
          </p:nvPr>
        </p:nvSpPr>
        <p:spPr/>
        <p:txBody>
          <a:bodyPr>
            <a:normAutofit fontScale="85000" lnSpcReduction="10000"/>
          </a:bodyPr>
          <a:lstStyle/>
          <a:p>
            <a:r>
              <a:rPr lang="el-GR" b="1" dirty="0"/>
              <a:t>ΟΜΑΔΑ Ε : ΕΙΚΟΝΟΜΑΧΟΙ- ΕΙΚΟΝΟΛΑΤΡΕΣ</a:t>
            </a:r>
            <a:endParaRPr lang="el-GR" dirty="0"/>
          </a:p>
          <a:p>
            <a:r>
              <a:rPr lang="el-GR" dirty="0"/>
              <a:t>Ασχολείται με 4</a:t>
            </a:r>
            <a:r>
              <a:rPr lang="el-GR" baseline="30000" dirty="0"/>
              <a:t>ο</a:t>
            </a:r>
            <a:r>
              <a:rPr lang="el-GR" dirty="0"/>
              <a:t> κεφάλαιο</a:t>
            </a:r>
            <a:r>
              <a:rPr lang="el-GR" b="1" dirty="0"/>
              <a:t>  </a:t>
            </a:r>
            <a:r>
              <a:rPr lang="el-GR" dirty="0"/>
              <a:t>Η μεταβατική εποχή: Οι έριδες για το ζήτημα των εικόνων.</a:t>
            </a:r>
          </a:p>
          <a:p>
            <a:r>
              <a:rPr lang="el-GR" u="sng" dirty="0"/>
              <a:t>Το θέμα μελέτης της ομάδας είναι</a:t>
            </a:r>
            <a:r>
              <a:rPr lang="el-GR" b="1" dirty="0"/>
              <a:t>  η Εικονομαχία.</a:t>
            </a:r>
            <a:endParaRPr lang="el-GR" dirty="0"/>
          </a:p>
          <a:p>
            <a:r>
              <a:rPr lang="el-GR" dirty="0"/>
              <a:t>Οι μαθητές επισκέπτονται τη σελίδα του Φωτόδεντρου :</a:t>
            </a:r>
          </a:p>
          <a:p>
            <a:r>
              <a:rPr lang="el-GR" b="1" dirty="0"/>
              <a:t> ΕΙΚΟΝΟΜΑΧΙΑ  </a:t>
            </a:r>
            <a:r>
              <a:rPr lang="el-GR" u="sng" dirty="0">
                <a:hlinkClick r:id="rId2"/>
              </a:rPr>
              <a:t>http://photodentro.edu.gr/v/item/ds/8521/8351</a:t>
            </a:r>
            <a:r>
              <a:rPr lang="el-GR" u="sng" dirty="0"/>
              <a:t>   ,</a:t>
            </a:r>
            <a:endParaRPr lang="el-GR" dirty="0"/>
          </a:p>
          <a:p>
            <a:r>
              <a:rPr lang="el-GR" dirty="0"/>
              <a:t>μελετούν το περιεχόμενό της και  κρατούν σημειώσεις ως προς τα επιχειρήματα εικονομάχων- εικονολατρών.</a:t>
            </a:r>
          </a:p>
          <a:p>
            <a:r>
              <a:rPr lang="el-GR" b="1" dirty="0"/>
              <a:t>Μετά ετοιμάζουν </a:t>
            </a:r>
            <a:r>
              <a:rPr lang="el-GR" b="1" u="sng" dirty="0"/>
              <a:t>μια ομιλία- </a:t>
            </a:r>
            <a:r>
              <a:rPr lang="en-US" b="1" u="sng" dirty="0"/>
              <a:t>debate</a:t>
            </a:r>
            <a:r>
              <a:rPr lang="el-GR" b="1" dirty="0"/>
              <a:t>, όπου επιχειρηματολογούν  υπέρ και κατά της λατρείας των εικόνων, με αξιοποίηση των επιχειρημάτων των πηγών του Φωτόδεντρου</a:t>
            </a:r>
            <a:r>
              <a:rPr lang="el-GR" dirty="0"/>
              <a:t> </a:t>
            </a:r>
          </a:p>
        </p:txBody>
      </p:sp>
    </p:spTree>
    <p:extLst>
      <p:ext uri="{BB962C8B-B14F-4D97-AF65-F5344CB8AC3E}">
        <p14:creationId xmlns:p14="http://schemas.microsoft.com/office/powerpoint/2010/main" val="1047543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757428-A3C2-40D1-9BC1-2F006DAA39EE}"/>
              </a:ext>
            </a:extLst>
          </p:cNvPr>
          <p:cNvSpPr>
            <a:spLocks noGrp="1"/>
          </p:cNvSpPr>
          <p:nvPr>
            <p:ph type="title"/>
          </p:nvPr>
        </p:nvSpPr>
        <p:spPr/>
        <p:txBody>
          <a:bodyPr/>
          <a:lstStyle/>
          <a:p>
            <a:r>
              <a:rPr lang="el-GR" dirty="0"/>
              <a:t>ΣΥΝΤΟΜΗ ΠΕΡΙΓΡΑΦΗ</a:t>
            </a:r>
          </a:p>
        </p:txBody>
      </p:sp>
      <p:sp>
        <p:nvSpPr>
          <p:cNvPr id="3" name="Θέση αριθμού διαφάνειας 2">
            <a:extLst>
              <a:ext uri="{FF2B5EF4-FFF2-40B4-BE49-F238E27FC236}">
                <a16:creationId xmlns:a16="http://schemas.microsoft.com/office/drawing/2014/main" id="{A87476BE-8142-4456-9A10-EA72702D1B2C}"/>
              </a:ext>
            </a:extLst>
          </p:cNvPr>
          <p:cNvSpPr>
            <a:spLocks noGrp="1"/>
          </p:cNvSpPr>
          <p:nvPr>
            <p:ph type="sldNum" sz="quarter" idx="12"/>
          </p:nvPr>
        </p:nvSpPr>
        <p:spPr/>
        <p:txBody>
          <a:bodyPr/>
          <a:lstStyle/>
          <a:p>
            <a:fld id="{2754ED01-E2A0-4C1E-8E21-014B99041579}" type="slidenum">
              <a:rPr lang="en-US" smtClean="0"/>
              <a:pPr/>
              <a:t>2</a:t>
            </a:fld>
            <a:endParaRPr lang="en-US" dirty="0"/>
          </a:p>
        </p:txBody>
      </p:sp>
      <p:sp>
        <p:nvSpPr>
          <p:cNvPr id="4" name="Θέση περιεχομένου 3">
            <a:extLst>
              <a:ext uri="{FF2B5EF4-FFF2-40B4-BE49-F238E27FC236}">
                <a16:creationId xmlns:a16="http://schemas.microsoft.com/office/drawing/2014/main" id="{6AC522DC-E8E3-48C9-81C8-D2987ED7EFFC}"/>
              </a:ext>
            </a:extLst>
          </p:cNvPr>
          <p:cNvSpPr>
            <a:spLocks noGrp="1"/>
          </p:cNvSpPr>
          <p:nvPr>
            <p:ph sz="half" idx="2"/>
          </p:nvPr>
        </p:nvSpPr>
        <p:spPr/>
        <p:txBody>
          <a:bodyPr>
            <a:normAutofit fontScale="70000" lnSpcReduction="20000"/>
          </a:bodyPr>
          <a:lstStyle/>
          <a:p>
            <a:r>
              <a:rPr lang="el-GR" dirty="0"/>
              <a:t>Η παρούσα εκπαιδευτική πρακτική αποτελεί μια ανασκόπηση της βυζαντινής και μεσαιωνικής ιστορίας του βιβλίου ιστορίας της β΄ γυμνασίου  μέσα από την ενεργητική προσέγγιση των ιστορικών γεγονότων από τους μαθητές , την δημιουργική αξιοποίηση της αποκτημένης γνώσης και την παραγωγή  αυθεντικού μαθητικού έργου που στηρίζεται στην ομαδική προσπάθεια, την κριτική σκέψη και την αξιοποίηση των διαφορετικών κλίσεων και ιδιαιτεροτήτων της ομάδας.</a:t>
            </a:r>
          </a:p>
          <a:p>
            <a:r>
              <a:rPr lang="el-GR" dirty="0"/>
              <a:t>Αρχικά οι μαθητές μελετούν ιστορικές πηγές αλλά και διαδραστικά παραθέματα από τη σελίδα του Φωτόδεντρου και στη συνέχεια δημιουργούν το δικό τους αφηγηματικό κείμενο, ανασκευάζοντας τις πληροφορίες των κειμένων που μελέτησαν και δημιουργώντας στο τελικό στάδιο  μια εφημερίδα με τα νέα της Βυζαντινής Αυτοκρατορίας από τη γένεση της έως και την Άλωση της Κωνσταντινούπολης από τους Οθωμανούς (1453). Οι μαθητές εργάζονται ακολουθώντας την ύλη του σχολικού βιβλίου, το οποίο αποτελεί και μια σταθερή πηγή  αποκόμισης πληροφοριών παράλληλα με την ηλεκτρονική σελίδα του   Φωτόδεντρου- ανοικτές εκπαιδευτικές πρακτικές.</a:t>
            </a:r>
          </a:p>
          <a:p>
            <a:endParaRPr lang="el-GR" dirty="0"/>
          </a:p>
        </p:txBody>
      </p:sp>
    </p:spTree>
    <p:extLst>
      <p:ext uri="{BB962C8B-B14F-4D97-AF65-F5344CB8AC3E}">
        <p14:creationId xmlns:p14="http://schemas.microsoft.com/office/powerpoint/2010/main" val="1975409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B1501972-EF23-4DA1-B22A-C2DF54B160B0}"/>
              </a:ext>
            </a:extLst>
          </p:cNvPr>
          <p:cNvSpPr>
            <a:spLocks noGrp="1"/>
          </p:cNvSpPr>
          <p:nvPr>
            <p:ph type="sldNum" sz="quarter" idx="12"/>
          </p:nvPr>
        </p:nvSpPr>
        <p:spPr/>
        <p:txBody>
          <a:bodyPr/>
          <a:lstStyle/>
          <a:p>
            <a:fld id="{2754ED01-E2A0-4C1E-8E21-014B99041579}" type="slidenum">
              <a:rPr lang="en-US" smtClean="0"/>
              <a:pPr/>
              <a:t>20</a:t>
            </a:fld>
            <a:endParaRPr lang="en-US" dirty="0"/>
          </a:p>
        </p:txBody>
      </p:sp>
      <p:sp>
        <p:nvSpPr>
          <p:cNvPr id="3" name="Θέση περιεχομένου 2">
            <a:extLst>
              <a:ext uri="{FF2B5EF4-FFF2-40B4-BE49-F238E27FC236}">
                <a16:creationId xmlns:a16="http://schemas.microsoft.com/office/drawing/2014/main" id="{8F135A3F-51D1-475F-A2D7-687C547E9375}"/>
              </a:ext>
            </a:extLst>
          </p:cNvPr>
          <p:cNvSpPr>
            <a:spLocks noGrp="1"/>
          </p:cNvSpPr>
          <p:nvPr>
            <p:ph sz="half" idx="2"/>
          </p:nvPr>
        </p:nvSpPr>
        <p:spPr/>
        <p:txBody>
          <a:bodyPr>
            <a:normAutofit fontScale="92500" lnSpcReduction="10000"/>
          </a:bodyPr>
          <a:lstStyle/>
          <a:p>
            <a:r>
              <a:rPr lang="el-GR" dirty="0"/>
              <a:t>ΟΜΑΔΑ ΣΤ : ΟΡΘΟΔΟΞΟΙ </a:t>
            </a:r>
            <a:r>
              <a:rPr lang="en-US" dirty="0"/>
              <a:t>vs </a:t>
            </a:r>
            <a:r>
              <a:rPr lang="el-GR" dirty="0"/>
              <a:t>ΚΑΘΟΛΙΚΟΙ</a:t>
            </a:r>
          </a:p>
          <a:p>
            <a:r>
              <a:rPr lang="el-GR" dirty="0"/>
              <a:t>Ασχολείται με 5</a:t>
            </a:r>
            <a:r>
              <a:rPr lang="el-GR" baseline="30000" dirty="0"/>
              <a:t>ο</a:t>
            </a:r>
            <a:r>
              <a:rPr lang="el-GR" dirty="0"/>
              <a:t> κεφάλαιο   Η διάδοση του Χριστιανισμού στους </a:t>
            </a:r>
            <a:r>
              <a:rPr lang="el-GR" dirty="0" err="1"/>
              <a:t>Μοραβούς</a:t>
            </a:r>
            <a:r>
              <a:rPr lang="el-GR" dirty="0"/>
              <a:t> και τους Βουλγάρους.</a:t>
            </a:r>
          </a:p>
          <a:p>
            <a:r>
              <a:rPr lang="el-GR" u="sng" dirty="0"/>
              <a:t>Το θέμα μελέτης της ομάδας είναι    </a:t>
            </a:r>
            <a:r>
              <a:rPr lang="el-GR" dirty="0"/>
              <a:t>Οι διαφορές της Ορθόδοξης και Καθολικής Εκκλησίας</a:t>
            </a:r>
            <a:r>
              <a:rPr lang="el-GR" u="sng" dirty="0"/>
              <a:t>.</a:t>
            </a:r>
            <a:endParaRPr lang="el-GR" dirty="0"/>
          </a:p>
          <a:p>
            <a:r>
              <a:rPr lang="el-GR" u="sng" dirty="0"/>
              <a:t>Έτσι οι μαθητές επισκέπτονται τη σελίδα </a:t>
            </a:r>
            <a:r>
              <a:rPr lang="el-GR" dirty="0"/>
              <a:t>του Φωτόδεντρου </a:t>
            </a:r>
          </a:p>
          <a:p>
            <a:r>
              <a:rPr lang="el-GR" dirty="0"/>
              <a:t>ΔΙΑΦΟΡΕΣ ΤΩΝ ΔΥΟ ΕΚΚΛΗΣΙΩΝ   </a:t>
            </a:r>
            <a:r>
              <a:rPr lang="el-GR" u="sng" dirty="0">
                <a:hlinkClick r:id="rId2"/>
              </a:rPr>
              <a:t>http://photodentro.edu.gr/v/item/ds/8521/9641</a:t>
            </a:r>
            <a:r>
              <a:rPr lang="el-GR" u="sng" dirty="0"/>
              <a:t> ,</a:t>
            </a:r>
            <a:endParaRPr lang="el-GR" dirty="0"/>
          </a:p>
          <a:p>
            <a:r>
              <a:rPr lang="el-GR" dirty="0"/>
              <a:t>μελετούν το περιεχόμενό της, κρατούν σημειώσεις ως προς τις διαφορές των δυο εκκλησιών τις οποίες μεταφέρουν </a:t>
            </a:r>
            <a:r>
              <a:rPr lang="el-GR" u="sng" dirty="0"/>
              <a:t>σ΄ ένα άρθρο</a:t>
            </a:r>
            <a:r>
              <a:rPr lang="el-GR" dirty="0"/>
              <a:t>  της σχολικής εφημερίδας.</a:t>
            </a:r>
          </a:p>
          <a:p>
            <a:r>
              <a:rPr lang="el-GR" dirty="0"/>
              <a:t> </a:t>
            </a:r>
          </a:p>
          <a:p>
            <a:endParaRPr lang="el-GR" dirty="0"/>
          </a:p>
        </p:txBody>
      </p:sp>
    </p:spTree>
    <p:extLst>
      <p:ext uri="{BB962C8B-B14F-4D97-AF65-F5344CB8AC3E}">
        <p14:creationId xmlns:p14="http://schemas.microsoft.com/office/powerpoint/2010/main" val="4037897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D66422-07B9-4F45-B715-796A1AF92616}"/>
              </a:ext>
            </a:extLst>
          </p:cNvPr>
          <p:cNvSpPr>
            <a:spLocks noGrp="1"/>
          </p:cNvSpPr>
          <p:nvPr>
            <p:ph type="title"/>
          </p:nvPr>
        </p:nvSpPr>
        <p:spPr/>
        <p:txBody>
          <a:bodyPr/>
          <a:lstStyle/>
          <a:p>
            <a:endParaRPr lang="el-GR"/>
          </a:p>
        </p:txBody>
      </p:sp>
      <p:sp>
        <p:nvSpPr>
          <p:cNvPr id="3" name="Θέση αριθμού διαφάνειας 2">
            <a:extLst>
              <a:ext uri="{FF2B5EF4-FFF2-40B4-BE49-F238E27FC236}">
                <a16:creationId xmlns:a16="http://schemas.microsoft.com/office/drawing/2014/main" id="{D12878AD-DA6D-43D2-9F06-726781EB0F5D}"/>
              </a:ext>
            </a:extLst>
          </p:cNvPr>
          <p:cNvSpPr>
            <a:spLocks noGrp="1"/>
          </p:cNvSpPr>
          <p:nvPr>
            <p:ph type="sldNum" sz="quarter" idx="12"/>
          </p:nvPr>
        </p:nvSpPr>
        <p:spPr/>
        <p:txBody>
          <a:bodyPr/>
          <a:lstStyle/>
          <a:p>
            <a:fld id="{2754ED01-E2A0-4C1E-8E21-014B99041579}" type="slidenum">
              <a:rPr lang="en-US" smtClean="0"/>
              <a:pPr/>
              <a:t>21</a:t>
            </a:fld>
            <a:endParaRPr lang="en-US" dirty="0"/>
          </a:p>
        </p:txBody>
      </p:sp>
      <p:sp>
        <p:nvSpPr>
          <p:cNvPr id="4" name="Θέση περιεχομένου 3">
            <a:extLst>
              <a:ext uri="{FF2B5EF4-FFF2-40B4-BE49-F238E27FC236}">
                <a16:creationId xmlns:a16="http://schemas.microsoft.com/office/drawing/2014/main" id="{B9CDAD9D-2BC7-4A07-A5CB-3FBC99750BEB}"/>
              </a:ext>
            </a:extLst>
          </p:cNvPr>
          <p:cNvSpPr>
            <a:spLocks noGrp="1"/>
          </p:cNvSpPr>
          <p:nvPr>
            <p:ph sz="half" idx="2"/>
          </p:nvPr>
        </p:nvSpPr>
        <p:spPr/>
        <p:txBody>
          <a:bodyPr>
            <a:normAutofit fontScale="77500" lnSpcReduction="20000"/>
          </a:bodyPr>
          <a:lstStyle/>
          <a:p>
            <a:r>
              <a:rPr lang="el-GR" b="1" dirty="0"/>
              <a:t>ΟΜΑΔΑ Ζ : ΜΙΑ ΒΥΖΑΝΤΙΝΗ ΣΤΗ ΡΩΣΙΑ</a:t>
            </a:r>
            <a:endParaRPr lang="el-GR" dirty="0"/>
          </a:p>
          <a:p>
            <a:r>
              <a:rPr lang="el-GR" dirty="0"/>
              <a:t>Ασχολείται με  το κεφάλαιο</a:t>
            </a:r>
            <a:r>
              <a:rPr lang="el-GR" b="1" dirty="0"/>
              <a:t>  «</a:t>
            </a:r>
            <a:r>
              <a:rPr lang="el-GR" dirty="0"/>
              <a:t>Η ίδρυση, η εξέλιξη και ο εκχριστιανισμός του Ρωσικού Κράτους»</a:t>
            </a:r>
          </a:p>
          <a:p>
            <a:r>
              <a:rPr lang="el-GR" u="sng" dirty="0"/>
              <a:t>Το θέμα μελέτης της ομάδας είναι    </a:t>
            </a:r>
            <a:r>
              <a:rPr lang="el-GR" b="1" u="sng" dirty="0"/>
              <a:t> Η ίδρυση και ο εκχριστιανισμός του Ρωσικού Κράτους, το παράδειγμα της </a:t>
            </a:r>
            <a:r>
              <a:rPr lang="el-GR" b="1" dirty="0"/>
              <a:t> ΑΝΝΑ  ΠΟΡΦΥΡΟΓΕΝΝΗΤΗΣ.</a:t>
            </a:r>
            <a:endParaRPr lang="el-GR" dirty="0"/>
          </a:p>
          <a:p>
            <a:r>
              <a:rPr lang="el-GR" dirty="0"/>
              <a:t>Οι μαθητές επισκέπτονται στη σελίδα του Αισώπου : Η ΦΛΟΓΕΡΑ ΤΟΥ ΒΑΣΙΛΙΑ </a:t>
            </a:r>
          </a:p>
          <a:p>
            <a:r>
              <a:rPr lang="el-GR" u="sng" dirty="0">
                <a:hlinkClick r:id="rId2"/>
              </a:rPr>
              <a:t>http://aesop.iep.edu.gr/node/14545/3689</a:t>
            </a:r>
            <a:r>
              <a:rPr lang="el-GR" dirty="0"/>
              <a:t> </a:t>
            </a:r>
          </a:p>
          <a:p>
            <a:r>
              <a:rPr lang="el-GR" dirty="0"/>
              <a:t>μελετούν το απόσπασμα από το βιβλίο του</a:t>
            </a:r>
            <a:r>
              <a:rPr lang="el-GR" i="1" dirty="0"/>
              <a:t> </a:t>
            </a:r>
            <a:r>
              <a:rPr lang="el-GR" i="1" dirty="0" err="1"/>
              <a:t>Κ.Κυριαζή</a:t>
            </a:r>
            <a:r>
              <a:rPr lang="el-GR" i="1" dirty="0"/>
              <a:t>, «Βασίλειος Β΄ </a:t>
            </a:r>
            <a:r>
              <a:rPr lang="el-GR" i="1" dirty="0" err="1"/>
              <a:t>Βουλγαροκτόνος</a:t>
            </a:r>
            <a:r>
              <a:rPr lang="el-GR" i="1" dirty="0"/>
              <a:t>»  με βάση τις πληροφορίες της ενότητας για τις σχέσεις Βυζαντίου-Ρώσων, αλλά και τα αποτελέσματα του εκχριστιανισμού των Ρώσων στις σχέσεις των δύο λαών, γράφουν στο ημερολόγιο  τις σκέψεις και τα συναισθήματα της Άννας κατά τη  διάρκεια του ταξιδιού της στη </a:t>
            </a:r>
            <a:r>
              <a:rPr lang="el-GR" i="1" dirty="0" err="1"/>
              <a:t>Χερσώνα</a:t>
            </a:r>
            <a:r>
              <a:rPr lang="el-GR" i="1" dirty="0"/>
              <a:t> για τον γάμο της με τον Βλαδίμηρο .</a:t>
            </a:r>
            <a:endParaRPr lang="el-GR" dirty="0"/>
          </a:p>
          <a:p>
            <a:endParaRPr lang="el-GR" dirty="0"/>
          </a:p>
        </p:txBody>
      </p:sp>
    </p:spTree>
    <p:extLst>
      <p:ext uri="{BB962C8B-B14F-4D97-AF65-F5344CB8AC3E}">
        <p14:creationId xmlns:p14="http://schemas.microsoft.com/office/powerpoint/2010/main" val="2847357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94C71B-F94C-4FE5-BA0B-A8157A9369C7}"/>
              </a:ext>
            </a:extLst>
          </p:cNvPr>
          <p:cNvSpPr>
            <a:spLocks noGrp="1"/>
          </p:cNvSpPr>
          <p:nvPr>
            <p:ph type="title"/>
          </p:nvPr>
        </p:nvSpPr>
        <p:spPr/>
        <p:txBody>
          <a:bodyPr/>
          <a:lstStyle/>
          <a:p>
            <a:endParaRPr lang="el-GR"/>
          </a:p>
        </p:txBody>
      </p:sp>
      <p:sp>
        <p:nvSpPr>
          <p:cNvPr id="3" name="Θέση αριθμού διαφάνειας 2">
            <a:extLst>
              <a:ext uri="{FF2B5EF4-FFF2-40B4-BE49-F238E27FC236}">
                <a16:creationId xmlns:a16="http://schemas.microsoft.com/office/drawing/2014/main" id="{CE16DF7D-BFC2-4191-977B-17EEFE7CEAF4}"/>
              </a:ext>
            </a:extLst>
          </p:cNvPr>
          <p:cNvSpPr>
            <a:spLocks noGrp="1"/>
          </p:cNvSpPr>
          <p:nvPr>
            <p:ph type="sldNum" sz="quarter" idx="12"/>
          </p:nvPr>
        </p:nvSpPr>
        <p:spPr/>
        <p:txBody>
          <a:bodyPr/>
          <a:lstStyle/>
          <a:p>
            <a:fld id="{2754ED01-E2A0-4C1E-8E21-014B99041579}" type="slidenum">
              <a:rPr lang="en-US" smtClean="0"/>
              <a:pPr/>
              <a:t>22</a:t>
            </a:fld>
            <a:endParaRPr lang="en-US" dirty="0"/>
          </a:p>
        </p:txBody>
      </p:sp>
      <p:sp>
        <p:nvSpPr>
          <p:cNvPr id="4" name="Θέση περιεχομένου 3">
            <a:extLst>
              <a:ext uri="{FF2B5EF4-FFF2-40B4-BE49-F238E27FC236}">
                <a16:creationId xmlns:a16="http://schemas.microsoft.com/office/drawing/2014/main" id="{5FD0EF34-F0BB-4EF1-B702-FE9385D76B10}"/>
              </a:ext>
            </a:extLst>
          </p:cNvPr>
          <p:cNvSpPr>
            <a:spLocks noGrp="1"/>
          </p:cNvSpPr>
          <p:nvPr>
            <p:ph sz="half" idx="2"/>
          </p:nvPr>
        </p:nvSpPr>
        <p:spPr/>
        <p:txBody>
          <a:bodyPr>
            <a:normAutofit fontScale="62500" lnSpcReduction="20000"/>
          </a:bodyPr>
          <a:lstStyle/>
          <a:p>
            <a:r>
              <a:rPr lang="el-GR" b="1" dirty="0"/>
              <a:t>Η Άφιξη της Βυζαντινής Άννας στους Ρως</a:t>
            </a:r>
            <a:br>
              <a:rPr lang="el-GR" b="1" dirty="0"/>
            </a:br>
            <a:br>
              <a:rPr lang="el-GR" dirty="0"/>
            </a:br>
            <a:r>
              <a:rPr lang="el-GR" i="1" dirty="0"/>
              <a:t>           Είχε </a:t>
            </a:r>
            <a:r>
              <a:rPr lang="el-GR" i="1" dirty="0" err="1"/>
              <a:t>αχνοφανεί</a:t>
            </a:r>
            <a:r>
              <a:rPr lang="el-GR" i="1" dirty="0"/>
              <a:t> στο ορίζοντα η </a:t>
            </a:r>
            <a:r>
              <a:rPr lang="el-GR" i="1" dirty="0" err="1"/>
              <a:t>Χερσώνα</a:t>
            </a:r>
            <a:r>
              <a:rPr lang="el-GR" i="1" dirty="0"/>
              <a:t> (Κριμαία), όταν ο </a:t>
            </a:r>
            <a:r>
              <a:rPr lang="el-GR" i="1" dirty="0" err="1"/>
              <a:t>πρωτοκάραβος</a:t>
            </a:r>
            <a:r>
              <a:rPr lang="el-GR" i="1" dirty="0"/>
              <a:t> έστειλε σπαθάριο να ειδοποιήσει την Άννα ότι στόλος ολόκληρος από μικρά πλεούμενα των Ρως ερχόταν να την προϋπαντήσει. Ντύθηκε η Άννα, φόρεσε το βαρύ χρυσοκέντητο φόρεμά της και με όλη την ακολουθία της ανέβηκε πάνω στο </a:t>
            </a:r>
            <a:r>
              <a:rPr lang="el-GR" i="1" dirty="0" err="1"/>
              <a:t>ξυλόκαστρο</a:t>
            </a:r>
            <a:r>
              <a:rPr lang="el-GR" i="1" dirty="0"/>
              <a:t> (του πλοίου). Χρύσισε, λαμπύρισε, γέμισε ασήμια και πολύτιμες πέτρες το κατάστρωμα, καθώς η ακολουθία της, κατεπάνω, </a:t>
            </a:r>
            <a:r>
              <a:rPr lang="el-GR" i="1" dirty="0" err="1"/>
              <a:t>τουρμάρχες</a:t>
            </a:r>
            <a:r>
              <a:rPr lang="el-GR" i="1" dirty="0"/>
              <a:t>, ιερωμένοι και πατρικίες, πήραν την σειρά τους.</a:t>
            </a:r>
            <a:br>
              <a:rPr lang="el-GR" dirty="0"/>
            </a:br>
            <a:r>
              <a:rPr lang="el-GR" i="1" dirty="0"/>
              <a:t>           Η Άννα ήταν σοβαρή και αμίλητη, όπως πάντα. Κοιτούσε εμπρός την </a:t>
            </a:r>
            <a:r>
              <a:rPr lang="el-GR" i="1" dirty="0" err="1"/>
              <a:t>Χερσώνα</a:t>
            </a:r>
            <a:r>
              <a:rPr lang="el-GR" i="1" dirty="0"/>
              <a:t>, χωρίς να την βλέπει. Ο νους της ήταν αλλού: στη Βασιλεύουσα, στο Ιερό </a:t>
            </a:r>
            <a:r>
              <a:rPr lang="el-GR" i="1" dirty="0" err="1"/>
              <a:t>Παλάτιο</a:t>
            </a:r>
            <a:r>
              <a:rPr lang="el-GR" i="1" dirty="0"/>
              <a:t>. Δεν είδε τα μικρά πλεούμενα που, στολισμένα με πολύχρωμα φλάμπουρα, έρχονταν, σε δύο γραμμές, να ενωθούνε με το δρόμωνα και τα </a:t>
            </a:r>
            <a:r>
              <a:rPr lang="el-GR" i="1" dirty="0" err="1"/>
              <a:t>χελάνδια</a:t>
            </a:r>
            <a:r>
              <a:rPr lang="el-GR" i="1" dirty="0"/>
              <a:t> που μας ακολουθούσαν. Δεν είδε, ούτε άκουσε τις άναρθρες κραυγές που μπήξανε τα τσούρμα των Ρως, όταν ζύγωσαν το καράβι μας.</a:t>
            </a:r>
            <a:br>
              <a:rPr lang="el-GR" dirty="0"/>
            </a:br>
            <a:r>
              <a:rPr lang="el-GR" i="1" dirty="0"/>
              <a:t>           Και φώναζαν οι Ρως, και χτυπούσαν κύμβαλα, και φυσούσαν σε βούκινα και σε σάλπιγγες, και ούρλιαζαν, και κουνούσαν τα χέρια τους, τα όπλα τους, κι ανέμιζαν πολύχρωμα υφάσματα. Βάρβαρος λαός, βάρβαρα τα έθιμά τους… Πού η σοβαρότητα, πού το αυστηρό τυπικό της Αυλής του Βυζαντίου…</a:t>
            </a:r>
            <a:br>
              <a:rPr lang="el-GR" dirty="0"/>
            </a:br>
            <a:r>
              <a:rPr lang="el-GR" i="1" dirty="0"/>
              <a:t>           Κοιτούσα </a:t>
            </a:r>
            <a:r>
              <a:rPr lang="el-GR" i="1" dirty="0" err="1"/>
              <a:t>συνεπαρμένη</a:t>
            </a:r>
            <a:r>
              <a:rPr lang="el-GR" i="1" dirty="0"/>
              <a:t> τα πλεούμενα, τους Ρως με τα παράξενα ρούχα, τα φλάμπουρά τους, όταν μέσα από τα καράβια τους ξεχώρισα ένα, γιατί ήταν το μεγαλύτερο και το ψηλότερο, γιατί τα κουπιά του ήταν βαμμένα κόκκινα ζωηρά, γιατί χρύσιζαν στις άκρες τους. Ερχόταν γραμμή απάνω μας</a:t>
            </a:r>
            <a:endParaRPr lang="el-GR" dirty="0"/>
          </a:p>
        </p:txBody>
      </p:sp>
    </p:spTree>
    <p:extLst>
      <p:ext uri="{BB962C8B-B14F-4D97-AF65-F5344CB8AC3E}">
        <p14:creationId xmlns:p14="http://schemas.microsoft.com/office/powerpoint/2010/main" val="33727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530BC6-F230-402D-8158-E85BBC0F4F1E}"/>
              </a:ext>
            </a:extLst>
          </p:cNvPr>
          <p:cNvSpPr>
            <a:spLocks noGrp="1"/>
          </p:cNvSpPr>
          <p:nvPr>
            <p:ph type="title"/>
          </p:nvPr>
        </p:nvSpPr>
        <p:spPr/>
        <p:txBody>
          <a:bodyPr/>
          <a:lstStyle/>
          <a:p>
            <a:endParaRPr lang="el-GR"/>
          </a:p>
        </p:txBody>
      </p:sp>
      <p:sp>
        <p:nvSpPr>
          <p:cNvPr id="3" name="Θέση αριθμού διαφάνειας 2">
            <a:extLst>
              <a:ext uri="{FF2B5EF4-FFF2-40B4-BE49-F238E27FC236}">
                <a16:creationId xmlns:a16="http://schemas.microsoft.com/office/drawing/2014/main" id="{AB3902D6-4F01-45A5-B8F4-6EE9BFCA65F1}"/>
              </a:ext>
            </a:extLst>
          </p:cNvPr>
          <p:cNvSpPr>
            <a:spLocks noGrp="1"/>
          </p:cNvSpPr>
          <p:nvPr>
            <p:ph type="sldNum" sz="quarter" idx="12"/>
          </p:nvPr>
        </p:nvSpPr>
        <p:spPr/>
        <p:txBody>
          <a:bodyPr/>
          <a:lstStyle/>
          <a:p>
            <a:fld id="{2754ED01-E2A0-4C1E-8E21-014B99041579}" type="slidenum">
              <a:rPr lang="en-US" smtClean="0"/>
              <a:pPr/>
              <a:t>23</a:t>
            </a:fld>
            <a:endParaRPr lang="en-US" dirty="0"/>
          </a:p>
        </p:txBody>
      </p:sp>
      <p:sp>
        <p:nvSpPr>
          <p:cNvPr id="4" name="Θέση περιεχομένου 3">
            <a:extLst>
              <a:ext uri="{FF2B5EF4-FFF2-40B4-BE49-F238E27FC236}">
                <a16:creationId xmlns:a16="http://schemas.microsoft.com/office/drawing/2014/main" id="{0E22B4A1-636B-4A9B-8F17-B75191713F78}"/>
              </a:ext>
            </a:extLst>
          </p:cNvPr>
          <p:cNvSpPr>
            <a:spLocks noGrp="1"/>
          </p:cNvSpPr>
          <p:nvPr>
            <p:ph sz="half" idx="2"/>
          </p:nvPr>
        </p:nvSpPr>
        <p:spPr/>
        <p:txBody>
          <a:bodyPr>
            <a:normAutofit fontScale="55000" lnSpcReduction="20000"/>
          </a:bodyPr>
          <a:lstStyle/>
          <a:p>
            <a:r>
              <a:rPr lang="el-GR" i="1" dirty="0"/>
              <a:t>(…) -Ο μέγας δούκας, ο Βλαδίμηρος, έκανε ψιθυριστά ο </a:t>
            </a:r>
            <a:r>
              <a:rPr lang="el-GR" i="1" dirty="0" err="1"/>
              <a:t>πρωτοκάραβος</a:t>
            </a:r>
            <a:r>
              <a:rPr lang="el-GR" i="1" dirty="0"/>
              <a:t>, και γυρίζοντας στον </a:t>
            </a:r>
            <a:r>
              <a:rPr lang="el-GR" i="1" dirty="0" err="1"/>
              <a:t>δρουγγάριο</a:t>
            </a:r>
            <a:r>
              <a:rPr lang="el-GR" i="1" dirty="0"/>
              <a:t> που στεκότανε κοντά του έδωσε τις διαταγές του.</a:t>
            </a:r>
            <a:br>
              <a:rPr lang="el-GR" dirty="0"/>
            </a:br>
            <a:r>
              <a:rPr lang="el-GR" i="1" dirty="0"/>
              <a:t>           (…) Το καράβι των Ρως ζύγωσε, κόλλησε πάνω στο δικό μας και, από την σκάλα που του έριξε το τσούρμο μας, ανέβηκε αργά αργά πάνω στο κατάστρωμα ο Βλαδίμηρος, ενώ οι σαλπιγκτές μας του απόδιναν χαιρετισμό. Ήταν ψηλός, γύρω στα σαράντα, ομορφοκαμωμένος. Προχώρησε αργά αργά ανοιγοκλείνοντας συνέχεια τα μάτια του, σαν να μην έβλεπε καλά.</a:t>
            </a:r>
            <a:br>
              <a:rPr lang="el-GR" dirty="0"/>
            </a:br>
            <a:r>
              <a:rPr lang="el-GR" i="1" dirty="0"/>
              <a:t>           (…) ενώ τον προσκυνούσαμε, πλησίασε την Άννα, που στεκόταν ακίνητη, ψυχρή και άφωνη, σαν άγαλμα. Δεν την φίλησε ούτε την πήρε στην αγκαλιά του. Υποκλίθηκε μόνο άχαρα μπροστά της, σαν να μην ήτανε συνηθισμένος σε αυτά τα πράγματα, και με βαριά φωνή τής είπε ελληνικά, σαν να αποστήθιζε το μάθημά του:</a:t>
            </a:r>
            <a:br>
              <a:rPr lang="el-GR" dirty="0"/>
            </a:br>
            <a:r>
              <a:rPr lang="el-GR" i="1" dirty="0"/>
              <a:t>            -Καλώς ήρθες στην χώρα μου. Στην χώρα σου.</a:t>
            </a:r>
            <a:br>
              <a:rPr lang="el-GR" dirty="0"/>
            </a:br>
            <a:r>
              <a:rPr lang="el-GR" i="1" dirty="0"/>
              <a:t>             (…) Λύθηκαν τα γόνατά μου σαν αντίκρισα το Κίεβο. Δεν ήταν πόλη ετούτη… Ήταν χωριό. Ένα μακρύ χωριό από καλύβες </a:t>
            </a:r>
            <a:r>
              <a:rPr lang="el-GR" i="1" dirty="0" err="1"/>
              <a:t>λάσπινες</a:t>
            </a:r>
            <a:r>
              <a:rPr lang="el-GR" i="1" dirty="0"/>
              <a:t>, που απλωνότανε ζερβά και δεξιά από το ποτάμι, </a:t>
            </a:r>
            <a:r>
              <a:rPr lang="el-GR" i="1" dirty="0" err="1"/>
              <a:t>Βορυσθένης</a:t>
            </a:r>
            <a:r>
              <a:rPr lang="el-GR" i="1" dirty="0"/>
              <a:t>, το όνομά του, από αρχοντικά που μόνο αρχοντικά δεν ήτανε. Φθάσαμε στο ανάκτορο του Βλαδίμηρου, κατεβήκαμε από τις άμαξες. Ένα σπίτι κοινό ήταν το ανάκτορό του, που ούτε ένας έμπορος στην Βασιλεύουσα δεν θα καταδεχότανε. Όχι πως ήτανε μικρό. Ήταν όμως τόσο κακόγουστο, τόσο απεριποίητο, τόσο χωρίς στολίδια, τόσο βρώμικο στο κάτω μέρος, όπου ήταν οι στάβλοι, που σου ερχότανε λιγοθυμιά.</a:t>
            </a:r>
            <a:br>
              <a:rPr lang="el-GR" dirty="0"/>
            </a:br>
            <a:r>
              <a:rPr lang="el-GR" i="1" dirty="0"/>
              <a:t>             (…) Βαφτίστηκε ο Βλαδίμηρος στην Εκκλησιά του Αγίου Βασιλείου, μπροστά στους συναγμένους </a:t>
            </a:r>
            <a:r>
              <a:rPr lang="el-GR" i="1" dirty="0" err="1"/>
              <a:t>πρωτάρχοντες</a:t>
            </a:r>
            <a:r>
              <a:rPr lang="el-GR" i="1" dirty="0"/>
              <a:t> τις χώρας του -«</a:t>
            </a:r>
            <a:r>
              <a:rPr lang="el-GR" i="1" dirty="0" err="1"/>
              <a:t>Βογιάρους</a:t>
            </a:r>
            <a:r>
              <a:rPr lang="el-GR" i="1" dirty="0"/>
              <a:t>» τους λένε στην Ρωσία- και το σπίτι του Θεού αντήχησε από την Θεία Ψαλμωδία. Βαφτίστηκε ο Βλαδίμηρος και μαζί με αυτόν και εκατό ακόμα άρχοντές του.</a:t>
            </a:r>
            <a:br>
              <a:rPr lang="el-GR" dirty="0"/>
            </a:br>
            <a:r>
              <a:rPr lang="el-GR" dirty="0"/>
              <a:t>          </a:t>
            </a:r>
            <a:br>
              <a:rPr lang="el-GR" dirty="0"/>
            </a:br>
            <a:r>
              <a:rPr lang="el-GR" dirty="0"/>
              <a:t>                                              </a:t>
            </a:r>
            <a:r>
              <a:rPr lang="el-GR" b="1" dirty="0"/>
              <a:t> </a:t>
            </a:r>
            <a:r>
              <a:rPr lang="el-GR" b="1" i="1" u="sng" dirty="0"/>
              <a:t>Από το βιβλίο του </a:t>
            </a:r>
            <a:r>
              <a:rPr lang="el-GR" b="1" i="1" u="sng" dirty="0" err="1"/>
              <a:t>Κ.Κυριαζή</a:t>
            </a:r>
            <a:r>
              <a:rPr lang="el-GR" b="1" i="1" u="sng" dirty="0"/>
              <a:t>, «Βασίλειος Β΄ </a:t>
            </a:r>
            <a:r>
              <a:rPr lang="el-GR" b="1" i="1" u="sng" dirty="0" err="1"/>
              <a:t>Βουλγαροκτόνος</a:t>
            </a:r>
            <a:r>
              <a:rPr lang="el-GR" b="1" i="1" u="sng" dirty="0"/>
              <a:t>».</a:t>
            </a:r>
            <a:endParaRPr lang="el-GR" dirty="0"/>
          </a:p>
        </p:txBody>
      </p:sp>
    </p:spTree>
    <p:extLst>
      <p:ext uri="{BB962C8B-B14F-4D97-AF65-F5344CB8AC3E}">
        <p14:creationId xmlns:p14="http://schemas.microsoft.com/office/powerpoint/2010/main" val="1850492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816930-0F3F-4232-98B2-F481BF2ACEFD}"/>
              </a:ext>
            </a:extLst>
          </p:cNvPr>
          <p:cNvSpPr>
            <a:spLocks noGrp="1"/>
          </p:cNvSpPr>
          <p:nvPr>
            <p:ph type="title"/>
          </p:nvPr>
        </p:nvSpPr>
        <p:spPr/>
        <p:txBody>
          <a:bodyPr/>
          <a:lstStyle/>
          <a:p>
            <a:endParaRPr lang="el-GR"/>
          </a:p>
        </p:txBody>
      </p:sp>
      <p:sp>
        <p:nvSpPr>
          <p:cNvPr id="3" name="Θέση αριθμού διαφάνειας 2">
            <a:extLst>
              <a:ext uri="{FF2B5EF4-FFF2-40B4-BE49-F238E27FC236}">
                <a16:creationId xmlns:a16="http://schemas.microsoft.com/office/drawing/2014/main" id="{FBD0B0C0-9898-4884-85E6-68A721117DC1}"/>
              </a:ext>
            </a:extLst>
          </p:cNvPr>
          <p:cNvSpPr>
            <a:spLocks noGrp="1"/>
          </p:cNvSpPr>
          <p:nvPr>
            <p:ph type="sldNum" sz="quarter" idx="12"/>
          </p:nvPr>
        </p:nvSpPr>
        <p:spPr/>
        <p:txBody>
          <a:bodyPr/>
          <a:lstStyle/>
          <a:p>
            <a:fld id="{2754ED01-E2A0-4C1E-8E21-014B99041579}" type="slidenum">
              <a:rPr lang="en-US" smtClean="0"/>
              <a:pPr/>
              <a:t>24</a:t>
            </a:fld>
            <a:endParaRPr lang="en-US" dirty="0"/>
          </a:p>
        </p:txBody>
      </p:sp>
      <p:sp>
        <p:nvSpPr>
          <p:cNvPr id="4" name="Θέση περιεχομένου 3">
            <a:extLst>
              <a:ext uri="{FF2B5EF4-FFF2-40B4-BE49-F238E27FC236}">
                <a16:creationId xmlns:a16="http://schemas.microsoft.com/office/drawing/2014/main" id="{954EF81F-E00A-4C27-9E55-22463BDD0D25}"/>
              </a:ext>
            </a:extLst>
          </p:cNvPr>
          <p:cNvSpPr>
            <a:spLocks noGrp="1"/>
          </p:cNvSpPr>
          <p:nvPr>
            <p:ph sz="half" idx="2"/>
          </p:nvPr>
        </p:nvSpPr>
        <p:spPr/>
        <p:txBody>
          <a:bodyPr>
            <a:normAutofit fontScale="77500" lnSpcReduction="20000"/>
          </a:bodyPr>
          <a:lstStyle/>
          <a:p>
            <a:r>
              <a:rPr lang="el-GR" b="1" dirty="0"/>
              <a:t>ΟΜΑΔΑ Η : ΒΥΖΑΝΤΙΝΟΙ ΑΓΡΟΤΕΣ ΕΝΩΠΙΟΝ ΤΟΥ ΒΑΣΙΛΙΑ</a:t>
            </a:r>
            <a:endParaRPr lang="el-GR" dirty="0"/>
          </a:p>
          <a:p>
            <a:r>
              <a:rPr lang="el-GR" b="1" dirty="0"/>
              <a:t> </a:t>
            </a:r>
            <a:r>
              <a:rPr lang="el-GR" dirty="0"/>
              <a:t>Ασχολείται με  το κεφάλαιο  </a:t>
            </a:r>
            <a:r>
              <a:rPr lang="el-GR" b="1" u="sng" dirty="0"/>
              <a:t>Οι εξελίξεις στην οικονομία και την κοινωνία</a:t>
            </a:r>
            <a:endParaRPr lang="el-GR" dirty="0"/>
          </a:p>
          <a:p>
            <a:r>
              <a:rPr lang="el-GR" u="sng" dirty="0"/>
              <a:t>Το θέμα μελέτης της ομάδας είναι</a:t>
            </a:r>
            <a:r>
              <a:rPr lang="el-GR" b="1" u="sng" dirty="0"/>
              <a:t>    </a:t>
            </a:r>
            <a:r>
              <a:rPr lang="el-GR" b="1" dirty="0"/>
              <a:t> η Οικονομία και η κοινωνία στο Βυζάντιο.</a:t>
            </a:r>
            <a:endParaRPr lang="el-GR" dirty="0"/>
          </a:p>
          <a:p>
            <a:r>
              <a:rPr lang="el-GR" dirty="0"/>
              <a:t>Έτσι οι μαθητές επισκέπτονται τη σελίδα του Φωτόδεντρου :</a:t>
            </a:r>
          </a:p>
          <a:p>
            <a:r>
              <a:rPr lang="el-GR" b="1" dirty="0"/>
              <a:t>η Οικονομία και η κοινωνία στο Βυζάντιο</a:t>
            </a:r>
            <a:r>
              <a:rPr lang="el-GR" dirty="0"/>
              <a:t>  </a:t>
            </a:r>
            <a:r>
              <a:rPr lang="el-GR" u="sng" dirty="0">
                <a:hlinkClick r:id="rId2"/>
              </a:rPr>
              <a:t>http://photodentro.edu.gr/v/item/ds/8521/9644</a:t>
            </a:r>
            <a:endParaRPr lang="el-GR" dirty="0"/>
          </a:p>
          <a:p>
            <a:r>
              <a:rPr lang="el-GR" dirty="0"/>
              <a:t>μελετούν το περιεχόμενο του και  κρατούν σημειώσεις .</a:t>
            </a:r>
          </a:p>
          <a:p>
            <a:r>
              <a:rPr lang="el-GR" b="1" dirty="0"/>
              <a:t>Τέλος, </a:t>
            </a:r>
            <a:r>
              <a:rPr lang="el-GR" b="1" u="sng" dirty="0"/>
              <a:t>ετοιμάζουν μια επιστολή ή έναν λόγο</a:t>
            </a:r>
            <a:r>
              <a:rPr lang="el-GR" b="1" dirty="0"/>
              <a:t> ενός  Βυζαντινού αγρότη προς τον αυτοκράτορα, όπου παρουσιάζει  τα προβλήματα που αντιμετωπίζει και ζητά την προστασία της πολιτείας. </a:t>
            </a:r>
            <a:endParaRPr lang="el-GR" dirty="0"/>
          </a:p>
          <a:p>
            <a:r>
              <a:rPr lang="el-GR" dirty="0"/>
              <a:t> </a:t>
            </a:r>
          </a:p>
          <a:p>
            <a:endParaRPr lang="el-GR" dirty="0"/>
          </a:p>
        </p:txBody>
      </p:sp>
    </p:spTree>
    <p:extLst>
      <p:ext uri="{BB962C8B-B14F-4D97-AF65-F5344CB8AC3E}">
        <p14:creationId xmlns:p14="http://schemas.microsoft.com/office/powerpoint/2010/main" val="340065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3B721121-67C4-4F18-A0E8-C967079BB5E3}"/>
              </a:ext>
            </a:extLst>
          </p:cNvPr>
          <p:cNvSpPr>
            <a:spLocks noGrp="1"/>
          </p:cNvSpPr>
          <p:nvPr>
            <p:ph type="sldNum" sz="quarter" idx="12"/>
          </p:nvPr>
        </p:nvSpPr>
        <p:spPr/>
        <p:txBody>
          <a:bodyPr/>
          <a:lstStyle/>
          <a:p>
            <a:fld id="{2754ED01-E2A0-4C1E-8E21-014B99041579}" type="slidenum">
              <a:rPr lang="en-US" smtClean="0"/>
              <a:pPr/>
              <a:t>25</a:t>
            </a:fld>
            <a:endParaRPr lang="en-US" dirty="0"/>
          </a:p>
        </p:txBody>
      </p:sp>
      <p:sp>
        <p:nvSpPr>
          <p:cNvPr id="3" name="Θέση περιεχομένου 2">
            <a:extLst>
              <a:ext uri="{FF2B5EF4-FFF2-40B4-BE49-F238E27FC236}">
                <a16:creationId xmlns:a16="http://schemas.microsoft.com/office/drawing/2014/main" id="{80197ADA-5D15-42FE-BC1D-C1A1918679C1}"/>
              </a:ext>
            </a:extLst>
          </p:cNvPr>
          <p:cNvSpPr>
            <a:spLocks noGrp="1"/>
          </p:cNvSpPr>
          <p:nvPr>
            <p:ph sz="half" idx="2"/>
          </p:nvPr>
        </p:nvSpPr>
        <p:spPr/>
        <p:txBody>
          <a:bodyPr>
            <a:normAutofit fontScale="92500" lnSpcReduction="10000"/>
          </a:bodyPr>
          <a:lstStyle/>
          <a:p>
            <a:r>
              <a:rPr lang="el-GR" dirty="0"/>
              <a:t>ΟΜΑΔΑ  Ι : ΤΟ ΣΧΙΣΜΑ</a:t>
            </a:r>
          </a:p>
          <a:p>
            <a:r>
              <a:rPr lang="el-GR" dirty="0"/>
              <a:t>Ασχολείται με  το κεφάλαιο </a:t>
            </a:r>
            <a:r>
              <a:rPr lang="el-GR" u="sng" dirty="0"/>
              <a:t> Η ενετική οικονομική διείσδυση και το σχίσμα των εκκλησιών</a:t>
            </a:r>
            <a:endParaRPr lang="el-GR" dirty="0"/>
          </a:p>
          <a:p>
            <a:r>
              <a:rPr lang="el-GR" u="sng" dirty="0"/>
              <a:t>Το θέμα μελέτης της ομάδας είναι    </a:t>
            </a:r>
            <a:r>
              <a:rPr lang="el-GR" dirty="0"/>
              <a:t> το Σχίσμα των δυο Εκκλησιών.</a:t>
            </a:r>
          </a:p>
          <a:p>
            <a:r>
              <a:rPr lang="el-GR" dirty="0"/>
              <a:t>Οι μαθητές μελετούν στη σελίδα του Φωτόδεντρου το θέμα : </a:t>
            </a:r>
          </a:p>
          <a:p>
            <a:r>
              <a:rPr lang="el-GR" dirty="0"/>
              <a:t>Το σχίσμα των Πατριαρχείων Κωνσταντινούπολης – Ρώμης .</a:t>
            </a:r>
          </a:p>
          <a:p>
            <a:r>
              <a:rPr lang="el-GR" u="sng" dirty="0">
                <a:hlinkClick r:id="rId2"/>
              </a:rPr>
              <a:t>http://photodentro.edu.gr/v/item/ds/8521/8820</a:t>
            </a:r>
            <a:endParaRPr lang="el-GR" dirty="0"/>
          </a:p>
          <a:p>
            <a:r>
              <a:rPr lang="el-GR" dirty="0"/>
              <a:t>μελετούν την Πηγή και  κρατούν σημειώσεις και</a:t>
            </a:r>
          </a:p>
          <a:p>
            <a:r>
              <a:rPr lang="el-GR" dirty="0"/>
              <a:t> </a:t>
            </a:r>
            <a:r>
              <a:rPr lang="el-GR" u="sng" dirty="0"/>
              <a:t>ετοιμάζουν έναν διάλογο</a:t>
            </a:r>
            <a:r>
              <a:rPr lang="el-GR" dirty="0"/>
              <a:t> μεταξύ των  εκπροσώπων των δύο Εκκλησιών και υποστηρίζουν το σκεπτικό και τις ενέργειες των Εκκλησιών τους, που οδήγησαν στο </a:t>
            </a:r>
            <a:r>
              <a:rPr lang="el-GR" dirty="0" err="1"/>
              <a:t>Σχίσµα</a:t>
            </a:r>
            <a:r>
              <a:rPr lang="el-GR" dirty="0"/>
              <a:t> .</a:t>
            </a:r>
          </a:p>
          <a:p>
            <a:endParaRPr lang="el-GR" dirty="0"/>
          </a:p>
        </p:txBody>
      </p:sp>
    </p:spTree>
    <p:extLst>
      <p:ext uri="{BB962C8B-B14F-4D97-AF65-F5344CB8AC3E}">
        <p14:creationId xmlns:p14="http://schemas.microsoft.com/office/powerpoint/2010/main" val="161891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66A526-646A-4529-AC2E-B3B8CDE3F5CB}"/>
              </a:ext>
            </a:extLst>
          </p:cNvPr>
          <p:cNvSpPr>
            <a:spLocks noGrp="1"/>
          </p:cNvSpPr>
          <p:nvPr>
            <p:ph type="title"/>
          </p:nvPr>
        </p:nvSpPr>
        <p:spPr/>
        <p:txBody>
          <a:bodyPr/>
          <a:lstStyle/>
          <a:p>
            <a:endParaRPr lang="el-GR"/>
          </a:p>
        </p:txBody>
      </p:sp>
      <p:sp>
        <p:nvSpPr>
          <p:cNvPr id="3" name="Θέση αριθμού διαφάνειας 2">
            <a:extLst>
              <a:ext uri="{FF2B5EF4-FFF2-40B4-BE49-F238E27FC236}">
                <a16:creationId xmlns:a16="http://schemas.microsoft.com/office/drawing/2014/main" id="{75AE017B-5DF0-4C15-B512-618D6FB95EBE}"/>
              </a:ext>
            </a:extLst>
          </p:cNvPr>
          <p:cNvSpPr>
            <a:spLocks noGrp="1"/>
          </p:cNvSpPr>
          <p:nvPr>
            <p:ph type="sldNum" sz="quarter" idx="12"/>
          </p:nvPr>
        </p:nvSpPr>
        <p:spPr/>
        <p:txBody>
          <a:bodyPr/>
          <a:lstStyle/>
          <a:p>
            <a:fld id="{2754ED01-E2A0-4C1E-8E21-014B99041579}" type="slidenum">
              <a:rPr lang="en-US" smtClean="0"/>
              <a:pPr/>
              <a:t>26</a:t>
            </a:fld>
            <a:endParaRPr lang="en-US" dirty="0"/>
          </a:p>
        </p:txBody>
      </p:sp>
      <p:sp>
        <p:nvSpPr>
          <p:cNvPr id="4" name="Θέση περιεχομένου 3">
            <a:extLst>
              <a:ext uri="{FF2B5EF4-FFF2-40B4-BE49-F238E27FC236}">
                <a16:creationId xmlns:a16="http://schemas.microsoft.com/office/drawing/2014/main" id="{F6EEC1C5-CC74-43DE-ABF5-C264EF7C2ACA}"/>
              </a:ext>
            </a:extLst>
          </p:cNvPr>
          <p:cNvSpPr>
            <a:spLocks noGrp="1"/>
          </p:cNvSpPr>
          <p:nvPr>
            <p:ph sz="half" idx="2"/>
          </p:nvPr>
        </p:nvSpPr>
        <p:spPr/>
        <p:txBody>
          <a:bodyPr>
            <a:normAutofit fontScale="70000" lnSpcReduction="20000"/>
          </a:bodyPr>
          <a:lstStyle/>
          <a:p>
            <a:r>
              <a:rPr lang="el-GR" b="1" dirty="0"/>
              <a:t>ΟΜΑΔΑ  Κ : ΟΙ ΣΤΑΥΡΟΦΟΡΟΙ</a:t>
            </a:r>
            <a:endParaRPr lang="el-GR" dirty="0"/>
          </a:p>
          <a:p>
            <a:r>
              <a:rPr lang="el-GR" dirty="0"/>
              <a:t>Ασχολείται με  το κεφάλαιο  Οι Σταυροφορίες και η πρώτη Άλωση της Πόλης.</a:t>
            </a:r>
          </a:p>
          <a:p>
            <a:r>
              <a:rPr lang="el-GR" u="sng" dirty="0"/>
              <a:t>Το θέμα μελέτης της ομάδας είναι</a:t>
            </a:r>
            <a:r>
              <a:rPr lang="el-GR" b="1" u="sng" dirty="0"/>
              <a:t>    </a:t>
            </a:r>
            <a:r>
              <a:rPr lang="el-GR" b="1" dirty="0"/>
              <a:t> Οι σταυροφορίες</a:t>
            </a:r>
            <a:endParaRPr lang="el-GR" dirty="0"/>
          </a:p>
          <a:p>
            <a:r>
              <a:rPr lang="el-GR" dirty="0"/>
              <a:t>Οι μαθητές επισκέπτονται στη σελίδα του Φωτόδεντρου το θέμα τις </a:t>
            </a:r>
          </a:p>
          <a:p>
            <a:r>
              <a:rPr lang="el-GR" b="1" dirty="0" err="1"/>
              <a:t>Σταυροφοριες</a:t>
            </a:r>
            <a:r>
              <a:rPr lang="el-GR" b="1" dirty="0"/>
              <a:t> </a:t>
            </a:r>
            <a:endParaRPr lang="el-GR" dirty="0"/>
          </a:p>
          <a:p>
            <a:r>
              <a:rPr lang="el-GR" b="1" u="sng" dirty="0">
                <a:hlinkClick r:id="rId2"/>
              </a:rPr>
              <a:t>http://photodentro.edu.gr/v/item/ds/8521/8975</a:t>
            </a:r>
            <a:endParaRPr lang="el-GR" dirty="0"/>
          </a:p>
          <a:p>
            <a:r>
              <a:rPr lang="el-GR" b="1" dirty="0"/>
              <a:t>Χάρτης Σταυροφοριών</a:t>
            </a:r>
            <a:endParaRPr lang="el-GR" dirty="0"/>
          </a:p>
          <a:p>
            <a:r>
              <a:rPr lang="el-GR" b="1" u="sng" dirty="0">
                <a:hlinkClick r:id="rId3"/>
              </a:rPr>
              <a:t>http://photodentro.edu.gr/v/item/ds/8521/8805</a:t>
            </a:r>
            <a:endParaRPr lang="el-GR" dirty="0"/>
          </a:p>
          <a:p>
            <a:r>
              <a:rPr lang="el-GR" dirty="0"/>
              <a:t>μελετούν το περιεχόμενο των σελίδων , κρατούν σημειώσεις και  </a:t>
            </a:r>
          </a:p>
          <a:p>
            <a:r>
              <a:rPr lang="el-GR" b="1" dirty="0"/>
              <a:t>ετοιμάζουν </a:t>
            </a:r>
            <a:r>
              <a:rPr lang="el-GR" b="1" u="sng" dirty="0"/>
              <a:t>μια επιστολή ε</a:t>
            </a:r>
            <a:r>
              <a:rPr lang="el-GR" b="1" dirty="0"/>
              <a:t>νός χωρικού από τη ∆</a:t>
            </a:r>
            <a:r>
              <a:rPr lang="el-GR" b="1" dirty="0" err="1"/>
              <a:t>ύση</a:t>
            </a:r>
            <a:r>
              <a:rPr lang="el-GR" b="1" dirty="0"/>
              <a:t> που εξηγεί σε συγχωριανό του τους λόγους για τους οποίους συμμετείχε σε µ</a:t>
            </a:r>
            <a:r>
              <a:rPr lang="el-GR" b="1" dirty="0" err="1"/>
              <a:t>ια</a:t>
            </a:r>
            <a:r>
              <a:rPr lang="el-GR" b="1" dirty="0"/>
              <a:t> σταυροφορία.</a:t>
            </a:r>
            <a:endParaRPr lang="el-GR" dirty="0"/>
          </a:p>
          <a:p>
            <a:r>
              <a:rPr lang="el-GR" b="1" dirty="0"/>
              <a:t> </a:t>
            </a:r>
            <a:endParaRPr lang="el-GR" dirty="0"/>
          </a:p>
          <a:p>
            <a:endParaRPr lang="el-GR" dirty="0"/>
          </a:p>
        </p:txBody>
      </p:sp>
    </p:spTree>
    <p:extLst>
      <p:ext uri="{BB962C8B-B14F-4D97-AF65-F5344CB8AC3E}">
        <p14:creationId xmlns:p14="http://schemas.microsoft.com/office/powerpoint/2010/main" val="2838943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EF7D45E6-52B0-4268-8B92-1811D5202EFC}"/>
              </a:ext>
            </a:extLst>
          </p:cNvPr>
          <p:cNvSpPr>
            <a:spLocks noGrp="1"/>
          </p:cNvSpPr>
          <p:nvPr>
            <p:ph type="title"/>
          </p:nvPr>
        </p:nvSpPr>
        <p:spPr/>
        <p:txBody>
          <a:bodyPr/>
          <a:lstStyle/>
          <a:p>
            <a:endParaRPr lang="el-GR"/>
          </a:p>
        </p:txBody>
      </p:sp>
      <p:sp>
        <p:nvSpPr>
          <p:cNvPr id="3" name="Θέση αριθμού διαφάνειας 2">
            <a:extLst>
              <a:ext uri="{FF2B5EF4-FFF2-40B4-BE49-F238E27FC236}">
                <a16:creationId xmlns:a16="http://schemas.microsoft.com/office/drawing/2014/main" id="{CB75AD60-2D1C-4041-9408-9438B78ACB32}"/>
              </a:ext>
            </a:extLst>
          </p:cNvPr>
          <p:cNvSpPr>
            <a:spLocks noGrp="1"/>
          </p:cNvSpPr>
          <p:nvPr>
            <p:ph type="sldNum" sz="quarter" idx="12"/>
          </p:nvPr>
        </p:nvSpPr>
        <p:spPr/>
        <p:txBody>
          <a:bodyPr/>
          <a:lstStyle/>
          <a:p>
            <a:fld id="{2754ED01-E2A0-4C1E-8E21-014B99041579}" type="slidenum">
              <a:rPr lang="en-US" smtClean="0"/>
              <a:pPr/>
              <a:t>27</a:t>
            </a:fld>
            <a:endParaRPr lang="en-US" dirty="0"/>
          </a:p>
        </p:txBody>
      </p:sp>
      <p:sp>
        <p:nvSpPr>
          <p:cNvPr id="4" name="Θέση περιεχομένου 3">
            <a:extLst>
              <a:ext uri="{FF2B5EF4-FFF2-40B4-BE49-F238E27FC236}">
                <a16:creationId xmlns:a16="http://schemas.microsoft.com/office/drawing/2014/main" id="{0194F924-B3BB-4D55-9EC5-4600FA827C24}"/>
              </a:ext>
            </a:extLst>
          </p:cNvPr>
          <p:cNvSpPr>
            <a:spLocks noGrp="1"/>
          </p:cNvSpPr>
          <p:nvPr>
            <p:ph sz="half" idx="2"/>
          </p:nvPr>
        </p:nvSpPr>
        <p:spPr/>
        <p:txBody>
          <a:bodyPr>
            <a:normAutofit fontScale="92500" lnSpcReduction="10000"/>
          </a:bodyPr>
          <a:lstStyle/>
          <a:p>
            <a:r>
              <a:rPr lang="el-GR" b="1" dirty="0"/>
              <a:t>ΟΜΑΔΑ Λ: </a:t>
            </a:r>
            <a:r>
              <a:rPr lang="el-GR" dirty="0"/>
              <a:t>  </a:t>
            </a:r>
            <a:r>
              <a:rPr lang="el-GR" b="1" dirty="0"/>
              <a:t>Η ΠΟΛΙΣ ΕΑΛΩ (4  άτομα)</a:t>
            </a:r>
            <a:endParaRPr lang="el-GR" dirty="0"/>
          </a:p>
          <a:p>
            <a:r>
              <a:rPr lang="el-GR" dirty="0"/>
              <a:t>Ασχολείται με  το κεφάλαιο   Η Άλωση της Πόλης</a:t>
            </a:r>
          </a:p>
          <a:p>
            <a:r>
              <a:rPr lang="el-GR" u="sng" dirty="0"/>
              <a:t>Το θέμα μελέτης της ομάδας είναι</a:t>
            </a:r>
            <a:r>
              <a:rPr lang="el-GR" b="1" u="sng" dirty="0"/>
              <a:t>    </a:t>
            </a:r>
            <a:r>
              <a:rPr lang="el-GR" b="1" dirty="0"/>
              <a:t> η Άλωση της Κωνσταντινούπολης. </a:t>
            </a:r>
            <a:endParaRPr lang="el-GR" dirty="0"/>
          </a:p>
          <a:p>
            <a:r>
              <a:rPr lang="el-GR" b="1" dirty="0"/>
              <a:t>Οι μαθητές γράφουν </a:t>
            </a:r>
            <a:r>
              <a:rPr lang="el-GR" b="1" u="sng" dirty="0"/>
              <a:t>ένα άρθρο στ</a:t>
            </a:r>
            <a:r>
              <a:rPr lang="el-GR" b="1" dirty="0"/>
              <a:t>η σχολική εφημερίδα με θέμα την άλωση της Πόλης από τους Οθωμανούς .</a:t>
            </a:r>
            <a:endParaRPr lang="el-GR" dirty="0"/>
          </a:p>
          <a:p>
            <a:r>
              <a:rPr lang="el-GR" dirty="0"/>
              <a:t>Οι μαθητές επισκέπτονται τη σελίδα του Φωτόδεντρου </a:t>
            </a:r>
          </a:p>
          <a:p>
            <a:r>
              <a:rPr lang="el-GR" b="1" dirty="0"/>
              <a:t>Θρήνοι και Θρύλοι της Άλωσης</a:t>
            </a:r>
            <a:endParaRPr lang="el-GR" dirty="0"/>
          </a:p>
          <a:p>
            <a:r>
              <a:rPr lang="el-GR" dirty="0"/>
              <a:t>Μελετώντας το παρακάτω υλικό, καταγράφουν και συζητούν τα συμπεράσματά τους για τις αντιλήψεις και τα συναισθήματα, που απηχούν έργα της λαϊκής παράδοσης για την ΄</a:t>
            </a:r>
            <a:r>
              <a:rPr lang="el-GR" dirty="0" err="1"/>
              <a:t>Αλωση</a:t>
            </a:r>
            <a:r>
              <a:rPr lang="el-GR" dirty="0"/>
              <a:t>. </a:t>
            </a:r>
          </a:p>
          <a:p>
            <a:endParaRPr lang="el-GR" dirty="0"/>
          </a:p>
        </p:txBody>
      </p:sp>
    </p:spTree>
    <p:extLst>
      <p:ext uri="{BB962C8B-B14F-4D97-AF65-F5344CB8AC3E}">
        <p14:creationId xmlns:p14="http://schemas.microsoft.com/office/powerpoint/2010/main" val="2251161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25B0A1-70E8-40E6-AFC7-E86E69F90BED}"/>
              </a:ext>
            </a:extLst>
          </p:cNvPr>
          <p:cNvSpPr>
            <a:spLocks noGrp="1"/>
          </p:cNvSpPr>
          <p:nvPr>
            <p:ph type="title"/>
          </p:nvPr>
        </p:nvSpPr>
        <p:spPr/>
        <p:txBody>
          <a:bodyPr/>
          <a:lstStyle/>
          <a:p>
            <a:endParaRPr lang="el-GR"/>
          </a:p>
        </p:txBody>
      </p:sp>
      <p:sp>
        <p:nvSpPr>
          <p:cNvPr id="3" name="Θέση αριθμού διαφάνειας 2">
            <a:extLst>
              <a:ext uri="{FF2B5EF4-FFF2-40B4-BE49-F238E27FC236}">
                <a16:creationId xmlns:a16="http://schemas.microsoft.com/office/drawing/2014/main" id="{8D20A6BB-69DA-48F3-B1F8-3D61613E5FCC}"/>
              </a:ext>
            </a:extLst>
          </p:cNvPr>
          <p:cNvSpPr>
            <a:spLocks noGrp="1"/>
          </p:cNvSpPr>
          <p:nvPr>
            <p:ph type="sldNum" sz="quarter" idx="12"/>
          </p:nvPr>
        </p:nvSpPr>
        <p:spPr/>
        <p:txBody>
          <a:bodyPr/>
          <a:lstStyle/>
          <a:p>
            <a:fld id="{2754ED01-E2A0-4C1E-8E21-014B99041579}" type="slidenum">
              <a:rPr lang="en-US" smtClean="0"/>
              <a:pPr/>
              <a:t>28</a:t>
            </a:fld>
            <a:endParaRPr lang="en-US" dirty="0"/>
          </a:p>
        </p:txBody>
      </p:sp>
      <p:sp>
        <p:nvSpPr>
          <p:cNvPr id="4" name="Θέση περιεχομένου 3">
            <a:extLst>
              <a:ext uri="{FF2B5EF4-FFF2-40B4-BE49-F238E27FC236}">
                <a16:creationId xmlns:a16="http://schemas.microsoft.com/office/drawing/2014/main" id="{CD07F7EF-9A57-4D3A-B747-5EA8E2C4871B}"/>
              </a:ext>
            </a:extLst>
          </p:cNvPr>
          <p:cNvSpPr>
            <a:spLocks noGrp="1"/>
          </p:cNvSpPr>
          <p:nvPr>
            <p:ph sz="half" idx="2"/>
          </p:nvPr>
        </p:nvSpPr>
        <p:spPr/>
        <p:txBody>
          <a:bodyPr>
            <a:normAutofit fontScale="55000" lnSpcReduction="20000"/>
          </a:bodyPr>
          <a:lstStyle/>
          <a:p>
            <a:r>
              <a:rPr lang="el-GR" b="1" dirty="0"/>
              <a:t>«Η άλωση της Κωνσταντινούπολης. Θρήνοι </a:t>
            </a:r>
            <a:endParaRPr lang="el-GR" dirty="0"/>
          </a:p>
          <a:p>
            <a:r>
              <a:rPr lang="el-GR" b="1" u="sng" dirty="0">
                <a:hlinkClick r:id="rId2"/>
              </a:rPr>
              <a:t>http://photodentro.edu.gr/lor/r/8521/8801</a:t>
            </a:r>
            <a:endParaRPr lang="el-GR" dirty="0"/>
          </a:p>
          <a:p>
            <a:r>
              <a:rPr lang="el-GR" b="1" dirty="0"/>
              <a:t>Η Πολιορκία της Κωνσταντινούπολης</a:t>
            </a:r>
            <a:endParaRPr lang="el-GR" dirty="0"/>
          </a:p>
          <a:p>
            <a:r>
              <a:rPr lang="el-GR" b="1" u="sng" dirty="0">
                <a:hlinkClick r:id="rId3"/>
              </a:rPr>
              <a:t>http://photodentro.edu.gr/v/item/ds/8521/8800</a:t>
            </a:r>
            <a:endParaRPr lang="el-GR" dirty="0"/>
          </a:p>
          <a:p>
            <a:r>
              <a:rPr lang="el-GR" b="1" dirty="0" err="1"/>
              <a:t>Αναγνωση</a:t>
            </a:r>
            <a:r>
              <a:rPr lang="el-GR" b="1" dirty="0"/>
              <a:t> </a:t>
            </a:r>
            <a:r>
              <a:rPr lang="el-GR" b="1" dirty="0" err="1"/>
              <a:t>ιστορικης</a:t>
            </a:r>
            <a:r>
              <a:rPr lang="el-GR" b="1" dirty="0"/>
              <a:t> </a:t>
            </a:r>
            <a:r>
              <a:rPr lang="el-GR" b="1" dirty="0" err="1"/>
              <a:t>πηγης</a:t>
            </a:r>
            <a:r>
              <a:rPr lang="el-GR" b="1" dirty="0"/>
              <a:t> Ο </a:t>
            </a:r>
            <a:r>
              <a:rPr lang="el-GR" b="1" dirty="0" err="1"/>
              <a:t>Αμιράς</a:t>
            </a:r>
            <a:endParaRPr lang="el-GR" dirty="0"/>
          </a:p>
          <a:p>
            <a:r>
              <a:rPr lang="el-GR" b="1" u="sng" dirty="0">
                <a:hlinkClick r:id="rId4"/>
              </a:rPr>
              <a:t>http://photodentro.edu.gr/v/item/ds/8521/8353</a:t>
            </a:r>
            <a:endParaRPr lang="el-GR" dirty="0"/>
          </a:p>
          <a:p>
            <a:r>
              <a:rPr lang="el-GR" b="1" dirty="0" err="1"/>
              <a:t>Ιστορια</a:t>
            </a:r>
            <a:r>
              <a:rPr lang="el-GR" b="1" dirty="0"/>
              <a:t> Β </a:t>
            </a:r>
            <a:r>
              <a:rPr lang="el-GR" b="1" dirty="0" err="1"/>
              <a:t>Γυμνασιου</a:t>
            </a:r>
            <a:endParaRPr lang="el-GR" dirty="0"/>
          </a:p>
          <a:p>
            <a:r>
              <a:rPr lang="el-GR" b="1" u="sng" dirty="0">
                <a:hlinkClick r:id="rId5"/>
              </a:rPr>
              <a:t>http://ebooks.edu.gr/modules/ebook/show.php/DSGYM-B107/755/4960,22617/</a:t>
            </a:r>
            <a:endParaRPr lang="el-GR" dirty="0"/>
          </a:p>
          <a:p>
            <a:r>
              <a:rPr lang="el-GR" b="1" dirty="0" err="1"/>
              <a:t>Ιστορια</a:t>
            </a:r>
            <a:r>
              <a:rPr lang="el-GR" b="1" dirty="0"/>
              <a:t> Β </a:t>
            </a:r>
            <a:r>
              <a:rPr lang="el-GR" b="1" dirty="0" err="1"/>
              <a:t>λυκειου</a:t>
            </a:r>
            <a:endParaRPr lang="el-GR" dirty="0"/>
          </a:p>
          <a:p>
            <a:r>
              <a:rPr lang="el-GR" b="1" u="sng" dirty="0">
                <a:hlinkClick r:id="rId6"/>
              </a:rPr>
              <a:t>http://ebooks.edu.gr/modules/ebook/show.php/DSGL-B131/756/4973,22668/</a:t>
            </a:r>
            <a:endParaRPr lang="el-GR" dirty="0"/>
          </a:p>
          <a:p>
            <a:r>
              <a:rPr lang="el-GR" b="1" dirty="0"/>
              <a:t>Η ΜΗΧΑΝΗ ΤΟΥ ΧΡΟΝΟΥ</a:t>
            </a:r>
            <a:endParaRPr lang="el-GR" dirty="0"/>
          </a:p>
          <a:p>
            <a:r>
              <a:rPr lang="el-GR" b="1" u="sng" dirty="0">
                <a:hlinkClick r:id="rId7"/>
              </a:rPr>
              <a:t>http://archive.ert.gr/77516/?autoplay=1&amp;mst=00:31:03:00</a:t>
            </a:r>
            <a:r>
              <a:rPr lang="el-GR" dirty="0"/>
              <a:t>Αποτελέσματα της δραστηριότητας: </a:t>
            </a:r>
          </a:p>
          <a:p>
            <a:r>
              <a:rPr lang="el-GR" dirty="0"/>
              <a:t>Οι διδασκόμενοι εργάστηκαν ομαδικά αναζητώντας το διδακτικό υλικό από την πηγή του Φωτόδεντρου, το οποίο συνδύασαν με το περιεχόμενο του σχολικού βιβλίου και στη συνέχεια έδωσαν μια νέα μορφή στην ανακαλυπτική τους μάθηση, δημιουργώντας μια εφημερίδα με τα νέα της Βυζαντινής Αυτοκρατορίας. </a:t>
            </a:r>
          </a:p>
          <a:p>
            <a:endParaRPr lang="en-US" b="1" u="sng" dirty="0"/>
          </a:p>
          <a:p>
            <a:endParaRPr lang="el-GR" dirty="0"/>
          </a:p>
          <a:p>
            <a:endParaRPr lang="el-GR" dirty="0"/>
          </a:p>
        </p:txBody>
      </p:sp>
    </p:spTree>
    <p:extLst>
      <p:ext uri="{BB962C8B-B14F-4D97-AF65-F5344CB8AC3E}">
        <p14:creationId xmlns:p14="http://schemas.microsoft.com/office/powerpoint/2010/main" val="1753598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29</a:t>
            </a:fld>
            <a:endParaRPr lang="en-US" dirty="0"/>
          </a:p>
        </p:txBody>
      </p:sp>
      <p:pic>
        <p:nvPicPr>
          <p:cNvPr id="9" name="Content Placeholder 8" descr="o-o-o-happy-o-o-o-10.jpg"/>
          <p:cNvPicPr>
            <a:picLocks noGrp="1" noChangeAspect="1"/>
          </p:cNvPicPr>
          <p:nvPr>
            <p:ph sz="half" idx="2"/>
          </p:nvPr>
        </p:nvPicPr>
        <p:blipFill>
          <a:blip r:embed="rId2"/>
          <a:srcRect b="11689"/>
          <a:stretch>
            <a:fillRect/>
          </a:stretch>
        </p:blipFill>
        <p:spPr>
          <a:xfrm>
            <a:off x="240028" y="205450"/>
            <a:ext cx="8643313" cy="4627491"/>
          </a:xfrm>
        </p:spPr>
      </p:pic>
      <p:sp>
        <p:nvSpPr>
          <p:cNvPr id="10" name="Rectangle 9"/>
          <p:cNvSpPr/>
          <p:nvPr/>
        </p:nvSpPr>
        <p:spPr>
          <a:xfrm>
            <a:off x="3084395" y="5390866"/>
            <a:ext cx="6059606" cy="4503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el-GR" sz="1400" dirty="0"/>
              <a:t>Σε περίπτωση που επιθυμείτε να συμπεριλάβετε μία εικόνα μπορείτε να χρησιμοποιήσετε αυτήν τη  μορφοποίηση.</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solidFill>
            <a:srgbClr val="FFFFFF">
              <a:alpha val="34118"/>
            </a:srgbClr>
          </a:solidFill>
        </p:spPr>
        <p:txBody>
          <a:bodyPr/>
          <a:lstStyle/>
          <a:p>
            <a:r>
              <a:rPr lang="el-GR" dirty="0"/>
              <a:t>ΣΥΝΤΟΜΗ ΠΕΡΙΓΡΑΦΗ</a:t>
            </a:r>
          </a:p>
        </p:txBody>
      </p:sp>
      <p:sp>
        <p:nvSpPr>
          <p:cNvPr id="4" name="Slide Number Placeholder 3"/>
          <p:cNvSpPr>
            <a:spLocks noGrp="1"/>
          </p:cNvSpPr>
          <p:nvPr>
            <p:ph type="sldNum" sz="quarter" idx="12"/>
          </p:nvPr>
        </p:nvSpPr>
        <p:spPr/>
        <p:txBody>
          <a:bodyPr/>
          <a:lstStyle/>
          <a:p>
            <a:fld id="{2754ED01-E2A0-4C1E-8E21-014B99041579}" type="slidenum">
              <a:rPr lang="en-US" smtClean="0"/>
              <a:pPr/>
              <a:t>3</a:t>
            </a:fld>
            <a:endParaRPr lang="en-US" dirty="0"/>
          </a:p>
        </p:txBody>
      </p:sp>
      <p:sp>
        <p:nvSpPr>
          <p:cNvPr id="12" name="Content Placeholder 11"/>
          <p:cNvSpPr>
            <a:spLocks noGrp="1"/>
          </p:cNvSpPr>
          <p:nvPr>
            <p:ph sz="half" idx="2"/>
          </p:nvPr>
        </p:nvSpPr>
        <p:spPr/>
        <p:txBody>
          <a:bodyPr>
            <a:normAutofit/>
          </a:bodyPr>
          <a:lstStyle/>
          <a:p>
            <a:endParaRPr lang="el-GR" sz="1900" dirty="0"/>
          </a:p>
          <a:p>
            <a:r>
              <a:rPr lang="el-GR" sz="1900" dirty="0"/>
              <a:t> Αφετηρία για την παρούσα διδακτική πρακτική αποτελούν οι βιωματικές ασκήσεις δημιουργικής γραφής που παρατίθενται στο σχολικό εγχειρίδιο μαθητή της Ιστορίας β΄ γυμνασίου , στο βιβλίο  του καθηγητή αλλά και οι προτεινόμενες δραστηριότητες στις οδηγίες διδασκαλίας του ΙΕΠ ως προς το μάθημα της Ιστορίας.</a:t>
            </a:r>
          </a:p>
          <a:p>
            <a:endParaRPr lang="el-GR" sz="1800" dirty="0"/>
          </a:p>
          <a:p>
            <a:pPr lvl="3">
              <a:buNone/>
            </a:pPr>
            <a:endParaRPr lang="el-GR" dirty="0"/>
          </a:p>
        </p:txBody>
      </p:sp>
      <p:pic>
        <p:nvPicPr>
          <p:cNvPr id="2" name="Εικόνα 1">
            <a:extLst>
              <a:ext uri="{FF2B5EF4-FFF2-40B4-BE49-F238E27FC236}">
                <a16:creationId xmlns:a16="http://schemas.microsoft.com/office/drawing/2014/main" id="{E608E548-A9D1-4DF9-BCC3-36918599AD02}"/>
              </a:ext>
            </a:extLst>
          </p:cNvPr>
          <p:cNvPicPr>
            <a:picLocks noChangeAspect="1"/>
          </p:cNvPicPr>
          <p:nvPr/>
        </p:nvPicPr>
        <p:blipFill>
          <a:blip r:embed="rId3"/>
          <a:stretch>
            <a:fillRect/>
          </a:stretch>
        </p:blipFill>
        <p:spPr>
          <a:xfrm>
            <a:off x="5886974" y="2316912"/>
            <a:ext cx="2369388" cy="2369388"/>
          </a:xfrm>
          <a:prstGeom prst="rect">
            <a:avLst/>
          </a:prstGeom>
        </p:spPr>
      </p:pic>
    </p:spTree>
    <p:extLst>
      <p:ext uri="{BB962C8B-B14F-4D97-AF65-F5344CB8AC3E}">
        <p14:creationId xmlns:p14="http://schemas.microsoft.com/office/powerpoint/2010/main" val="2233531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140000">
            <a:off x="816119" y="1589388"/>
            <a:ext cx="6901822" cy="1207509"/>
          </a:xfrm>
        </p:spPr>
        <p:txBody>
          <a:bodyPr/>
          <a:lstStyle/>
          <a:p>
            <a:r>
              <a:rPr lang="el-GR" dirty="0">
                <a:solidFill>
                  <a:schemeClr val="accent3">
                    <a:lumMod val="50000"/>
                  </a:schemeClr>
                </a:solidFill>
                <a:effectLst>
                  <a:outerShdw blurRad="38100" dist="38100" dir="2700000" algn="tl">
                    <a:srgbClr val="000000">
                      <a:alpha val="43137"/>
                    </a:srgbClr>
                  </a:outerShdw>
                </a:effectLst>
              </a:rPr>
              <a:t>ΣΤΟΙΧΕΙΑ ΤΕΚΜΗΡΙΩΣΗΣ ΚΑΙ ΕΠΕΚΤΑΣΗΣ</a:t>
            </a:r>
          </a:p>
        </p:txBody>
      </p:sp>
      <p:sp>
        <p:nvSpPr>
          <p:cNvPr id="3" name="Slide Number Placeholder 2"/>
          <p:cNvSpPr>
            <a:spLocks noGrp="1"/>
          </p:cNvSpPr>
          <p:nvPr>
            <p:ph type="sldNum" sz="quarter" idx="12"/>
          </p:nvPr>
        </p:nvSpPr>
        <p:spPr/>
        <p:txBody>
          <a:bodyPr/>
          <a:lstStyle/>
          <a:p>
            <a:fld id="{2754ED01-E2A0-4C1E-8E21-014B99041579}"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l-GR" cap="none" dirty="0"/>
            </a:br>
            <a:r>
              <a:rPr lang="el-GR" cap="none" dirty="0"/>
              <a:t>ΑΠΟΤΕΛΕΣΜΑΤΑ - ΑΝΤΙΚΤΥΠΟΣ</a:t>
            </a:r>
            <a:br>
              <a:rPr lang="el-GR" dirty="0"/>
            </a:b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31</a:t>
            </a:fld>
            <a:endParaRPr lang="en-US" dirty="0"/>
          </a:p>
        </p:txBody>
      </p:sp>
      <p:sp>
        <p:nvSpPr>
          <p:cNvPr id="5" name="Content Placeholder 4"/>
          <p:cNvSpPr>
            <a:spLocks noGrp="1"/>
          </p:cNvSpPr>
          <p:nvPr>
            <p:ph sz="half" idx="2"/>
          </p:nvPr>
        </p:nvSpPr>
        <p:spPr/>
        <p:txBody>
          <a:bodyPr>
            <a:normAutofit fontScale="85000" lnSpcReduction="10000"/>
          </a:bodyPr>
          <a:lstStyle/>
          <a:p>
            <a:r>
              <a:rPr lang="el-GR" dirty="0"/>
              <a:t>Οι μαθητές ανταποκρίθηκαν με ενθουσιασμό στην πρακτική που να αναζητήσουν διαδικτυακά πληροφορίες και να δημιουργήσουν νέα κείμενα- λογοτεχνικού περιεχομένου , που βασίζονται σε ιστορικά δεδομένα ..Παράλληλα, βασιστήκαν στο μάθημα της Νεοελλ. γλώσσας για την υπενθύμιση των κανόνων σύνταξης μιας επιστολής, ομιλίας, άρθρου, διαλόγου ..</a:t>
            </a:r>
            <a:endParaRPr lang="el-GR" sz="2000" dirty="0"/>
          </a:p>
          <a:p>
            <a:r>
              <a:rPr lang="el-GR" dirty="0"/>
              <a:t>Σε μεγάλο βαθμό καλλιεργήθηκε η κριτική τους σκέψη, αφού κλήθηκαν να επιλέξουν και να συνδυάσουν τις κατάλληλες ιστορικές πληροφορίες που τους οδήγησαν στη δημιουργία ενός νέου λογοτεχνικού αποτελέσματος, που ιστορικά συμπλέει με τα ιστορικά δεδομένα.. Φυσικά, ιδιαίτερο ζήλο έδειξαν και στη δημιουργία μιας  εφημερίδας – σύμφωνα με τα παρόντα δεδομένα, που όμως έφερε ειδήσεις και γεγονότα μιας άλλης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cap="none" dirty="0"/>
              <a:t>ΑΠΡΟΣΜΕΝΑ ΓΕΓΟΝΟΤΑ </a:t>
            </a:r>
          </a:p>
        </p:txBody>
      </p:sp>
      <p:sp>
        <p:nvSpPr>
          <p:cNvPr id="3" name="Slide Number Placeholder 2"/>
          <p:cNvSpPr>
            <a:spLocks noGrp="1"/>
          </p:cNvSpPr>
          <p:nvPr>
            <p:ph type="sldNum" sz="quarter" idx="12"/>
          </p:nvPr>
        </p:nvSpPr>
        <p:spPr/>
        <p:txBody>
          <a:bodyPr/>
          <a:lstStyle/>
          <a:p>
            <a:fld id="{2754ED01-E2A0-4C1E-8E21-014B99041579}" type="slidenum">
              <a:rPr lang="en-US" smtClean="0"/>
              <a:pPr/>
              <a:t>32</a:t>
            </a:fld>
            <a:endParaRPr lang="en-US" dirty="0"/>
          </a:p>
        </p:txBody>
      </p:sp>
      <p:sp>
        <p:nvSpPr>
          <p:cNvPr id="6" name="Content Placeholder 5"/>
          <p:cNvSpPr>
            <a:spLocks noGrp="1"/>
          </p:cNvSpPr>
          <p:nvPr>
            <p:ph sz="half" idx="2"/>
          </p:nvPr>
        </p:nvSpPr>
        <p:spPr/>
        <p:txBody>
          <a:bodyPr>
            <a:normAutofit/>
          </a:bodyPr>
          <a:lstStyle/>
          <a:p>
            <a:pPr lvl="1">
              <a:spcBef>
                <a:spcPts val="600"/>
              </a:spcBef>
              <a:buFont typeface="Arial" pitchFamily="34" charset="0"/>
              <a:buChar char="•"/>
            </a:pPr>
            <a:r>
              <a:rPr lang="el-GR" dirty="0"/>
              <a:t>Δεν σημειώθηκε κάποιο απρόσμενο γεγονός ή κάποια  από την πλευρά των μαθητών..  Εργάστηκαν όλοι υποδειγματικά και ευχαριστήθηκαν ιδιαίτερα κατά τη διάρκεια της ανακαλυπτικής και συνθετικής  τους δράσης. Οι μαθητές άλλωστε είναι πολύ καλοί γνώστες του διαδικτύου και πολύ καλοί χειριστές των Η/Υ. Η εργασία με πιο σύγχρονες μεθόδους αλλά και η αναζήτηση και συλλογή πληροφοριών εξίταρε ιδιαίτερα το ενδιαφέρον τους. Μάλιστα , υπερασπίστηκαν με πάθος τη δημοσιογραφική τους ιδιότητα προσπαθώντας να παραμείνουν όσο πιο κοντά γίνεται στη φύση των πληροφοριών..</a:t>
            </a:r>
          </a:p>
          <a:p>
            <a:pPr lvl="1">
              <a:spcBef>
                <a:spcPts val="600"/>
              </a:spcBef>
              <a:buFont typeface="Arial" pitchFamily="34" charset="0"/>
              <a:buChar char="•"/>
            </a:pPr>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a:t>ΕΚΠΑΙΔΕΥΤΙΚΗ ΤΕΧΝΙΚΗ </a:t>
            </a:r>
            <a:br>
              <a:rPr lang="el-GR" sz="2400" cap="none" dirty="0"/>
            </a:br>
            <a:r>
              <a:rPr lang="el-GR" sz="2400" cap="none" dirty="0"/>
              <a:t>ΣΕ ΣΗΜΑΝΤΙΚΑ ΣΤΙΓΜΙΟΤΥΠΑ</a:t>
            </a:r>
          </a:p>
        </p:txBody>
      </p:sp>
      <p:sp>
        <p:nvSpPr>
          <p:cNvPr id="3" name="Slide Number Placeholder 2"/>
          <p:cNvSpPr>
            <a:spLocks noGrp="1"/>
          </p:cNvSpPr>
          <p:nvPr>
            <p:ph type="sldNum" sz="quarter" idx="12"/>
          </p:nvPr>
        </p:nvSpPr>
        <p:spPr/>
        <p:txBody>
          <a:bodyPr/>
          <a:lstStyle/>
          <a:p>
            <a:fld id="{2754ED01-E2A0-4C1E-8E21-014B99041579}" type="slidenum">
              <a:rPr lang="en-US" smtClean="0"/>
              <a:pPr/>
              <a:t>33</a:t>
            </a:fld>
            <a:endParaRPr lang="en-US" dirty="0"/>
          </a:p>
        </p:txBody>
      </p:sp>
      <p:sp>
        <p:nvSpPr>
          <p:cNvPr id="7" name="Content Placeholder 6"/>
          <p:cNvSpPr>
            <a:spLocks noGrp="1"/>
          </p:cNvSpPr>
          <p:nvPr>
            <p:ph sz="half" idx="2"/>
          </p:nvPr>
        </p:nvSpPr>
        <p:spPr/>
        <p:txBody>
          <a:bodyPr>
            <a:normAutofit fontScale="85000" lnSpcReduction="20000"/>
          </a:bodyPr>
          <a:lstStyle/>
          <a:p>
            <a:r>
              <a:rPr lang="el-GR" dirty="0"/>
              <a:t>Οι μαθητές  συμμετείχαν ενεργά στη δόμηση της ιστορικής γνώσης μέσα από τη διερευνητική- ανακαλυπτική μάθηση .Έτσι συνέλεξαν πολύτιμο υλικό το οποίο συνδύασαν με τις ιστορικές τους γνώσεις και στη συνέχεια ενεργοποιώντας την δημιουργική τους φαντασία παρήγαγαν τα δικά τους κείμενα που προάγουν την ιστορική αλήθεια. Έγιναν λοιπόν κοινωνοί μιας άλλης ιστορικής στιγμής , προσπάθησαν να υποδυθούν ήρωες (απλούς πολίτες ή αυτοκράτορες ) του Βυζαντίου και να αποδώσουν τον προβληματισμό αλλά και το γενικό αίσθημα της εποχής. </a:t>
            </a:r>
            <a:endParaRPr lang="el-GR" sz="2000" dirty="0"/>
          </a:p>
          <a:p>
            <a:r>
              <a:rPr lang="el-GR" dirty="0"/>
              <a:t> Ο ρόλος του εκπαιδευτικού ήταν κατά κύριο λόγο συντονιστικός και συμβουλευτικός σε μικροπροβλήματα που συναντούσαν οι ομάδες τόσο ως προς την προσέγγιση της ύλης όσο και σε θέματα διαχείρισης των μαθητικών σχέσεων. Ιδίως ως προς τη σύσταση των ομάδων εργασίας, υπήρχαν μαθητές που επέμεναν να συνεργαστούν με πολύ οικεία τους πρόσωπα και χρειάστηκε ιδιαίτερη Πειθώ , ώστε να ενταχθούν στο ομαδικό πνεύμα. </a:t>
            </a:r>
            <a:endParaRPr lang="el-GR" sz="2000" dirty="0"/>
          </a:p>
          <a:p>
            <a:pPr marL="0" lvl="1" indent="0">
              <a:buNone/>
            </a:pPr>
            <a:endParaRPr lang="el-GR" dirty="0"/>
          </a:p>
          <a:p>
            <a:pPr lvl="1">
              <a:buFont typeface="Arial" pitchFamily="34" charset="0"/>
              <a:buChar char="•"/>
            </a:pPr>
            <a:endParaRPr lang="el-GR" dirty="0"/>
          </a:p>
        </p:txBody>
      </p:sp>
      <p:sp>
        <p:nvSpPr>
          <p:cNvPr id="8" name="Content Placeholder 5"/>
          <p:cNvSpPr txBox="1">
            <a:spLocks/>
          </p:cNvSpPr>
          <p:nvPr/>
        </p:nvSpPr>
        <p:spPr>
          <a:xfrm>
            <a:off x="592429" y="573134"/>
            <a:ext cx="7980712" cy="4055730"/>
          </a:xfrm>
          <a:prstGeom prst="rect">
            <a:avLst/>
          </a:prstGeom>
        </p:spPr>
        <p:txBody>
          <a:bodyPr vert="horz" lIns="91440" tIns="45720" rIns="91440" bIns="45720" rtlCol="0">
            <a:normAutofit/>
          </a:bodyPr>
          <a:lstStyle/>
          <a:p>
            <a:pPr marL="173736" lvl="1" indent="-173736">
              <a:spcBef>
                <a:spcPts val="300"/>
              </a:spcBef>
              <a:buClr>
                <a:schemeClr val="accent2"/>
              </a:buClr>
              <a:buFont typeface="Arial" pitchFamily="34" charset="0"/>
              <a:buChar char="•"/>
            </a:pPr>
            <a:endParaRPr lang="el-GR" sz="2000" dirty="0"/>
          </a:p>
        </p:txBody>
      </p:sp>
    </p:spTree>
    <p:extLst>
      <p:ext uri="{BB962C8B-B14F-4D97-AF65-F5344CB8AC3E}">
        <p14:creationId xmlns:p14="http://schemas.microsoft.com/office/powerpoint/2010/main" val="1662490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cap="none" dirty="0"/>
              <a:t>ΣΧΕΣΗ ΜΕ ΑΛΛΕΣ ΑΝΟΙΧΤΕΣ ΕΚΠΑΙΔΕΥΤΙΚΕΣ ΠΡΑΚΤΙΚΕΣ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34</a:t>
            </a:fld>
            <a:endParaRPr lang="en-US" dirty="0"/>
          </a:p>
        </p:txBody>
      </p:sp>
      <p:sp>
        <p:nvSpPr>
          <p:cNvPr id="7" name="Content Placeholder 6"/>
          <p:cNvSpPr>
            <a:spLocks noGrp="1"/>
          </p:cNvSpPr>
          <p:nvPr>
            <p:ph sz="half" idx="2"/>
          </p:nvPr>
        </p:nvSpPr>
        <p:spPr/>
        <p:txBody>
          <a:bodyPr>
            <a:normAutofit fontScale="77500" lnSpcReduction="20000"/>
          </a:bodyPr>
          <a:lstStyle/>
          <a:p>
            <a:r>
              <a:rPr lang="el-GR" dirty="0"/>
              <a:t>Η συγκεκριμένη Πρακτική βασίστηκε αποκλειστικά σε ασκήσεις δημιουργικής γραφής που προτείνει το σχολικό βιβλίο της Ιστορίας β΄ γυμνασίου, το βιβλίο του καθηγητή της Βυζαντινής και Μεσαιωνικής Ιστορίας β΄ γυμνασίου αλλά και οι οδηγίες του Υπουργείου ως προς τη διδασκαλία του μαθήματος της Ιστορίας. Οι πηγές άντλησης των πληροφοριών προέχονται αποκλειστικά από τη σελίδα του Φωτόδεντρου, τα δεδομένα του Ψηφιακού σχολείου αλλά και την αξιοποίηση διδακτικού σεναρίου από τον διαδικτυακό κόμβο του Αισώπου.</a:t>
            </a:r>
            <a:endParaRPr lang="el-GR" sz="2000" dirty="0"/>
          </a:p>
          <a:p>
            <a:r>
              <a:rPr lang="el-GR" dirty="0"/>
              <a:t>Η δημιουργία μιας εφημερίδας με τα νέα της Βυζαντινής Αυτοκρατορίας προέκυψε ως απόρροια των εργασιών των μαθητών.. Το αποτέλεσμα της προσπάθειάς τους  ήταν εξαιρετικό και κρίναμε ότι μια απλή παράθεση των εργασιών στο </a:t>
            </a:r>
            <a:r>
              <a:rPr lang="en-US" dirty="0"/>
              <a:t>blog </a:t>
            </a:r>
            <a:r>
              <a:rPr lang="el-GR" dirty="0"/>
              <a:t>του σχολείου δεν θα είχε τον αντίκτυπο ενός φύλλου ηλεκτρονικής εφημερίδας. Έτσι γεννήθηκε η ιδέα του Βυζαντινού Κήρυκα.</a:t>
            </a:r>
            <a:endParaRPr lang="el-GR" sz="2000" dirty="0"/>
          </a:p>
          <a:p>
            <a:r>
              <a:rPr lang="el-GR" dirty="0"/>
              <a:t> </a:t>
            </a:r>
            <a:endParaRPr lang="el-GR" sz="2000" dirty="0"/>
          </a:p>
          <a:p>
            <a:pPr marL="0" lvl="1" indent="0">
              <a:spcBef>
                <a:spcPts val="600"/>
              </a:spcBef>
              <a:spcAft>
                <a:spcPts val="600"/>
              </a:spcAft>
              <a:buNone/>
            </a:pPr>
            <a:endParaRPr lang="el-GR" dirty="0"/>
          </a:p>
        </p:txBody>
      </p:sp>
    </p:spTree>
    <p:extLst>
      <p:ext uri="{BB962C8B-B14F-4D97-AF65-F5344CB8AC3E}">
        <p14:creationId xmlns:p14="http://schemas.microsoft.com/office/powerpoint/2010/main" val="1124047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a:extLst>
              <a:ext uri="{FF2B5EF4-FFF2-40B4-BE49-F238E27FC236}">
                <a16:creationId xmlns:a16="http://schemas.microsoft.com/office/drawing/2014/main" id="{6637C4AC-21CB-457D-9FD2-4E8C31247507}"/>
              </a:ext>
            </a:extLst>
          </p:cNvPr>
          <p:cNvSpPr>
            <a:spLocks noGrp="1"/>
          </p:cNvSpPr>
          <p:nvPr>
            <p:ph type="sldNum" sz="quarter" idx="12"/>
          </p:nvPr>
        </p:nvSpPr>
        <p:spPr/>
        <p:txBody>
          <a:bodyPr/>
          <a:lstStyle/>
          <a:p>
            <a:fld id="{2754ED01-E2A0-4C1E-8E21-014B99041579}" type="slidenum">
              <a:rPr lang="en-US" smtClean="0"/>
              <a:pPr/>
              <a:t>35</a:t>
            </a:fld>
            <a:endParaRPr lang="en-US" dirty="0"/>
          </a:p>
        </p:txBody>
      </p:sp>
      <p:sp>
        <p:nvSpPr>
          <p:cNvPr id="5" name="Θέση περιεχομένου 4">
            <a:extLst>
              <a:ext uri="{FF2B5EF4-FFF2-40B4-BE49-F238E27FC236}">
                <a16:creationId xmlns:a16="http://schemas.microsoft.com/office/drawing/2014/main" id="{E129492A-5ECA-458B-BF7E-414DE9FD7AF9}"/>
              </a:ext>
            </a:extLst>
          </p:cNvPr>
          <p:cNvSpPr>
            <a:spLocks noGrp="1"/>
          </p:cNvSpPr>
          <p:nvPr>
            <p:ph sz="half" idx="2"/>
          </p:nvPr>
        </p:nvSpPr>
        <p:spPr/>
        <p:txBody>
          <a:bodyPr>
            <a:normAutofit fontScale="92500" lnSpcReduction="10000"/>
          </a:bodyPr>
          <a:lstStyle/>
          <a:p>
            <a:r>
              <a:rPr lang="el-GR" dirty="0"/>
              <a:t>Η εκπόνηση της Ανοικτής Πρακτικής πραγματοποιήθηκε μετά την ολοκλήρωση της διδακτέας ύλης και έδρασε επαναληπτικά στη μνήμη των μαθητών αφού συνέδεσαν τα γεγονότα συμπληρώνοντας την εικόνα  της Βυζαντινής Ιστορίας από το έτος δημιουργίας της 3</a:t>
            </a:r>
            <a:r>
              <a:rPr lang="el-GR" baseline="30000" dirty="0"/>
              <a:t>ος</a:t>
            </a:r>
            <a:r>
              <a:rPr lang="el-GR" dirty="0"/>
              <a:t> αι. μ. Χ. έως και την Άλωση της Κωνσταντινούπολης.  </a:t>
            </a:r>
          </a:p>
          <a:p>
            <a:r>
              <a:rPr lang="el-GR" dirty="0"/>
              <a:t>Ο εκπαιδευτικός μπορεί να χρησιμοποιήσει τις δραστηριότητες δημιουργικής γραφής ως άσκηση κατανόησης της διδαχθείσας ύλης ανά κεφάλαιο είτε ως άσκηση ομαδική στην τάξη είτε κατά </a:t>
            </a:r>
            <a:r>
              <a:rPr lang="el-GR" dirty="0" err="1"/>
              <a:t>μόνας</a:t>
            </a:r>
            <a:r>
              <a:rPr lang="el-GR" dirty="0"/>
              <a:t> στο σπίτι.</a:t>
            </a:r>
          </a:p>
          <a:p>
            <a:r>
              <a:rPr lang="el-GR"/>
              <a:t>Οι εργασίες των δραστηριοτήτων  δημιουργικής γραφής μπορούν να βοηθήσουν στη δημιουργία μιας ιστοριογραμμής των γεγονότων της Βυζαντινής Ιστορίας.</a:t>
            </a:r>
          </a:p>
          <a:p>
            <a:endParaRPr lang="el-GR"/>
          </a:p>
        </p:txBody>
      </p:sp>
    </p:spTree>
    <p:extLst>
      <p:ext uri="{BB962C8B-B14F-4D97-AF65-F5344CB8AC3E}">
        <p14:creationId xmlns:p14="http://schemas.microsoft.com/office/powerpoint/2010/main" val="1468218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br>
              <a:rPr lang="el-GR" sz="2400" cap="none" dirty="0"/>
            </a:br>
            <a:r>
              <a:rPr lang="el-GR" sz="2400" cap="none" dirty="0"/>
              <a:t>ΠΡΟΣΘΕΤΟ ΥΛΙΚΟ ΠΟΥ ΑΞΙΟΠΟΙΗΘΗΚΕ</a:t>
            </a:r>
            <a:br>
              <a:rPr lang="el-GR" sz="2400" cap="none" dirty="0"/>
            </a:br>
            <a:endParaRPr lang="el-GR" sz="2400"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36</a:t>
            </a:fld>
            <a:endParaRPr lang="en-US" dirty="0"/>
          </a:p>
        </p:txBody>
      </p:sp>
      <p:sp>
        <p:nvSpPr>
          <p:cNvPr id="7" name="Content Placeholder 6"/>
          <p:cNvSpPr>
            <a:spLocks noGrp="1"/>
          </p:cNvSpPr>
          <p:nvPr>
            <p:ph sz="half" idx="2"/>
          </p:nvPr>
        </p:nvSpPr>
        <p:spPr/>
        <p:txBody>
          <a:bodyPr>
            <a:normAutofit lnSpcReduction="10000"/>
          </a:bodyPr>
          <a:lstStyle/>
          <a:p>
            <a:pPr marL="0" lvl="1" indent="0">
              <a:buNone/>
            </a:pPr>
            <a:r>
              <a:rPr lang="el-GR" b="1" dirty="0"/>
              <a:t>Πρόσθετο υλικό που αξιοποιήθηκε</a:t>
            </a:r>
          </a:p>
          <a:p>
            <a:pPr lvl="1"/>
            <a:r>
              <a:rPr lang="el-GR" dirty="0"/>
              <a:t>Αναφορά σε άλλο υλικό που αξιοποιήθηκε. </a:t>
            </a:r>
          </a:p>
          <a:p>
            <a:pPr lvl="2">
              <a:buFont typeface="Arial" pitchFamily="34" charset="0"/>
              <a:buChar char="•"/>
            </a:pPr>
            <a:r>
              <a:rPr lang="el-GR" dirty="0"/>
              <a:t>Βιβλία</a:t>
            </a:r>
          </a:p>
          <a:p>
            <a:pPr lvl="3">
              <a:buFont typeface="Arial" pitchFamily="34" charset="0"/>
              <a:buChar char="•"/>
            </a:pPr>
            <a:r>
              <a:rPr lang="el-GR" dirty="0"/>
              <a:t>Τίτλος 1, Συγγραφέας, …</a:t>
            </a:r>
          </a:p>
          <a:p>
            <a:pPr lvl="3">
              <a:buFont typeface="Arial" pitchFamily="34" charset="0"/>
              <a:buChar char="•"/>
            </a:pPr>
            <a:r>
              <a:rPr lang="el-GR" dirty="0"/>
              <a:t>Τίτλος 2, Συγγραφέας, …</a:t>
            </a:r>
          </a:p>
          <a:p>
            <a:pPr lvl="2">
              <a:buFont typeface="Arial" pitchFamily="34" charset="0"/>
              <a:buChar char="•"/>
            </a:pPr>
            <a:r>
              <a:rPr lang="el-GR" dirty="0"/>
              <a:t>Σημειώσεις</a:t>
            </a:r>
          </a:p>
          <a:p>
            <a:pPr lvl="3">
              <a:buFont typeface="Arial" pitchFamily="34" charset="0"/>
              <a:buChar char="•"/>
            </a:pPr>
            <a:r>
              <a:rPr lang="el-GR" dirty="0"/>
              <a:t>Πληροφορίες για τις σημειώσεις που χρησιμοποιήθηκαν</a:t>
            </a:r>
          </a:p>
          <a:p>
            <a:pPr lvl="2">
              <a:buFont typeface="Arial" pitchFamily="34" charset="0"/>
              <a:buChar char="•"/>
            </a:pPr>
            <a:r>
              <a:rPr lang="el-GR" dirty="0"/>
              <a:t>Χάρτες</a:t>
            </a:r>
          </a:p>
          <a:p>
            <a:pPr lvl="3">
              <a:buFont typeface="Arial" pitchFamily="34" charset="0"/>
              <a:buChar char="•"/>
            </a:pPr>
            <a:r>
              <a:rPr lang="el-GR" dirty="0"/>
              <a:t>Πληροφορίες για τους χάρτες που χρησιμοποιήθηκαν</a:t>
            </a:r>
          </a:p>
          <a:p>
            <a:pPr lvl="2">
              <a:buFont typeface="Arial" pitchFamily="34" charset="0"/>
              <a:buChar char="•"/>
            </a:pPr>
            <a:r>
              <a:rPr lang="el-GR" dirty="0"/>
              <a:t>Websites</a:t>
            </a:r>
          </a:p>
          <a:p>
            <a:pPr lvl="3">
              <a:buFont typeface="Arial" pitchFamily="34" charset="0"/>
              <a:buChar char="•"/>
            </a:pPr>
            <a:r>
              <a:rPr lang="el-GR" dirty="0"/>
              <a:t>Όνομα ιστοσελίδας, Ηλεκτρονική Διεύθυνση 1, …</a:t>
            </a:r>
            <a:endParaRPr lang="en-US" dirty="0"/>
          </a:p>
          <a:p>
            <a:pPr lvl="3">
              <a:buFont typeface="Arial" pitchFamily="34" charset="0"/>
              <a:buChar char="•"/>
            </a:pPr>
            <a:r>
              <a:rPr lang="el-GR" dirty="0"/>
              <a:t>Όνομα ιστοσελίδας, Ηλεκτρονική Διεύθυνση 2, …</a:t>
            </a:r>
            <a:endParaRPr lang="en-US" dirty="0"/>
          </a:p>
          <a:p>
            <a:pPr lvl="2">
              <a:buFont typeface="Arial" pitchFamily="34" charset="0"/>
              <a:buChar char="•"/>
            </a:pPr>
            <a:r>
              <a:rPr lang="el-GR" dirty="0"/>
              <a:t>Λογισμικό</a:t>
            </a:r>
          </a:p>
          <a:p>
            <a:pPr lvl="3">
              <a:buFont typeface="Arial" pitchFamily="34" charset="0"/>
              <a:buChar char="•"/>
            </a:pPr>
            <a:r>
              <a:rPr lang="el-GR" dirty="0"/>
              <a:t>Όνομα λογισμικού,  Δημιουργός, Ηλεκτρονική Διεύθυνση, … </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ΣΧΕΔΙΑΣΜΟΣ ΤΗΣ ανοιχτησ εκπαιδευτικησ ΠΡΑΚΤΙΚΗΣ</a:t>
            </a:r>
          </a:p>
        </p:txBody>
      </p:sp>
      <p:sp>
        <p:nvSpPr>
          <p:cNvPr id="3" name="Slide Number Placeholder 2"/>
          <p:cNvSpPr>
            <a:spLocks noGrp="1"/>
          </p:cNvSpPr>
          <p:nvPr>
            <p:ph type="sldNum" sz="quarter" idx="12"/>
          </p:nvPr>
        </p:nvSpPr>
        <p:spPr/>
        <p:txBody>
          <a:bodyPr/>
          <a:lstStyle/>
          <a:p>
            <a:fld id="{2754ED01-E2A0-4C1E-8E21-014B99041579}"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FF">
              <a:alpha val="34118"/>
            </a:srgbClr>
          </a:solidFill>
        </p:spPr>
        <p:txBody>
          <a:bodyPr/>
          <a:lstStyle/>
          <a:p>
            <a:r>
              <a:rPr lang="el-GR" cap="none" dirty="0"/>
              <a:t>ΣΤΟΙΧΕΙΑ ΣΧΕΔΙΑΣΜΟΥ </a:t>
            </a:r>
          </a:p>
        </p:txBody>
      </p:sp>
      <p:sp>
        <p:nvSpPr>
          <p:cNvPr id="3" name="Slide Number Placeholder 2"/>
          <p:cNvSpPr>
            <a:spLocks noGrp="1"/>
          </p:cNvSpPr>
          <p:nvPr>
            <p:ph type="sldNum" sz="quarter" idx="12"/>
          </p:nvPr>
        </p:nvSpPr>
        <p:spPr/>
        <p:txBody>
          <a:bodyPr/>
          <a:lstStyle/>
          <a:p>
            <a:fld id="{2754ED01-E2A0-4C1E-8E21-014B99041579}" type="slidenum">
              <a:rPr lang="en-US" smtClean="0"/>
              <a:pPr/>
              <a:t>5</a:t>
            </a:fld>
            <a:endParaRPr lang="en-US" dirty="0"/>
          </a:p>
        </p:txBody>
      </p:sp>
      <p:sp>
        <p:nvSpPr>
          <p:cNvPr id="5" name="Content Placeholder 4"/>
          <p:cNvSpPr>
            <a:spLocks noGrp="1"/>
          </p:cNvSpPr>
          <p:nvPr>
            <p:ph sz="half" idx="2"/>
          </p:nvPr>
        </p:nvSpPr>
        <p:spPr/>
        <p:txBody>
          <a:bodyPr>
            <a:normAutofit fontScale="70000" lnSpcReduction="20000"/>
          </a:bodyPr>
          <a:lstStyle/>
          <a:p>
            <a:r>
              <a:rPr lang="el-GR" dirty="0"/>
              <a:t>Οι μαθητές αναλαμβάνουν το ρόλο λογοτεχνών- δημοσιογράφων  της βυζαντινής Ιστορίας, αφού στηριζόμενοι σε ιστορικά δεδομένα μεταφέρουν το κλίμα της εποχής μέσα από εργασίες δημιουργικής αξιοποίησης της ιστορικής γνώσης . Έτσι, μεταφέρουν τις λεπτομέρειες μιας εικόνας, μιας διαδραστικής περιήγησης ή μιας ιστορικής πηγής σε νέα μορφή  (διάλογο μεταξύ δυο βυζαντινών της εποχής, επιστολή, ημερολόγιο, άρθρο σχολικής εφημερίδας ) .</a:t>
            </a:r>
          </a:p>
          <a:p>
            <a:r>
              <a:rPr lang="el-GR" dirty="0"/>
              <a:t>Μ΄ αυτό τον τρόπο  οι μαθητές μαθαίνουν να σκέφτονται και να δρουν ως πολίτες του Βυζαντίου και συναισθάνονται τις φοβίες, τις ανησυχίες αλλά και τους προβληματισμούς των ανθρώπων μιας άλλης εποχής (ενσυναίσθηση).</a:t>
            </a:r>
          </a:p>
          <a:p>
            <a:r>
              <a:rPr lang="el-GR" dirty="0"/>
              <a:t>Απαραίτητη προϋπόθεση των εργασιών τους είναι να αξιοποιούν δημιουργικά τις λεπτομέρειες των ιστορικών πηγών τις οποίες εμπλουτίζουν με τα στοιχεία του σχολικού βιβλίου, δημιουργώντας ένα νέο κείμενο , που όμως δεν παραπληροφορεί αλλά μεταφέρει ιστορικά στοιχεία, από την οπτική γωνία των μαθητών. </a:t>
            </a:r>
          </a:p>
          <a:p>
            <a:r>
              <a:rPr lang="el-GR" dirty="0"/>
              <a:t> </a:t>
            </a:r>
          </a:p>
          <a:p>
            <a:pPr>
              <a:spcBef>
                <a:spcPts val="600"/>
              </a:spcBef>
              <a:buFont typeface="Wingdings" pitchFamily="2" charset="2"/>
              <a:buChar char="§"/>
            </a:pPr>
            <a:endParaRPr lang="el-GR" dirty="0"/>
          </a:p>
        </p:txBody>
      </p:sp>
    </p:spTree>
    <p:extLst>
      <p:ext uri="{BB962C8B-B14F-4D97-AF65-F5344CB8AC3E}">
        <p14:creationId xmlns:p14="http://schemas.microsoft.com/office/powerpoint/2010/main" val="3274430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ΔΙΔΑΚΤΙΚΟΙ ΣΤΟΧΟΙ</a:t>
            </a:r>
          </a:p>
        </p:txBody>
      </p:sp>
      <p:sp>
        <p:nvSpPr>
          <p:cNvPr id="3" name="Slide Number Placeholder 2"/>
          <p:cNvSpPr>
            <a:spLocks noGrp="1"/>
          </p:cNvSpPr>
          <p:nvPr>
            <p:ph type="sldNum" sz="quarter" idx="12"/>
          </p:nvPr>
        </p:nvSpPr>
        <p:spPr/>
        <p:txBody>
          <a:bodyPr/>
          <a:lstStyle/>
          <a:p>
            <a:fld id="{2754ED01-E2A0-4C1E-8E21-014B99041579}" type="slidenum">
              <a:rPr lang="en-US" smtClean="0"/>
              <a:pPr/>
              <a:t>6</a:t>
            </a:fld>
            <a:endParaRPr lang="en-US" dirty="0"/>
          </a:p>
        </p:txBody>
      </p:sp>
      <p:sp>
        <p:nvSpPr>
          <p:cNvPr id="6" name="Content Placeholder 5"/>
          <p:cNvSpPr>
            <a:spLocks noGrp="1"/>
          </p:cNvSpPr>
          <p:nvPr>
            <p:ph sz="half" idx="2"/>
          </p:nvPr>
        </p:nvSpPr>
        <p:spPr/>
        <p:txBody>
          <a:bodyPr>
            <a:normAutofit fontScale="62500" lnSpcReduction="20000"/>
          </a:bodyPr>
          <a:lstStyle/>
          <a:p>
            <a:r>
              <a:rPr lang="el-GR" b="1" i="1" dirty="0"/>
              <a:t>Στόχοι σχετικοί με το γνωστικό αντικείμενο:</a:t>
            </a:r>
            <a:endParaRPr lang="el-GR" dirty="0"/>
          </a:p>
          <a:p>
            <a:r>
              <a:rPr lang="el-GR" dirty="0"/>
              <a:t>Να κατανοήσουν οι μαθητές τη σημασία της οικοδόμησης σημαντικών κτιρίων στην Κωνσταντινούπολη , την αρχιτεκτονική και τον πολιτισμό του Βυζαντίου.</a:t>
            </a:r>
          </a:p>
          <a:p>
            <a:r>
              <a:rPr lang="el-GR" dirty="0"/>
              <a:t>Να μελετήσουν τους λόγους της εσωτερικής πολιτικής του Ιουστινιανού και τις συνέπειές της.</a:t>
            </a:r>
          </a:p>
          <a:p>
            <a:r>
              <a:rPr lang="el-GR" dirty="0"/>
              <a:t> Να γνωρίσουν το περιεχόμενο των κακώσεων και τον αντίκτυπό τους στη ζωή των Βυζαντινών.</a:t>
            </a:r>
          </a:p>
          <a:p>
            <a:r>
              <a:rPr lang="el-GR" dirty="0"/>
              <a:t>Να αναζητήσουν τα αίτια της Εικονομαχίας και τον αντίκτυπό της .</a:t>
            </a:r>
            <a:endParaRPr lang="en-US" dirty="0"/>
          </a:p>
          <a:p>
            <a:r>
              <a:rPr lang="el-GR" dirty="0"/>
              <a:t>Να αναζητήσουν και να επισημάνουν κάποιες από τις διαφορές της Ορθόδοξης από την Καθολική εκκλησία που σταδιακά οδήγησε στο Σχίσμα.</a:t>
            </a:r>
          </a:p>
          <a:p>
            <a:r>
              <a:rPr lang="el-GR" dirty="0"/>
              <a:t>Να γνωρίσουν την Άννα Κομνηνή και τον ρόλο της στον εκχριστιανισμό των Ρώσων και τη σύναψη φιλικών σχέσεων μεταξύ Βυζαντίου- Ρωσίας.</a:t>
            </a:r>
          </a:p>
          <a:p>
            <a:r>
              <a:rPr lang="el-GR" dirty="0"/>
              <a:t>Να κατανοήσουν τα κίνητρα που οδήγησαν στις  Σταυροφορίες και την πρώτη Άλωση της Κωνσταντινούπολης από τους Φράγκους.</a:t>
            </a:r>
          </a:p>
          <a:p>
            <a:r>
              <a:rPr lang="el-GR" dirty="0"/>
              <a:t>Να κατανοήσουν τις συνέπειες της Άλωσης της Κωνσταντινούπολης από τους Οθωμανούς.</a:t>
            </a:r>
          </a:p>
          <a:p>
            <a:r>
              <a:rPr lang="el-GR" dirty="0"/>
              <a:t>Να γνωρίσουν τις δυνατότητες που τους προσφέρει το Φωτόδεντρο.</a:t>
            </a:r>
          </a:p>
          <a:p>
            <a:endParaRPr lang="el-GR" dirty="0"/>
          </a:p>
          <a:p>
            <a:endParaRPr lang="el-GR" b="1" dirty="0"/>
          </a:p>
        </p:txBody>
      </p:sp>
    </p:spTree>
    <p:extLst>
      <p:ext uri="{BB962C8B-B14F-4D97-AF65-F5344CB8AC3E}">
        <p14:creationId xmlns:p14="http://schemas.microsoft.com/office/powerpoint/2010/main" val="97842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793895-876C-409F-99A0-97FE3D0A3E14}"/>
              </a:ext>
            </a:extLst>
          </p:cNvPr>
          <p:cNvSpPr>
            <a:spLocks noGrp="1"/>
          </p:cNvSpPr>
          <p:nvPr>
            <p:ph type="title"/>
          </p:nvPr>
        </p:nvSpPr>
        <p:spPr/>
        <p:txBody>
          <a:bodyPr/>
          <a:lstStyle/>
          <a:p>
            <a:endParaRPr lang="el-GR"/>
          </a:p>
        </p:txBody>
      </p:sp>
      <p:sp>
        <p:nvSpPr>
          <p:cNvPr id="3" name="Θέση αριθμού διαφάνειας 2">
            <a:extLst>
              <a:ext uri="{FF2B5EF4-FFF2-40B4-BE49-F238E27FC236}">
                <a16:creationId xmlns:a16="http://schemas.microsoft.com/office/drawing/2014/main" id="{2BAA6F34-3616-4785-8DE9-3579985A6BB2}"/>
              </a:ext>
            </a:extLst>
          </p:cNvPr>
          <p:cNvSpPr>
            <a:spLocks noGrp="1"/>
          </p:cNvSpPr>
          <p:nvPr>
            <p:ph type="sldNum" sz="quarter" idx="12"/>
          </p:nvPr>
        </p:nvSpPr>
        <p:spPr/>
        <p:txBody>
          <a:bodyPr/>
          <a:lstStyle/>
          <a:p>
            <a:fld id="{2754ED01-E2A0-4C1E-8E21-014B99041579}" type="slidenum">
              <a:rPr lang="en-US" smtClean="0"/>
              <a:pPr/>
              <a:t>7</a:t>
            </a:fld>
            <a:endParaRPr lang="en-US" dirty="0"/>
          </a:p>
        </p:txBody>
      </p:sp>
      <p:sp>
        <p:nvSpPr>
          <p:cNvPr id="4" name="Θέση περιεχομένου 3">
            <a:extLst>
              <a:ext uri="{FF2B5EF4-FFF2-40B4-BE49-F238E27FC236}">
                <a16:creationId xmlns:a16="http://schemas.microsoft.com/office/drawing/2014/main" id="{250B7B50-3F5E-47BA-8D14-8B5C6C0A2FE9}"/>
              </a:ext>
            </a:extLst>
          </p:cNvPr>
          <p:cNvSpPr>
            <a:spLocks noGrp="1"/>
          </p:cNvSpPr>
          <p:nvPr>
            <p:ph sz="half" idx="2"/>
          </p:nvPr>
        </p:nvSpPr>
        <p:spPr/>
        <p:txBody>
          <a:bodyPr>
            <a:normAutofit fontScale="55000" lnSpcReduction="20000"/>
          </a:bodyPr>
          <a:lstStyle/>
          <a:p>
            <a:r>
              <a:rPr lang="el-GR" b="1" i="1" dirty="0"/>
              <a:t>Στόχοι σχετικοί με δεξιότητες που αφορούν στο γνωστικό αντικείμενο: </a:t>
            </a:r>
            <a:endParaRPr lang="el-GR" dirty="0"/>
          </a:p>
          <a:p>
            <a:r>
              <a:rPr lang="el-GR" dirty="0"/>
              <a:t>Να κατανοήσουν τα ιστορικά γεγονότα μέσα από τη  μελέτη πηγών, την άσκηση σε αλλά και ερωτήσεις κρίσης.</a:t>
            </a:r>
          </a:p>
          <a:p>
            <a:r>
              <a:rPr lang="el-GR" dirty="0"/>
              <a:t>Να ασκηθούν στη δημιουργική γραφή , παρεμβαίνοντας ή τροποποιώντας τη δοσμένη ιστορική πηγή ή κινητοποιώντας τη φαντασία τους.</a:t>
            </a:r>
          </a:p>
          <a:p>
            <a:r>
              <a:rPr lang="el-GR" b="1" i="1" dirty="0"/>
              <a:t>Στόχοι σχετικοί με τη χρήση της τεχνολογίας:</a:t>
            </a:r>
            <a:endParaRPr lang="el-GR" dirty="0"/>
          </a:p>
          <a:p>
            <a:r>
              <a:rPr lang="el-GR" dirty="0"/>
              <a:t>Να μάθουν να πλοηγούνται στις σελίδες του Φωτόδεντρου και να αναζητούν τις πληροφορίες που απαιτεί η εργασία τους.</a:t>
            </a:r>
          </a:p>
          <a:p>
            <a:r>
              <a:rPr lang="el-GR" dirty="0"/>
              <a:t>Να αναζητήσουν στάση αξιοποίησης των μαθησιακών αντικειμένων μέσα από τη διαδικασία του κριτικού αναστοχασμού.</a:t>
            </a:r>
            <a:r>
              <a:rPr lang="el-GR" b="1" i="1" dirty="0"/>
              <a:t> Στόχοι σχετικοί με τις κοινωνικές δεξιότητες (π.χ. διαπραγμάτευση, συνεργασία, διάλογος, ενσυναίσθηση, συμμετοχή σε ομάδα, ανάληψη ρόλων, κ.λπ.) :</a:t>
            </a:r>
            <a:endParaRPr lang="el-GR" dirty="0"/>
          </a:p>
          <a:p>
            <a:r>
              <a:rPr lang="el-GR" dirty="0"/>
              <a:t>Να εξετάσουν μέσα από τη μέθοδο της ανάληψης ρόλων μια διαφορετική εποχή μεταφέροντας τις σκέψεις των υπηκόων του Βυζαντίου.</a:t>
            </a:r>
          </a:p>
          <a:p>
            <a:r>
              <a:rPr lang="el-GR" dirty="0"/>
              <a:t>Να ασκηθούν στην παραγωγή γραπτού μέσα από τις δραστηριότητες των φύλλων εργασίας. </a:t>
            </a:r>
          </a:p>
          <a:p>
            <a:r>
              <a:rPr lang="el-GR" dirty="0"/>
              <a:t>Να αναπτύξουν δεξιότητες συνεργατικής μάθησης και να εξοικειωθούν με τη διερευνητική - βιωματική μάθηση.</a:t>
            </a:r>
          </a:p>
          <a:p>
            <a:r>
              <a:rPr lang="el-GR" dirty="0"/>
              <a:t>Να σκεφθούν και να πράξουν ως βυζαντινοί πολίτες ενστερνιζόμενοι ή απορρίπτοντας μια ιστορική απόφαση.</a:t>
            </a:r>
          </a:p>
          <a:p>
            <a:endParaRPr lang="en-US" dirty="0"/>
          </a:p>
          <a:p>
            <a:endParaRPr lang="en-US" dirty="0"/>
          </a:p>
          <a:p>
            <a:endParaRPr lang="el-GR" dirty="0"/>
          </a:p>
          <a:p>
            <a:endParaRPr lang="el-GR" dirty="0"/>
          </a:p>
        </p:txBody>
      </p:sp>
    </p:spTree>
    <p:extLst>
      <p:ext uri="{BB962C8B-B14F-4D97-AF65-F5344CB8AC3E}">
        <p14:creationId xmlns:p14="http://schemas.microsoft.com/office/powerpoint/2010/main" val="2611814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ΠΡΑΓΜΑΤΟΠΟΙΗΣΗ ΤΗΣ ανοιχτησ εκπαιδευτικησ ΠΡΑΚΤΙΚΗΣ</a:t>
            </a:r>
          </a:p>
        </p:txBody>
      </p:sp>
      <p:sp>
        <p:nvSpPr>
          <p:cNvPr id="3" name="Slide Number Placeholder 2"/>
          <p:cNvSpPr>
            <a:spLocks noGrp="1"/>
          </p:cNvSpPr>
          <p:nvPr>
            <p:ph type="sldNum" sz="quarter" idx="12"/>
          </p:nvPr>
        </p:nvSpPr>
        <p:spPr/>
        <p:txBody>
          <a:bodyPr/>
          <a:lstStyle/>
          <a:p>
            <a:fld id="{2754ED01-E2A0-4C1E-8E21-014B99041579}"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a:t>ΣΤΟΙΧΕΙΑ ΠΡΑΓΜΑΤΟΠΟΙΗΣΗΣ </a:t>
            </a:r>
            <a:br>
              <a:rPr lang="el-GR" sz="2400" cap="none" dirty="0"/>
            </a:br>
            <a:r>
              <a:rPr lang="el-GR" sz="2400" dirty="0"/>
              <a:t>ΤΗΣ ανοιχτησ εκπαιδευτικησ </a:t>
            </a:r>
            <a:r>
              <a:rPr lang="el-GR" sz="2400" cap="none" dirty="0"/>
              <a:t>ΠΡΑΚΤΙΚΗΣ</a:t>
            </a:r>
            <a:r>
              <a:rPr lang="el-GR" sz="2400" dirty="0"/>
              <a:t>   </a:t>
            </a:r>
          </a:p>
        </p:txBody>
      </p:sp>
      <p:sp>
        <p:nvSpPr>
          <p:cNvPr id="6" name="Content Placeholder 5"/>
          <p:cNvSpPr>
            <a:spLocks noGrp="1"/>
          </p:cNvSpPr>
          <p:nvPr>
            <p:ph sz="half" idx="2"/>
          </p:nvPr>
        </p:nvSpPr>
        <p:spPr/>
        <p:txBody>
          <a:bodyPr>
            <a:normAutofit fontScale="47500" lnSpcReduction="20000"/>
          </a:bodyPr>
          <a:lstStyle/>
          <a:p>
            <a:r>
              <a:rPr lang="el-GR" dirty="0"/>
              <a:t>Η ανοικτή εκπαιδευτική πρακτική εφαρμόστηκε στο 2</a:t>
            </a:r>
            <a:r>
              <a:rPr lang="el-GR" baseline="30000" dirty="0"/>
              <a:t>ο</a:t>
            </a:r>
            <a:r>
              <a:rPr lang="el-GR" dirty="0"/>
              <a:t> τετράμηνο της σχολικής χρονιάς με τη μέθοδο </a:t>
            </a:r>
            <a:r>
              <a:rPr lang="en-US" dirty="0"/>
              <a:t>project </a:t>
            </a:r>
            <a:r>
              <a:rPr lang="el-GR" dirty="0"/>
              <a:t>και οι μαθητές εργάστηκαν σε ομάδες στην αίθουσα των Η/Υ  αρχικά και στη σχολική αίθουσα στη συνέχεια. Απαραίτητη ήταν η  χρήση των ΤΠΕ στην άντληση στοιχείων για την ολοκλήρωση των εργασιών, τα οποία συνδύασαν με τις ιστορικές γνώσεις του σχολικού βιβλίου.</a:t>
            </a:r>
          </a:p>
          <a:p>
            <a:r>
              <a:rPr lang="el-GR" dirty="0"/>
              <a:t>Η Ανοικτή εκπαιδευτική πρακτική προτείνεται ως θέμα εργασίας στις οδηγίες διδασκαλίας του μαθήματος της Ιστορίας που προτείνει το Υπουργείο Παιδείας.</a:t>
            </a:r>
          </a:p>
          <a:p>
            <a:r>
              <a:rPr lang="el-GR" dirty="0"/>
              <a:t>ΠΡΟΤΕΙΝΟΜΕΝΑ ΘΕΜΑΤΑ ΕΡΓΑΣΙΩΝ Α. Ερευνητικές εργασίες-</a:t>
            </a:r>
            <a:r>
              <a:rPr lang="en-US" dirty="0"/>
              <a:t>project</a:t>
            </a:r>
            <a:r>
              <a:rPr lang="el-GR" dirty="0"/>
              <a:t>: Θέματα ερευνητικών εργασιών με βάση επιλεγμένη προτεινόμενη βιβλιογραφία και δικτυογραφία από τον/την εκπαιδευτικό θα μπορούσαν να αποτελέσουν όλα τα θέματα που παρουσιάστηκαν σε μεγαλύτερο όμως βάθος ή χρονική διάρκεια. Παραδειγματικά:[…] </a:t>
            </a:r>
          </a:p>
          <a:p>
            <a:r>
              <a:rPr lang="el-GR" dirty="0"/>
              <a:t>Γ. Αφηγηματική ανασύνθεση ιστορικών γνώσεων Απόδοση μιας φανταστικής ιστορίας που στηρίζεται σε ελεγμένες ιστορικά πληροφορίες. Με βάση προτεινόμενη από τον/την εκπαιδευτικό βιβλιογραφία και δικτυογραφία, ζωντανεύουμε ένα φανταστικό πρόσωπο και του δίνουμε τον λόγο, αναπαριστώντας στοιχεία του βίου της εποχής, γεγονότα, σκέψεις.</a:t>
            </a:r>
          </a:p>
          <a:p>
            <a:endParaRPr lang="el-GR" dirty="0"/>
          </a:p>
          <a:p>
            <a:endParaRPr lang="el-GR" dirty="0"/>
          </a:p>
        </p:txBody>
      </p:sp>
      <p:sp>
        <p:nvSpPr>
          <p:cNvPr id="7" name="Content Placeholder 6"/>
          <p:cNvSpPr>
            <a:spLocks noGrp="1"/>
          </p:cNvSpPr>
          <p:nvPr>
            <p:ph sz="quarter" idx="4"/>
          </p:nvPr>
        </p:nvSpPr>
        <p:spPr/>
        <p:txBody>
          <a:bodyPr>
            <a:normAutofit fontScale="92500" lnSpcReduction="20000"/>
          </a:bodyPr>
          <a:lstStyle/>
          <a:p>
            <a:pPr marL="342900" lvl="1" indent="-342900">
              <a:spcBef>
                <a:spcPts val="800"/>
              </a:spcBef>
              <a:buNone/>
            </a:pPr>
            <a:r>
              <a:rPr lang="el-GR" dirty="0"/>
              <a:t>Ο χωρισμός στις ομάδες εργασίας αποσκοπούσε , ώστε οι ομάδες να είναι ανομοιογενείς ως προς το φύλο και τις σχολικές επιδόσεις . Έτσι, </a:t>
            </a:r>
            <a:r>
              <a:rPr lang="el-GR"/>
              <a:t>διαμορφώθηκαν 11  </a:t>
            </a:r>
            <a:r>
              <a:rPr lang="el-GR" dirty="0"/>
              <a:t>ομάδες των δύο, τριών ατόμων ή και τεσσάρων  ατόμων (10 κορίτσια και 15 αγόρια), στο σύνολο των 25 παιδιών της τάξης. Οι μαθητές ήταν στην πλειοψηφία τους ελληνικής καταγωγής με κάποιους μαθητές  αλβανικής καταγωγής, </a:t>
            </a:r>
            <a:r>
              <a:rPr lang="el-GR" dirty="0" err="1"/>
              <a:t>μόνιμουςαλλοδαπούς</a:t>
            </a:r>
            <a:r>
              <a:rPr lang="el-GR" dirty="0"/>
              <a:t> μαθητές  , μόνιμους κατοίκους του αστικού κέντρου της Ρόδου.</a:t>
            </a:r>
          </a:p>
          <a:p>
            <a:pPr marL="342900" lvl="1" indent="-342900">
              <a:spcBef>
                <a:spcPts val="800"/>
              </a:spcBef>
              <a:buNone/>
            </a:pPr>
            <a:endParaRPr lang="el-G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9</a:t>
            </a:fld>
            <a:endParaRPr lang="en-US" dirty="0"/>
          </a:p>
        </p:txBody>
      </p:sp>
    </p:spTree>
    <p:extLst>
      <p:ext uri="{BB962C8B-B14F-4D97-AF65-F5344CB8AC3E}">
        <p14:creationId xmlns:p14="http://schemas.microsoft.com/office/powerpoint/2010/main" val="12980208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S_Open-Educational-Practices-ppt-Template-v2.0_20_11_2017">
  <a:themeElements>
    <a:clrScheme name="diagonal">
      <a:dk1>
        <a:srgbClr val="000000"/>
      </a:dk1>
      <a:lt1>
        <a:srgbClr val="FFFFFF"/>
      </a:lt1>
      <a:dk2>
        <a:srgbClr val="434342"/>
      </a:dk2>
      <a:lt2>
        <a:srgbClr val="CDD7D9"/>
      </a:lt2>
      <a:accent1>
        <a:srgbClr val="797B7E"/>
      </a:accent1>
      <a:accent2>
        <a:srgbClr val="F96A1B"/>
      </a:accent2>
      <a:accent3>
        <a:srgbClr val="10B7A3"/>
      </a:accent3>
      <a:accent4>
        <a:srgbClr val="7C984A"/>
      </a:accent4>
      <a:accent5>
        <a:srgbClr val="C2AD8D"/>
      </a:accent5>
      <a:accent6>
        <a:srgbClr val="506E94"/>
      </a:accent6>
      <a:hlink>
        <a:srgbClr val="5F5F5F"/>
      </a:hlink>
      <a:folHlink>
        <a:srgbClr val="969696"/>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name="DS-ΙΙ Open-Educational-Practices-ppt-Template v2.0 - 2017-08-31.pptx" id="{BA600860-33AF-443E-BE10-1A8EC187438B}" vid="{99864185-3038-4E8D-BBE2-32E2B733FF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DS-II-Open-Educational-Practices-ppt-Template-v2.0-Ianouarios-2018</Template>
  <TotalTime>22</TotalTime>
  <Words>3669</Words>
  <Application>Microsoft Office PowerPoint</Application>
  <PresentationFormat>Προβολή στην οθόνη (4:3)</PresentationFormat>
  <Paragraphs>283</Paragraphs>
  <Slides>36</Slides>
  <Notes>3</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36</vt:i4>
      </vt:variant>
    </vt:vector>
  </HeadingPairs>
  <TitlesOfParts>
    <vt:vector size="44" baseType="lpstr">
      <vt:lpstr>Arial</vt:lpstr>
      <vt:lpstr>Calibri</vt:lpstr>
      <vt:lpstr>Cambria</vt:lpstr>
      <vt:lpstr>Franklin Gothic Book</vt:lpstr>
      <vt:lpstr>Perpetua</vt:lpstr>
      <vt:lpstr>Tunga</vt:lpstr>
      <vt:lpstr>Wingdings</vt:lpstr>
      <vt:lpstr>DS_Open-Educational-Practices-ppt-Template-v2.0_20_11_2017</vt:lpstr>
      <vt:lpstr>Η ΒΥΖΑΝΤΙΝΗ ΙΣΤΟΡΙΑ ΜΕΣΑ ΑΠΟ ΑΣΚΗΣΕΙΣ ΔΗΜΙΟΥΡΓΙΚΗΣ ΓΡΑΦΗΣ   </vt:lpstr>
      <vt:lpstr>ΣΥΝΤΟΜΗ ΠΕΡΙΓΡΑΦΗ</vt:lpstr>
      <vt:lpstr>ΣΥΝΤΟΜΗ ΠΕΡΙΓΡΑΦΗ</vt:lpstr>
      <vt:lpstr>ΣΧΕΔΙΑΣΜΟΣ ΤΗΣ ανοιχτησ εκπαιδευτικησ ΠΡΑΚΤΙΚΗΣ</vt:lpstr>
      <vt:lpstr>ΣΤΟΙΧΕΙΑ ΣΧΕΔΙΑΣΜΟΥ </vt:lpstr>
      <vt:lpstr>ΔΙΔΑΚΤΙΚΟΙ ΣΤΟΧΟΙ</vt:lpstr>
      <vt:lpstr>Παρουσίαση του PowerPoint</vt:lpstr>
      <vt:lpstr>ΠΡΑΓΜΑΤΟΠΟΙΗΣΗ ΤΗΣ ανοιχτησ εκπαιδευτικησ ΠΡΑΚΤΙΚΗΣ</vt:lpstr>
      <vt:lpstr>ΣΤΟΙΧΕΙΑ ΠΡΑΓΜΑΤΟΠΟΙΗΣΗΣ  ΤΗΣ ανοιχτησ εκπαιδευτικησ ΠΡΑΚΤΙΚΗΣ   </vt:lpstr>
      <vt:lpstr>ΣΤΟΙΧΕΙΑ ΠΡΑΓΜΑΤΟΠΟΙΗΣΗΣ  ΤΗΣ ανοιχτησ εκπαιδευτικησ ΠΡΑΚΤΙΚΗΣ </vt:lpstr>
      <vt:lpstr>ΑΝΑΛΥΤΙΚΗ ΠΕΡΙΓΡΑΦΗ  ΤΗΣ ανοιχτησ εκπαιδευτικησ ΠΡΑΚΤΙΚΗΣ</vt:lpstr>
      <vt:lpstr>Παρουσίαση του PowerPoint</vt:lpstr>
      <vt:lpstr>Παρουσίαση του PowerPoint</vt:lpstr>
      <vt:lpstr>Παρουσίαση του PowerPoint</vt:lpstr>
      <vt:lpstr>ΑΝΑΛΥΤΙΚΗ ΠΕΡΙΓΡΑΦΗ  ΤΗΣ ανοιχτησ εκπαιδευτικησ ΠΡΑΚΤΙΚΗΣ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ΣΤΟΙΧΕΙΑ ΤΕΚΜΗΡΙΩΣΗΣ ΚΑΙ ΕΠΕΚΤΑΣΗΣ</vt:lpstr>
      <vt:lpstr> ΑΠΟΤΕΛΕΣΜΑΤΑ - ΑΝΤΙΚΤΥΠΟΣ </vt:lpstr>
      <vt:lpstr>ΑΠΡΟΣΜΕΝΑ ΓΕΓΟΝΟΤΑ </vt:lpstr>
      <vt:lpstr>ΕΚΠΑΙΔΕΥΤΙΚΗ ΤΕΧΝΙΚΗ  ΣΕ ΣΗΜΑΝΤΙΚΑ ΣΤΙΓΜΙΟΤΥΠΑ</vt:lpstr>
      <vt:lpstr>ΣΧΕΣΗ ΜΕ ΑΛΛΕΣ ΑΝΟΙΧΤΕΣ ΕΚΠΑΙΔΕΥΤΙΚΕΣ ΠΡΑΚΤΙΚΕΣ</vt:lpstr>
      <vt:lpstr>Παρουσίαση του PowerPoint</vt:lpstr>
      <vt:lpstr> ΠΡΟΣΘΕΤΟ ΥΛΙΚΟ ΠΟΥ ΑΞΙΟΠΟΙΗΘΗΚΕ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ανοιχτησ ΕΚΠΑΙΔΕΥΤΙΚΗΣ ΠΡΑΚΤΙΚΗΣ</dc:title>
  <dc:creator>vgkamas</dc:creator>
  <cp:lastModifiedBy>User</cp:lastModifiedBy>
  <cp:revision>16</cp:revision>
  <dcterms:created xsi:type="dcterms:W3CDTF">2018-01-22T12:05:13Z</dcterms:created>
  <dcterms:modified xsi:type="dcterms:W3CDTF">2018-09-03T13:51:04Z</dcterms:modified>
</cp:coreProperties>
</file>