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8" r:id="rId3"/>
    <p:sldId id="262" r:id="rId4"/>
    <p:sldId id="271" r:id="rId5"/>
    <p:sldId id="272" r:id="rId6"/>
    <p:sldId id="263" r:id="rId7"/>
    <p:sldId id="257" r:id="rId8"/>
    <p:sldId id="273" r:id="rId9"/>
    <p:sldId id="260" r:id="rId10"/>
    <p:sldId id="266" r:id="rId11"/>
    <p:sldId id="274" r:id="rId12"/>
    <p:sldId id="277" r:id="rId13"/>
    <p:sldId id="261" r:id="rId14"/>
    <p:sldId id="265" r:id="rId15"/>
    <p:sldId id="268" r:id="rId16"/>
    <p:sldId id="269" r:id="rId17"/>
    <p:sldId id="276" r:id="rId18"/>
    <p:sldId id="275"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53" d="100"/>
          <a:sy n="53" d="100"/>
        </p:scale>
        <p:origin x="-84" y="-3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C620C-B6CC-4658-91FE-310A84B647AB}" type="datetimeFigureOut">
              <a:rPr lang="en-US"/>
              <a:pPr/>
              <a:t>10/30/2018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68F6E-CEE2-40FC-AC07-0866A62AFADE}" type="slidenum">
              <a:rPr lang="en-US"/>
              <a:pPr/>
              <a:t>‹#›</a:t>
            </a:fld>
            <a:endParaRPr lang="en-US" dirty="0"/>
          </a:p>
        </p:txBody>
      </p:sp>
    </p:spTree>
    <p:extLst>
      <p:ext uri="{BB962C8B-B14F-4D97-AF65-F5344CB8AC3E}">
        <p14:creationId xmlns:p14="http://schemas.microsoft.com/office/powerpoint/2010/main" xmlns="" val="17107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1</a:t>
            </a:fld>
            <a:endParaRPr lang="en-US" dirty="0"/>
          </a:p>
        </p:txBody>
      </p:sp>
    </p:spTree>
    <p:extLst>
      <p:ext uri="{BB962C8B-B14F-4D97-AF65-F5344CB8AC3E}">
        <p14:creationId xmlns:p14="http://schemas.microsoft.com/office/powerpoint/2010/main" xmlns="" val="280587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2</a:t>
            </a:fld>
            <a:endParaRPr lang="en-US" dirty="0"/>
          </a:p>
        </p:txBody>
      </p:sp>
    </p:spTree>
    <p:extLst>
      <p:ext uri="{BB962C8B-B14F-4D97-AF65-F5344CB8AC3E}">
        <p14:creationId xmlns:p14="http://schemas.microsoft.com/office/powerpoint/2010/main" xmlns="" val="105122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7</a:t>
            </a:fld>
            <a:endParaRPr lang="en-US" dirty="0"/>
          </a:p>
        </p:txBody>
      </p:sp>
    </p:spTree>
    <p:extLst>
      <p:ext uri="{BB962C8B-B14F-4D97-AF65-F5344CB8AC3E}">
        <p14:creationId xmlns:p14="http://schemas.microsoft.com/office/powerpoint/2010/main" xmlns="" val="3673864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18362" y="531028"/>
            <a:ext cx="5648623" cy="1204306"/>
          </a:xfrm>
        </p:spPr>
        <p:txBody>
          <a:bodyPr bIns="9144" anchor="b"/>
          <a:lstStyle>
            <a:lvl1pPr>
              <a:defRPr sz="3200" b="1">
                <a:solidFill>
                  <a:schemeClr val="accent3">
                    <a:lumMod val="50000"/>
                  </a:schemeClr>
                </a:solidFill>
                <a:effectLst>
                  <a:outerShdw blurRad="38100" dist="38100" dir="2700000" algn="tl">
                    <a:srgbClr val="000000">
                      <a:alpha val="43137"/>
                    </a:srgbClr>
                  </a:outerShdw>
                </a:effectLst>
              </a:defRPr>
            </a:lvl1pPr>
          </a:lstStyle>
          <a:p>
            <a:r>
              <a:rPr lang="el-GR" smtClean="0"/>
              <a:t>Kλικ για επεξεργασία του τίτλου</a:t>
            </a:r>
            <a:endParaRPr lang="en-US" dirty="0"/>
          </a:p>
        </p:txBody>
      </p:sp>
      <p:sp>
        <p:nvSpPr>
          <p:cNvPr id="4" name="Date Placeholder 3"/>
          <p:cNvSpPr>
            <a:spLocks noGrp="1"/>
          </p:cNvSpPr>
          <p:nvPr>
            <p:ph type="dt" sz="half" idx="10"/>
          </p:nvPr>
        </p:nvSpPr>
        <p:spPr>
          <a:xfrm rot="19140000">
            <a:off x="1989056" y="4328224"/>
            <a:ext cx="2176272" cy="201168"/>
          </a:xfrm>
          <a:prstGeom prst="rect">
            <a:avLst/>
          </a:prstGeom>
        </p:spPr>
        <p:txBody>
          <a:bodyPr/>
          <a:lstStyle/>
          <a:p>
            <a:fld id="{7D0065BE-0657-4A47-90AD-C21C55E16B19}" type="datetime4">
              <a:rPr lang="en-US" smtClean="0"/>
              <a:pPr/>
              <a:t>October 30,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11" name="Rectangle 10"/>
          <p:cNvSpPr/>
          <p:nvPr userDrawn="1"/>
        </p:nvSpPr>
        <p:spPr>
          <a:xfrm>
            <a:off x="5711483" y="855486"/>
            <a:ext cx="2961030" cy="38879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71489" y="485775"/>
            <a:ext cx="5099318"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l-GR" smtClean="0"/>
              <a:t>Kλικ για επεξεργασία του τίτλου</a:t>
            </a:r>
            <a:endParaRPr lang="en-US" dirty="0"/>
          </a:p>
        </p:txBody>
      </p:sp>
      <p:sp>
        <p:nvSpPr>
          <p:cNvPr id="4" name="Content Placeholder 3"/>
          <p:cNvSpPr>
            <a:spLocks noGrp="1"/>
          </p:cNvSpPr>
          <p:nvPr>
            <p:ph sz="half" idx="2"/>
          </p:nvPr>
        </p:nvSpPr>
        <p:spPr>
          <a:xfrm>
            <a:off x="557213" y="557213"/>
            <a:ext cx="4957321"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Content Placeholder 5"/>
          <p:cNvSpPr>
            <a:spLocks noGrp="1"/>
          </p:cNvSpPr>
          <p:nvPr>
            <p:ph sz="quarter" idx="4"/>
          </p:nvPr>
        </p:nvSpPr>
        <p:spPr>
          <a:xfrm>
            <a:off x="5843587" y="914400"/>
            <a:ext cx="2771776" cy="3714750"/>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11" name="Rectangle 10"/>
          <p:cNvSpPr/>
          <p:nvPr userDrawn="1"/>
        </p:nvSpPr>
        <p:spPr>
          <a:xfrm>
            <a:off x="4681182" y="491319"/>
            <a:ext cx="4018627" cy="41975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36728" y="472127"/>
            <a:ext cx="3957851" cy="42090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l-GR" smtClean="0"/>
              <a:t>Kλικ για επεξεργασία του τίτλου</a:t>
            </a:r>
            <a:endParaRPr lang="en-US" dirty="0"/>
          </a:p>
        </p:txBody>
      </p:sp>
      <p:sp>
        <p:nvSpPr>
          <p:cNvPr id="4" name="Content Placeholder 3"/>
          <p:cNvSpPr>
            <a:spLocks noGrp="1"/>
          </p:cNvSpPr>
          <p:nvPr>
            <p:ph sz="half" idx="2"/>
          </p:nvPr>
        </p:nvSpPr>
        <p:spPr>
          <a:xfrm>
            <a:off x="529917" y="557214"/>
            <a:ext cx="3782775" cy="405573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Content Placeholder 5"/>
          <p:cNvSpPr>
            <a:spLocks noGrp="1"/>
          </p:cNvSpPr>
          <p:nvPr>
            <p:ph sz="quarter" idx="4"/>
          </p:nvPr>
        </p:nvSpPr>
        <p:spPr>
          <a:xfrm>
            <a:off x="4749421" y="573206"/>
            <a:ext cx="3865942" cy="4055944"/>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pic>
        <p:nvPicPr>
          <p:cNvPr id="6" name="Picture 5"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7" name="Picture 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mtClean="0"/>
              <a:t>Kλικ για επεξεργασία του τίτλου</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l-GR" smtClean="0"/>
              <a:t>Kλικ για επεξεργασία των στυλ του υποδείγματος</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l-GR" smtClean="0"/>
              <a:t>Κάντε κλικ στο εικονίδιο για να προσθέσετε μια εικόνα</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l-GR" smtClean="0"/>
              <a:t>Kλικ για επεξεργασία του τίτλου</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2" name="Picture 11"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l-GR" smtClean="0"/>
              <a:t>Kλικ για επεξεργασία του τίτλου</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l-GR" smtClean="0"/>
              <a:t>Kλικ για επεξεργασία του τίτλου</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l-GR" smtClean="0"/>
              <a:t>Kλικ για επεξεργασία του τίτλου</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1" name="Content Placeholder 3"/>
          <p:cNvSpPr>
            <a:spLocks noGrp="1"/>
          </p:cNvSpPr>
          <p:nvPr>
            <p:ph sz="half" idx="2"/>
          </p:nvPr>
        </p:nvSpPr>
        <p:spPr>
          <a:xfrm>
            <a:off x="270609" y="286602"/>
            <a:ext cx="8504900" cy="4449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Κεφαλίδα ενότητας">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921944" y="1872429"/>
            <a:ext cx="6038968" cy="1207509"/>
          </a:xfrm>
        </p:spPr>
        <p:txBody>
          <a:bodyPr bIns="9144" anchor="b"/>
          <a:lstStyle>
            <a:lvl1pPr algn="l">
              <a:defRPr kumimoji="0" lang="en-US" sz="3000" b="0" i="0" u="none" strike="noStrike" kern="1200" cap="all" spc="0" normalizeH="0" baseline="0" noProof="0" dirty="0" smtClean="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mtClean="0"/>
              <a:t>Kλικ για επεξεργασία του τίτλου</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ll photo contain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3" name="Content Placeholder 2"/>
          <p:cNvSpPr>
            <a:spLocks noGrp="1"/>
          </p:cNvSpPr>
          <p:nvPr>
            <p:ph sz="half" idx="13"/>
          </p:nvPr>
        </p:nvSpPr>
        <p:spPr>
          <a:xfrm>
            <a:off x="290686" y="191072"/>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4" name="Content Placeholder 2"/>
          <p:cNvSpPr>
            <a:spLocks noGrp="1"/>
          </p:cNvSpPr>
          <p:nvPr>
            <p:ph sz="half" idx="14"/>
          </p:nvPr>
        </p:nvSpPr>
        <p:spPr>
          <a:xfrm>
            <a:off x="4537414" y="3018433"/>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l-GR" smtClean="0"/>
              <a:t>Kλικ για επεξεργασία του τίτλου</a:t>
            </a:r>
            <a:endParaRPr lang="en-US"/>
          </a:p>
        </p:txBody>
      </p:sp>
      <p:pic>
        <p:nvPicPr>
          <p:cNvPr id="9" name="Picture 8"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smtClean="0"/>
              <a:t>Kλικ για επεξεργασία των στυλ του υποδείγματος</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smtClean="0"/>
              <a:t>Kλικ για επεξεργασία των στυλ του υποδείγματος</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138984" y="5172501"/>
            <a:ext cx="6005015" cy="873457"/>
          </a:xfrm>
          <a:solidFill>
            <a:srgbClr val="FFFFFF">
              <a:alpha val="50196"/>
            </a:srgbClr>
          </a:solidFill>
          <a:effectLst>
            <a:outerShdw blurRad="203200" dist="114300" dir="5400000" algn="t" rotWithShape="0">
              <a:schemeClr val="accent3">
                <a:lumMod val="50000"/>
                <a:alpha val="40000"/>
              </a:schemeClr>
            </a:outerShdw>
          </a:effectLst>
        </p:spPr>
        <p:txBody>
          <a:bodyPr/>
          <a:lstStyle>
            <a:lvl1pPr algn="r">
              <a:defRPr lang="en-US" sz="2800" b="1" kern="1200" cap="all" baseline="0" dirty="0">
                <a:solidFill>
                  <a:schemeClr val="accent3">
                    <a:lumMod val="50000"/>
                  </a:schemeClr>
                </a:solidFill>
                <a:latin typeface="+mj-lt"/>
                <a:ea typeface="+mj-ea"/>
                <a:cs typeface="+mj-cs"/>
              </a:defRPr>
            </a:lvl1pPr>
          </a:lstStyle>
          <a:p>
            <a:r>
              <a:rPr lang="el-GR" smtClean="0"/>
              <a:t>Kλικ για επεξεργασία του τίτλου</a:t>
            </a:r>
            <a:endParaRPr lang="en-US" dirty="0"/>
          </a:p>
        </p:txBody>
      </p:sp>
      <p:sp>
        <p:nvSpPr>
          <p:cNvPr id="4" name="Content Placeholder 3"/>
          <p:cNvSpPr>
            <a:spLocks noGrp="1"/>
          </p:cNvSpPr>
          <p:nvPr>
            <p:ph sz="half" idx="2"/>
          </p:nvPr>
        </p:nvSpPr>
        <p:spPr>
          <a:xfrm>
            <a:off x="600782" y="1004643"/>
            <a:ext cx="1842163" cy="18056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2688609" y="995138"/>
            <a:ext cx="5950424" cy="1815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0" name="Content Placeholder 3"/>
          <p:cNvSpPr>
            <a:spLocks noGrp="1"/>
          </p:cNvSpPr>
          <p:nvPr>
            <p:ph sz="half" idx="13"/>
          </p:nvPr>
        </p:nvSpPr>
        <p:spPr>
          <a:xfrm>
            <a:off x="630350" y="3217855"/>
            <a:ext cx="1842163" cy="1696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p:txBody>
      </p:sp>
      <p:sp>
        <p:nvSpPr>
          <p:cNvPr id="11" name="Content Placeholder 5"/>
          <p:cNvSpPr>
            <a:spLocks noGrp="1"/>
          </p:cNvSpPr>
          <p:nvPr>
            <p:ph sz="quarter" idx="14"/>
          </p:nvPr>
        </p:nvSpPr>
        <p:spPr>
          <a:xfrm>
            <a:off x="2704531" y="3194702"/>
            <a:ext cx="5961797" cy="1744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pic>
        <p:nvPicPr>
          <p:cNvPr id="12" name="Picture 11"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7" name="TextBox 6"/>
          <p:cNvSpPr txBox="1"/>
          <p:nvPr userDrawn="1"/>
        </p:nvSpPr>
        <p:spPr>
          <a:xfrm>
            <a:off x="942539" y="309093"/>
            <a:ext cx="7351455" cy="369332"/>
          </a:xfrm>
          <a:prstGeom prst="rect">
            <a:avLst/>
          </a:prstGeom>
          <a:noFill/>
        </p:spPr>
        <p:txBody>
          <a:bodyPr wrap="square" rtlCol="0">
            <a:spAutoFit/>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l-GR" smtClean="0"/>
              <a:t>Kλικ για επεξεργασία του τίτλου</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pic>
        <p:nvPicPr>
          <p:cNvPr id="9" name="Picture 8" descr="dschool.png"/>
          <p:cNvPicPr>
            <a:picLocks noChangeAspect="1"/>
          </p:cNvPicPr>
          <p:nvPr/>
        </p:nvPicPr>
        <p:blipFill>
          <a:blip r:embed="rId18"/>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p:nvPicPr>
        <p:blipFill>
          <a:blip r:embed="rId19"/>
          <a:stretch>
            <a:fillRect/>
          </a:stretch>
        </p:blipFill>
        <p:spPr>
          <a:xfrm>
            <a:off x="484151" y="6144071"/>
            <a:ext cx="1372772" cy="686386"/>
          </a:xfrm>
          <a:prstGeom prst="rect">
            <a:avLst/>
          </a:prstGeom>
          <a:effectLst>
            <a:innerShdw blurRad="114300">
              <a:prstClr val="black"/>
            </a:inn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2" r:id="rId4"/>
    <p:sldLayoutId id="2147483651" r:id="rId5"/>
    <p:sldLayoutId id="2147483661" r:id="rId6"/>
    <p:sldLayoutId id="2147483652" r:id="rId7"/>
    <p:sldLayoutId id="2147483653" r:id="rId8"/>
    <p:sldLayoutId id="2147483663" r:id="rId9"/>
    <p:sldLayoutId id="2147483660" r:id="rId10"/>
    <p:sldLayoutId id="2147483665" r:id="rId11"/>
    <p:sldLayoutId id="2147483654" r:id="rId12"/>
    <p:sldLayoutId id="2147483656" r:id="rId13"/>
    <p:sldLayoutId id="2147483657" r:id="rId14"/>
    <p:sldLayoutId id="2147483658" r:id="rId15"/>
    <p:sldLayoutId id="2147483659" r:id="rId16"/>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photodentro.edu.gr/lor/r/8521/1660" TargetMode="External"/><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hyperlink" Target="https://www.google.com/map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cod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learningapps.org/" TargetMode="External"/><Relationship Id="rId13" Type="http://schemas.openxmlformats.org/officeDocument/2006/relationships/hyperlink" Target="https://www.youtube.com/" TargetMode="External"/><Relationship Id="rId3" Type="http://schemas.openxmlformats.org/officeDocument/2006/relationships/hyperlink" Target="https://www.photocollage.com/" TargetMode="External"/><Relationship Id="rId7" Type="http://schemas.openxmlformats.org/officeDocument/2006/relationships/hyperlink" Target="https://www.kizoa.com/" TargetMode="External"/><Relationship Id="rId12" Type="http://schemas.openxmlformats.org/officeDocument/2006/relationships/hyperlink" Target="https://vlc-media-player/" TargetMode="External"/><Relationship Id="rId2" Type="http://schemas.openxmlformats.org/officeDocument/2006/relationships/hyperlink" Target="https://www.scribblemaps.com/" TargetMode="External"/><Relationship Id="rId1" Type="http://schemas.openxmlformats.org/officeDocument/2006/relationships/slideLayout" Target="../slideLayouts/slideLayout3.xml"/><Relationship Id="rId6" Type="http://schemas.openxmlformats.org/officeDocument/2006/relationships/hyperlink" Target="https://biteable.com/" TargetMode="External"/><Relationship Id="rId11" Type="http://schemas.openxmlformats.org/officeDocument/2006/relationships/hyperlink" Target="https://www.mozilla.org/el/firefox" TargetMode="External"/><Relationship Id="rId5" Type="http://schemas.openxmlformats.org/officeDocument/2006/relationships/hyperlink" Target="https://www.wevideo.com/" TargetMode="External"/><Relationship Id="rId10" Type="http://schemas.openxmlformats.org/officeDocument/2006/relationships/hyperlink" Target="https://docs.google.com/forms" TargetMode="External"/><Relationship Id="rId4" Type="http://schemas.openxmlformats.org/officeDocument/2006/relationships/hyperlink" Target="https://www.postermaker.com/" TargetMode="External"/><Relationship Id="rId9" Type="http://schemas.openxmlformats.org/officeDocument/2006/relationships/hyperlink" Target="https://docs.google.com/" TargetMode="External"/><Relationship Id="rId14" Type="http://schemas.openxmlformats.org/officeDocument/2006/relationships/hyperlink" Target="https://www.jigsawplane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836175" y="4132450"/>
            <a:ext cx="3771900" cy="1414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ctrTitle"/>
          </p:nvPr>
        </p:nvSpPr>
        <p:spPr>
          <a:xfrm>
            <a:off x="211858" y="147485"/>
            <a:ext cx="7324567" cy="2183339"/>
          </a:xfrm>
        </p:spPr>
        <p:txBody>
          <a:bodyPr/>
          <a:lstStyle/>
          <a:p>
            <a:r>
              <a:rPr lang="el-GR" dirty="0" smtClean="0"/>
              <a:t>ΠΡΟΓΡΑΜΜΑΤΙΖΟΝΤΑΣ, ΜΑΘΑΙΝΟΝΤΑΣ ΚΑΙ ΔΙΑΣΚΕΔΑΖΟΝΤΑΣ  ΜΕ ΤΗ </a:t>
            </a:r>
            <a:r>
              <a:rPr lang="en-US" dirty="0" smtClean="0"/>
              <a:t>BEEBOT</a:t>
            </a:r>
            <a:r>
              <a:rPr lang="el-GR" dirty="0" smtClean="0"/>
              <a:t> «</a:t>
            </a:r>
            <a:r>
              <a:rPr lang="en-US" dirty="0" smtClean="0"/>
              <a:t>MELISSIA</a:t>
            </a:r>
            <a:r>
              <a:rPr lang="el-GR" dirty="0" smtClean="0"/>
              <a:t>»</a:t>
            </a:r>
            <a:br>
              <a:rPr lang="el-GR" dirty="0" smtClean="0"/>
            </a:br>
            <a:endParaRPr lang="en-US" cap="none" dirty="0"/>
          </a:p>
        </p:txBody>
      </p:sp>
      <p:sp>
        <p:nvSpPr>
          <p:cNvPr id="18" name="Subtitle 2"/>
          <p:cNvSpPr txBox="1">
            <a:spLocks/>
          </p:cNvSpPr>
          <p:nvPr/>
        </p:nvSpPr>
        <p:spPr>
          <a:xfrm>
            <a:off x="5512716" y="6175927"/>
            <a:ext cx="3174088" cy="382042"/>
          </a:xfrm>
          <a:prstGeom prst="rect">
            <a:avLst/>
          </a:prstGeom>
        </p:spPr>
        <p:txBody>
          <a:bodyPr vert="horz" lIns="91440" tIns="9144" rIns="91440" bIns="45720" rtlCol="0">
            <a:normAutofit/>
          </a:bodyPr>
          <a:lstStyle/>
          <a:p>
            <a:pPr marL="0" marR="0" lvl="0" indent="0" algn="r" defTabSz="914400" rtl="0" eaLnBrk="1" fontAlgn="auto" latinLnBrk="0" hangingPunct="1">
              <a:lnSpc>
                <a:spcPct val="100000"/>
              </a:lnSpc>
              <a:spcBef>
                <a:spcPts val="800"/>
              </a:spcBef>
              <a:spcAft>
                <a:spcPts val="0"/>
              </a:spcAft>
              <a:buClrTx/>
              <a:buSzTx/>
              <a:buFont typeface="Arial" pitchFamily="34" charset="0"/>
              <a:buNone/>
              <a:tabLst/>
              <a:defRPr/>
            </a:pPr>
            <a:r>
              <a:rPr kumimoji="0" lang="el-GR" sz="1400" b="0" i="0" u="none" strike="noStrike" kern="1200" cap="all" spc="400" normalizeH="0" baseline="0" noProof="0" dirty="0" smtClean="0">
                <a:ln>
                  <a:noFill/>
                </a:ln>
                <a:solidFill>
                  <a:schemeClr val="accent3">
                    <a:lumMod val="50000"/>
                  </a:schemeClr>
                </a:solidFill>
                <a:effectLst/>
                <a:uLnTx/>
                <a:uFillTx/>
                <a:ea typeface="+mj-ea"/>
                <a:cs typeface="Tunga" pitchFamily="2"/>
              </a:rPr>
              <a:t>ΘΕΣΣΑΛΟΝΙΚΗ</a:t>
            </a:r>
            <a:r>
              <a:rPr kumimoji="0" lang="el-GR" sz="1400" b="0" i="0" u="none" strike="noStrike" kern="1200" cap="all" spc="400" normalizeH="0" noProof="0" dirty="0" smtClean="0">
                <a:ln>
                  <a:noFill/>
                </a:ln>
                <a:solidFill>
                  <a:schemeClr val="accent3">
                    <a:lumMod val="50000"/>
                  </a:schemeClr>
                </a:solidFill>
                <a:effectLst/>
                <a:uLnTx/>
                <a:uFillTx/>
                <a:ea typeface="+mj-ea"/>
                <a:cs typeface="Tunga" pitchFamily="2"/>
              </a:rPr>
              <a:t> 2018 </a:t>
            </a:r>
            <a:endParaRPr kumimoji="0" lang="en-US" sz="1400" b="0" i="0" u="none" strike="noStrike" kern="1200" cap="all" spc="400" normalizeH="0" baseline="0" noProof="0" dirty="0">
              <a:ln>
                <a:noFill/>
              </a:ln>
              <a:solidFill>
                <a:schemeClr val="accent3">
                  <a:lumMod val="50000"/>
                </a:schemeClr>
              </a:solidFill>
              <a:effectLst/>
              <a:uLnTx/>
              <a:uFillTx/>
              <a:ea typeface="+mj-ea"/>
              <a:cs typeface="Tunga" pitchFamily="2"/>
            </a:endParaRPr>
          </a:p>
        </p:txBody>
      </p:sp>
      <p:sp>
        <p:nvSpPr>
          <p:cNvPr id="20" name="Rectangle 19"/>
          <p:cNvSpPr/>
          <p:nvPr/>
        </p:nvSpPr>
        <p:spPr>
          <a:xfrm>
            <a:off x="4880785" y="4247656"/>
            <a:ext cx="3743262" cy="707886"/>
          </a:xfrm>
          <a:prstGeom prst="rect">
            <a:avLst/>
          </a:prstGeom>
        </p:spPr>
        <p:txBody>
          <a:bodyPr wrap="square">
            <a:spAutoFit/>
          </a:bodyPr>
          <a:lstStyle/>
          <a:p>
            <a:r>
              <a:rPr lang="el-GR" sz="2000" dirty="0" smtClean="0">
                <a:solidFill>
                  <a:schemeClr val="bg2">
                    <a:lumMod val="10000"/>
                  </a:schemeClr>
                </a:solidFill>
              </a:rPr>
              <a:t>ΜΑΣΤΟΡΗ ΜΕΡΟΠΗ  ΠΕ 60</a:t>
            </a:r>
          </a:p>
          <a:p>
            <a:r>
              <a:rPr lang="el-GR" sz="2000" dirty="0" smtClean="0">
                <a:solidFill>
                  <a:schemeClr val="bg2">
                    <a:lumMod val="10000"/>
                  </a:schemeClr>
                </a:solidFill>
              </a:rPr>
              <a:t>ΠΑΡΤΑΛΙΟΥ ΤΡΙΑΝΤ.  ΠΕ60</a:t>
            </a:r>
            <a:endParaRPr lang="el-GR" sz="2000" dirty="0" smtClean="0">
              <a:solidFill>
                <a:schemeClr val="bg2">
                  <a:lumMod val="10000"/>
                </a:schemeClr>
              </a:solidFill>
            </a:endParaRPr>
          </a:p>
        </p:txBody>
      </p:sp>
      <p:sp>
        <p:nvSpPr>
          <p:cNvPr id="21" name="Subtitle 20"/>
          <p:cNvSpPr>
            <a:spLocks noGrp="1"/>
          </p:cNvSpPr>
          <p:nvPr>
            <p:ph type="subTitle" idx="4294967295"/>
          </p:nvPr>
        </p:nvSpPr>
        <p:spPr>
          <a:xfrm>
            <a:off x="246922" y="2293414"/>
            <a:ext cx="5037841" cy="1149033"/>
          </a:xfrm>
        </p:spPr>
        <p:txBody>
          <a:bodyPr>
            <a:noAutofit/>
          </a:bodyPr>
          <a:lstStyle/>
          <a:p>
            <a:r>
              <a:rPr lang="el-GR" sz="2400" dirty="0" smtClean="0"/>
              <a:t> </a:t>
            </a:r>
          </a:p>
          <a:p>
            <a:r>
              <a:rPr lang="el-GR" sz="2400" dirty="0" smtClean="0"/>
              <a:t>3</a:t>
            </a:r>
            <a:r>
              <a:rPr lang="el-GR" sz="2400" baseline="30000" dirty="0" smtClean="0"/>
              <a:t>Ο</a:t>
            </a:r>
            <a:r>
              <a:rPr lang="el-GR" sz="2400" dirty="0" smtClean="0"/>
              <a:t> ΝΗΠΙΑΓΩΓΕΙΟ ΤΡΙΛΟΦΟΥ</a:t>
            </a:r>
            <a:endParaRPr lang="el-GR" sz="2400" dirty="0"/>
          </a:p>
        </p:txBody>
      </p:sp>
      <p:pic>
        <p:nvPicPr>
          <p:cNvPr id="11" name="Picture 10" descr="logoPre.jpg"/>
          <p:cNvPicPr>
            <a:picLocks noChangeAspect="1"/>
          </p:cNvPicPr>
          <p:nvPr/>
        </p:nvPicPr>
        <p:blipFill>
          <a:blip r:embed="rId3"/>
          <a:stretch>
            <a:fillRect/>
          </a:stretch>
        </p:blipFill>
        <p:spPr>
          <a:xfrm>
            <a:off x="3345948" y="4199873"/>
            <a:ext cx="1407460" cy="1401962"/>
          </a:xfrm>
          <a:prstGeom prst="rect">
            <a:avLst/>
          </a:prstGeom>
        </p:spPr>
      </p:pic>
      <p:pic>
        <p:nvPicPr>
          <p:cNvPr id="9" name="8 - Εικόνα" descr="C:\Users\ΜΕΡΩΠΗ\Desktop\cod.foto\1.PNG"/>
          <p:cNvPicPr/>
          <p:nvPr/>
        </p:nvPicPr>
        <p:blipFill>
          <a:blip r:embed="rId4"/>
          <a:srcRect/>
          <a:stretch>
            <a:fillRect/>
          </a:stretch>
        </p:blipFill>
        <p:spPr bwMode="auto">
          <a:xfrm>
            <a:off x="2922494" y="4087905"/>
            <a:ext cx="1846730" cy="1569669"/>
          </a:xfrm>
          <a:prstGeom prst="rect">
            <a:avLst/>
          </a:prstGeom>
          <a:noFill/>
          <a:ln w="9525">
            <a:noFill/>
            <a:miter lim="800000"/>
            <a:headEnd/>
            <a:tailEnd/>
          </a:ln>
        </p:spPr>
      </p:pic>
    </p:spTree>
    <p:extLst>
      <p:ext uri="{BB962C8B-B14F-4D97-AF65-F5344CB8AC3E}">
        <p14:creationId xmlns:p14="http://schemas.microsoft.com/office/powerpoint/2010/main" xmlns="" val="3391112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2743200" y="3187042"/>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9" name="Round Single Corner Rectangle 8"/>
          <p:cNvSpPr/>
          <p:nvPr/>
        </p:nvSpPr>
        <p:spPr>
          <a:xfrm>
            <a:off x="2743200" y="1034544"/>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pic>
        <p:nvPicPr>
          <p:cNvPr id="26" name="Content Placeholder 25" descr="lo4.png"/>
          <p:cNvPicPr>
            <a:picLocks noGrp="1" noChangeAspect="1"/>
          </p:cNvPicPr>
          <p:nvPr>
            <p:ph sz="half" idx="2"/>
          </p:nvPr>
        </p:nvPicPr>
        <p:blipFill>
          <a:blip r:embed="rId2"/>
          <a:stretch>
            <a:fillRect/>
          </a:stretch>
        </p:blipFill>
        <p:spPr>
          <a:xfrm>
            <a:off x="619125" y="1004888"/>
            <a:ext cx="1804987" cy="1804987"/>
          </a:xfrm>
          <a:prstGeom prst="rect">
            <a:avLst/>
          </a:prstGeom>
          <a:ln>
            <a:noFill/>
          </a:ln>
          <a:effectLst>
            <a:outerShdw blurRad="292100" dist="139700" dir="2700000" algn="tl" rotWithShape="0">
              <a:srgbClr val="333333">
                <a:alpha val="65000"/>
              </a:srgbClr>
            </a:outerShdw>
          </a:effectLst>
        </p:spPr>
      </p:pic>
      <p:sp>
        <p:nvSpPr>
          <p:cNvPr id="22" name="Content Placeholder 21"/>
          <p:cNvSpPr>
            <a:spLocks noGrp="1"/>
          </p:cNvSpPr>
          <p:nvPr>
            <p:ph sz="quarter" idx="4"/>
          </p:nvPr>
        </p:nvSpPr>
        <p:spPr>
          <a:xfrm>
            <a:off x="2884867" y="1072412"/>
            <a:ext cx="5754165" cy="1815151"/>
          </a:xfrm>
        </p:spPr>
        <p:txBody>
          <a:bodyPr>
            <a:normAutofit/>
          </a:bodyPr>
          <a:lstStyle/>
          <a:p>
            <a:r>
              <a:rPr lang="el-GR" sz="2000" dirty="0" smtClean="0">
                <a:solidFill>
                  <a:schemeClr val="accent2">
                    <a:lumMod val="50000"/>
                  </a:schemeClr>
                </a:solidFill>
                <a:effectLst>
                  <a:outerShdw blurRad="38100" dist="38100" dir="2700000" algn="tl">
                    <a:srgbClr val="000000">
                      <a:alpha val="43137"/>
                    </a:srgbClr>
                  </a:outerShdw>
                </a:effectLst>
              </a:rPr>
              <a:t>Κάθετος αντίδραση </a:t>
            </a:r>
          </a:p>
          <a:p>
            <a:pPr lvl="2"/>
            <a:r>
              <a:rPr lang="en-US" b="0" dirty="0" smtClean="0">
                <a:hlinkClick r:id="rId3"/>
              </a:rPr>
              <a:t>http://photodentro.edu.gr/lor/r/8521/1660</a:t>
            </a:r>
            <a:r>
              <a:rPr lang="en-US" b="0" dirty="0" smtClean="0"/>
              <a:t>?</a:t>
            </a:r>
            <a:endParaRPr lang="el-GR" b="0" dirty="0" smtClean="0"/>
          </a:p>
          <a:p>
            <a:pPr lvl="2"/>
            <a:r>
              <a:rPr lang="el-GR" b="0" dirty="0" smtClean="0"/>
              <a:t>Προσομοίωση</a:t>
            </a:r>
          </a:p>
          <a:p>
            <a:pPr lvl="2"/>
            <a:r>
              <a:rPr lang="el-GR" b="0" dirty="0" smtClean="0"/>
              <a:t>Προέλευση: Φωτόδεντρο / Μαθησιακά </a:t>
            </a:r>
            <a:r>
              <a:rPr lang="el-GR" dirty="0" smtClean="0"/>
              <a:t>Α</a:t>
            </a:r>
            <a:r>
              <a:rPr lang="el-GR" b="0" dirty="0" smtClean="0"/>
              <a:t>ντικείμενα</a:t>
            </a:r>
            <a:endParaRPr lang="el-GR" b="0"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10</a:t>
            </a:fld>
            <a:endParaRPr lang="en-US" dirty="0"/>
          </a:p>
        </p:txBody>
      </p:sp>
      <p:pic>
        <p:nvPicPr>
          <p:cNvPr id="27" name="Content Placeholder 26" descr="newton.JPG"/>
          <p:cNvPicPr>
            <a:picLocks noGrp="1" noChangeAspect="1"/>
          </p:cNvPicPr>
          <p:nvPr>
            <p:ph sz="half" idx="13"/>
          </p:nvPr>
        </p:nvPicPr>
        <p:blipFill>
          <a:blip r:embed="rId4"/>
          <a:stretch>
            <a:fillRect/>
          </a:stretch>
        </p:blipFill>
        <p:spPr>
          <a:xfrm>
            <a:off x="630238" y="3306602"/>
            <a:ext cx="1841500" cy="1519559"/>
          </a:xfrm>
          <a:prstGeom prst="rect">
            <a:avLst/>
          </a:prstGeom>
          <a:ln>
            <a:noFill/>
          </a:ln>
          <a:effectLst>
            <a:outerShdw blurRad="292100" dist="139700" dir="2700000" algn="tl" rotWithShape="0">
              <a:srgbClr val="333333">
                <a:alpha val="65000"/>
              </a:srgbClr>
            </a:outerShdw>
          </a:effectLst>
        </p:spPr>
      </p:pic>
      <p:sp>
        <p:nvSpPr>
          <p:cNvPr id="24" name="Content Placeholder 23"/>
          <p:cNvSpPr>
            <a:spLocks noGrp="1"/>
          </p:cNvSpPr>
          <p:nvPr>
            <p:ph sz="quarter" idx="14"/>
          </p:nvPr>
        </p:nvSpPr>
        <p:spPr>
          <a:xfrm>
            <a:off x="2846231" y="3194702"/>
            <a:ext cx="5820097" cy="1744639"/>
          </a:xfrm>
        </p:spPr>
        <p:txBody>
          <a:bodyPr>
            <a:normAutofit/>
          </a:bodyPr>
          <a:lstStyle/>
          <a:p>
            <a:r>
              <a:rPr lang="el-GR" sz="2000" dirty="0" smtClean="0">
                <a:solidFill>
                  <a:schemeClr val="accent2">
                    <a:lumMod val="50000"/>
                  </a:schemeClr>
                </a:solidFill>
                <a:effectLst>
                  <a:outerShdw blurRad="38100" dist="38100" dir="2700000" algn="tl">
                    <a:srgbClr val="000000">
                      <a:alpha val="43137"/>
                    </a:srgbClr>
                  </a:outerShdw>
                </a:effectLst>
              </a:rPr>
              <a:t>Δυνάμεις</a:t>
            </a:r>
          </a:p>
          <a:p>
            <a:pPr lvl="2"/>
            <a:r>
              <a:rPr lang="es-AR" dirty="0" smtClean="0">
                <a:hlinkClick r:id="rId3"/>
              </a:rPr>
              <a:t>http://photodentro.edu.gr/video/handle/8522/670 </a:t>
            </a:r>
            <a:endParaRPr lang="el-GR" dirty="0" smtClean="0">
              <a:hlinkClick r:id="rId3"/>
            </a:endParaRPr>
          </a:p>
          <a:p>
            <a:pPr lvl="2"/>
            <a:r>
              <a:rPr lang="el-GR" b="0" dirty="0" smtClean="0"/>
              <a:t>Βίντεο</a:t>
            </a:r>
          </a:p>
          <a:p>
            <a:pPr lvl="2"/>
            <a:r>
              <a:rPr lang="el-GR" dirty="0" smtClean="0"/>
              <a:t>Προέλευση: Φωτόδεντρο </a:t>
            </a:r>
            <a:r>
              <a:rPr lang="el-GR" b="0" dirty="0" smtClean="0"/>
              <a:t>/ Εκπαιδευτικά Βίντεο</a:t>
            </a:r>
            <a:endParaRPr lang="el-GR" b="0" dirty="0"/>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11</a:t>
            </a:fld>
            <a:endParaRPr lang="en-US" dirty="0"/>
          </a:p>
        </p:txBody>
      </p:sp>
      <p:sp>
        <p:nvSpPr>
          <p:cNvPr id="10" name="Content Placeholder 9"/>
          <p:cNvSpPr>
            <a:spLocks noGrp="1"/>
          </p:cNvSpPr>
          <p:nvPr>
            <p:ph sz="half" idx="2"/>
          </p:nvPr>
        </p:nvSpPr>
        <p:spPr/>
        <p:txBody>
          <a:bodyPr>
            <a:normAutofit fontScale="77500" lnSpcReduction="20000"/>
          </a:bodyPr>
          <a:lstStyle/>
          <a:p>
            <a:r>
              <a:rPr lang="el-GR" sz="2800" b="1" dirty="0" smtClean="0"/>
              <a:t>ΔΡΑΣΤΗΡΙΟΤΗΤΑ  2: </a:t>
            </a:r>
            <a:r>
              <a:rPr lang="el-GR" dirty="0" smtClean="0"/>
              <a:t>«</a:t>
            </a:r>
            <a:r>
              <a:rPr lang="en-US" dirty="0" smtClean="0"/>
              <a:t>Map Skills</a:t>
            </a:r>
            <a:r>
              <a:rPr lang="el-GR" dirty="0" smtClean="0"/>
              <a:t> – Ανάγνωση χαρτών»</a:t>
            </a:r>
          </a:p>
          <a:p>
            <a:r>
              <a:rPr lang="el-GR" dirty="0" smtClean="0"/>
              <a:t> Στόχοι μας ήταν να αναγνωρίζουν  τα παιδιά οικείους απλούς χάρτες, να εντοπίζουν θέσεις και διαδρομές, να περιγράφουν και να αναπαριστούν θέσεις και κατευθύνσεις σε τετραγωνισμένα περιβάλλοντα. Να  αναπτύσσουν την ικανότητα κρίσης, λήψης αποφάσεων, να επιλύουν προβλήματα και να μοντελοποιούν τη γνώση με προγραμματιζόμενα παιχνίδια και με λογισμικά ανοιχτού τύπου (π.χ. </a:t>
            </a:r>
            <a:r>
              <a:rPr lang="el-GR" dirty="0" err="1" smtClean="0"/>
              <a:t>οπτικοποίησης</a:t>
            </a:r>
            <a:r>
              <a:rPr lang="el-GR" dirty="0" smtClean="0"/>
              <a:t>, προσομοίωσης, εννοιολογικής χαρτογράφησης, γενικής χρήσης</a:t>
            </a:r>
            <a:r>
              <a:rPr lang="el-GR" dirty="0" smtClean="0"/>
              <a:t>).</a:t>
            </a:r>
          </a:p>
          <a:p>
            <a:r>
              <a:rPr lang="el-GR" dirty="0" smtClean="0"/>
              <a:t>Τα παιδιά έμαθαν να αναγνωρίζουν οικείους απλούς χάρτες και διαδρομές (του σχολείου, της γειτονιάς, του χωριού, της περιοχής) με τη βοήθεια της εφαρμογής </a:t>
            </a:r>
            <a:r>
              <a:rPr lang="en-US" dirty="0" smtClean="0">
                <a:hlinkClick r:id="rId2"/>
              </a:rPr>
              <a:t>Google Maps</a:t>
            </a:r>
            <a:r>
              <a:rPr lang="el-GR" dirty="0" smtClean="0"/>
              <a:t>, να δημιουργούν χάρτες σε φύλλα εργασίας ατομικά  όπως του παραμυθιού, του χωριού μας, του σχολείου μας σε πρώτο στάδιο και ομαδικά σε επόμενο σε μεγάλες επιφάνειες όπου τοποθετούνταν  προγραμματίζονταν και το ρομπότ, ώστε να δημιουργήσουν το χάρτη του παραμυθιού και να τον μεταφέρουν στη μακέτα.</a:t>
            </a:r>
          </a:p>
          <a:p>
            <a:pPr marL="0" lvl="1" indent="0">
              <a:buNone/>
            </a:pPr>
            <a:endParaRPr lang="el-GR" sz="2400" dirty="0"/>
          </a:p>
        </p:txBody>
      </p:sp>
    </p:spTree>
    <p:extLst>
      <p:ext uri="{BB962C8B-B14F-4D97-AF65-F5344CB8AC3E}">
        <p14:creationId xmlns:p14="http://schemas.microsoft.com/office/powerpoint/2010/main" xmlns="" val="16794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ΑΝΑΛΥΤΙΚΗ ΠΕΡΙΓΡΑΦΗ </a:t>
            </a:r>
            <a:br>
              <a:rPr lang="el-GR" dirty="0" smtClean="0"/>
            </a:br>
            <a:r>
              <a:rPr lang="el-GR" dirty="0" smtClean="0"/>
              <a:t>ΤΗΣ </a:t>
            </a:r>
            <a:r>
              <a:rPr lang="el-GR" dirty="0" err="1" smtClean="0"/>
              <a:t>ανοιχτησ</a:t>
            </a:r>
            <a:r>
              <a:rPr lang="el-GR" dirty="0" smtClean="0"/>
              <a:t> </a:t>
            </a:r>
            <a:r>
              <a:rPr lang="el-GR" dirty="0" err="1" smtClean="0"/>
              <a:t>εκπαιδευτικησ</a:t>
            </a:r>
            <a:r>
              <a:rPr lang="el-GR" dirty="0" smtClean="0"/>
              <a:t> ΠΡΑΚΤΙΚΗΣ</a:t>
            </a:r>
            <a:endParaRPr lang="el-GR" dirty="0"/>
          </a:p>
        </p:txBody>
      </p:sp>
      <p:sp>
        <p:nvSpPr>
          <p:cNvPr id="3" name="2 - Θέση αριθμού διαφάνειας"/>
          <p:cNvSpPr>
            <a:spLocks noGrp="1"/>
          </p:cNvSpPr>
          <p:nvPr>
            <p:ph type="sldNum" sz="quarter" idx="12"/>
          </p:nvPr>
        </p:nvSpPr>
        <p:spPr/>
        <p:txBody>
          <a:bodyPr/>
          <a:lstStyle/>
          <a:p>
            <a:fld id="{2754ED01-E2A0-4C1E-8E21-014B99041579}" type="slidenum">
              <a:rPr lang="en-US" smtClean="0"/>
              <a:pPr/>
              <a:t>12</a:t>
            </a:fld>
            <a:endParaRPr lang="en-US" dirty="0"/>
          </a:p>
        </p:txBody>
      </p:sp>
      <p:sp>
        <p:nvSpPr>
          <p:cNvPr id="4" name="3 - Θέση περιεχομένου"/>
          <p:cNvSpPr>
            <a:spLocks noGrp="1"/>
          </p:cNvSpPr>
          <p:nvPr>
            <p:ph sz="half" idx="2"/>
          </p:nvPr>
        </p:nvSpPr>
        <p:spPr/>
        <p:txBody>
          <a:bodyPr>
            <a:normAutofit fontScale="70000" lnSpcReduction="20000"/>
          </a:bodyPr>
          <a:lstStyle/>
          <a:p>
            <a:pPr lvl="0"/>
            <a:r>
              <a:rPr lang="el-GR" b="1" dirty="0" smtClean="0"/>
              <a:t>ΔΡΑΣΤΗΡΙΟΤΗΤΑ  3: Εισαγωγή στις βασικές δεξιότητες προγραμματισμού μέσα από τη δημιουργία παιχνιδιού στο </a:t>
            </a:r>
            <a:r>
              <a:rPr lang="en-US" b="1" dirty="0" smtClean="0"/>
              <a:t>Scratch </a:t>
            </a:r>
            <a:r>
              <a:rPr lang="en-US" b="1" dirty="0" err="1" smtClean="0"/>
              <a:t>Jr</a:t>
            </a:r>
            <a:r>
              <a:rPr lang="en-US" dirty="0" smtClean="0"/>
              <a:t> </a:t>
            </a:r>
            <a:endParaRPr lang="el-GR" dirty="0" smtClean="0"/>
          </a:p>
          <a:p>
            <a:r>
              <a:rPr lang="el-GR" dirty="0" smtClean="0"/>
              <a:t>Τα νήπια είχαν την ευκαιρία μέσα από την ιστοσελίδα του  </a:t>
            </a:r>
            <a:r>
              <a:rPr lang="el-GR" u="sng" dirty="0" smtClean="0">
                <a:hlinkClick r:id="rId2"/>
              </a:rPr>
              <a:t>https://code.org</a:t>
            </a:r>
            <a:r>
              <a:rPr lang="el-GR" dirty="0" smtClean="0"/>
              <a:t>    να γνωρίσουν απλά παιχνίδια προγραμματισμού κατάλληλα για τη νηπιακή ηλικία, ενώ σε επόμενη φάση συνεργασία με τους μαθητές της Έκτης Τάξης από το 5ο Δημοτικό Σχολείο Αλεξάνδρειας δημιουργήθηκε σχετικό παιχνίδι μετακίνησης του </a:t>
            </a:r>
            <a:r>
              <a:rPr lang="el-GR" dirty="0" err="1" smtClean="0"/>
              <a:t>Bee</a:t>
            </a:r>
            <a:r>
              <a:rPr lang="el-GR" dirty="0" smtClean="0"/>
              <a:t> </a:t>
            </a:r>
            <a:r>
              <a:rPr lang="el-GR" dirty="0" err="1" smtClean="0"/>
              <a:t>Bot</a:t>
            </a:r>
            <a:r>
              <a:rPr lang="el-GR" dirty="0" smtClean="0"/>
              <a:t> στο χάρτη της ιστορίας «Τα τρία Γουρουνάκια», στη γλώσσα προγραμματισμού </a:t>
            </a:r>
            <a:r>
              <a:rPr lang="en-US" dirty="0" smtClean="0"/>
              <a:t>Scratch </a:t>
            </a:r>
            <a:r>
              <a:rPr lang="en-US" dirty="0" err="1" smtClean="0"/>
              <a:t>Jr</a:t>
            </a:r>
            <a:r>
              <a:rPr lang="el-GR" dirty="0" smtClean="0"/>
              <a:t>. Η δραστηριότητα αυτή είχε χρονική διάρκεια 7 διδακτικών ωρών και είχε ως αποτέλεσμα να εξοικειωθούν ευχάριστα και με παιγνιώδη τρόπο με κάποιες απλές έννοιες προγραμματισμού μέσα από παιχνίδια στον υπολογιστή. Στόχος να αποκτήσουν τα παιδιά την ικανότητα κρίσης, λήψης αποφάσεων και επίλυσης προβλήματος με τη βοήθεια  προγραμματιζόμενων παιχνιδιών, ανοιχτού τύπου λογισμικών και οπτικών γλωσσών προγραμματισμού προσαρμοσμένων στις ικανότητες των παιδιών. Η δραστηριότητα αυτή κατά περίσταση υλοποιούνταν ατομικά, ή σε ζευγάρια, ενώ ο δικός μας ρόλος ήταν η ενθάρρυνση και η παρότρυνση των παιδιών να δοκιμάζουν διάφορες επιλογές και να τις αιτιολογούν</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13</a:t>
            </a:fld>
            <a:endParaRPr lang="en-US" dirty="0"/>
          </a:p>
        </p:txBody>
      </p:sp>
      <p:sp>
        <p:nvSpPr>
          <p:cNvPr id="10" name="Rectangle 9"/>
          <p:cNvSpPr/>
          <p:nvPr/>
        </p:nvSpPr>
        <p:spPr>
          <a:xfrm>
            <a:off x="3084395" y="5390866"/>
            <a:ext cx="6059606" cy="450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el-GR" sz="1400" dirty="0" smtClean="0"/>
              <a:t>Σε περίπτωση που επιθυμείτε να συμπεριλάβετε μία εικόνα μπορείτε να χρησιμοποιήσετε αυτήν τη  μορφοποίηση.</a:t>
            </a:r>
            <a:endParaRPr lang="el-GR" sz="1400" dirty="0"/>
          </a:p>
        </p:txBody>
      </p:sp>
      <p:pic>
        <p:nvPicPr>
          <p:cNvPr id="6" name="5 - Θέση περιεχομένου" descr="C:\Users\ΜΕΡΩΠΗ\Desktop\coding\collagemjuh .png"/>
          <p:cNvPicPr>
            <a:picLocks noGrp="1"/>
          </p:cNvPicPr>
          <p:nvPr>
            <p:ph sz="half" idx="2"/>
          </p:nvPr>
        </p:nvPicPr>
        <p:blipFill>
          <a:blip r:embed="rId2"/>
          <a:srcRect/>
          <a:stretch>
            <a:fillRect/>
          </a:stretch>
        </p:blipFill>
        <p:spPr bwMode="auto">
          <a:xfrm>
            <a:off x="645458" y="287338"/>
            <a:ext cx="8122023" cy="444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816119" y="1589388"/>
            <a:ext cx="6901822" cy="1207509"/>
          </a:xfrm>
        </p:spPr>
        <p:txBody>
          <a:bodyPr/>
          <a:lstStyle/>
          <a:p>
            <a:r>
              <a:rPr lang="el-GR" dirty="0" smtClean="0">
                <a:solidFill>
                  <a:schemeClr val="accent3">
                    <a:lumMod val="50000"/>
                  </a:schemeClr>
                </a:solidFill>
                <a:effectLst>
                  <a:outerShdw blurRad="38100" dist="38100" dir="2700000" algn="tl">
                    <a:srgbClr val="000000">
                      <a:alpha val="43137"/>
                    </a:srgbClr>
                  </a:outerShdw>
                </a:effectLst>
              </a:rPr>
              <a:t>ΣΤΟΙΧΕΙΑ ΤΕΚΜΗΡΙΩΣΗΣ ΚΑΙ ΕΠΕΚΤΑΣΗΣ</a:t>
            </a:r>
            <a:endParaRPr lang="el-GR" dirty="0">
              <a:solidFill>
                <a:schemeClr val="accent3">
                  <a:lumMod val="50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cap="none" dirty="0" smtClean="0"/>
              <a:t/>
            </a:r>
            <a:br>
              <a:rPr lang="el-GR" cap="none" dirty="0" smtClean="0"/>
            </a:br>
            <a:r>
              <a:rPr lang="el-GR" cap="none" dirty="0" smtClean="0"/>
              <a:t>ΑΠΟΤΕΛΕΣΜΑΤΑ - ΑΝΤΙΚΤΥΠΟΣ</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15</a:t>
            </a:fld>
            <a:endParaRPr lang="en-US" dirty="0"/>
          </a:p>
        </p:txBody>
      </p:sp>
      <p:sp>
        <p:nvSpPr>
          <p:cNvPr id="5" name="Content Placeholder 4"/>
          <p:cNvSpPr>
            <a:spLocks noGrp="1"/>
          </p:cNvSpPr>
          <p:nvPr>
            <p:ph sz="half" idx="2"/>
          </p:nvPr>
        </p:nvSpPr>
        <p:spPr/>
        <p:txBody>
          <a:bodyPr>
            <a:normAutofit fontScale="92500" lnSpcReduction="20000"/>
          </a:bodyPr>
          <a:lstStyle/>
          <a:p>
            <a:pPr lvl="1" algn="just">
              <a:spcBef>
                <a:spcPts val="600"/>
              </a:spcBef>
              <a:spcAft>
                <a:spcPts val="600"/>
              </a:spcAft>
              <a:buFont typeface="Arial" pitchFamily="34" charset="0"/>
              <a:buChar char="•"/>
            </a:pPr>
            <a:r>
              <a:rPr lang="el-GR" dirty="0" smtClean="0"/>
              <a:t>. </a:t>
            </a:r>
            <a:r>
              <a:rPr lang="el-GR" dirty="0" smtClean="0"/>
              <a:t>.  Ως προς την εκπλήρωση των στόχων που τέθηκαν  θεωρούμε ότι επιτεύχθηκαν στο μέγιστο βαθμό  καθώς τα παιδιά ήταν ενθουσιασμένα από τις δραστηριότητες που σχεδιάστηκαν και υλοποιήθηκαν, ανταποκρινόμενα άμεσα και δημιουργικά, σχεδιάζοντας δραστηριότητες κωδικοποίησης με σύμβολα, λαβύρινθους, χάρτες, σπίτια με διάφορα υλικά ακόμη και στον ελεύθερο χρόνο τους, με βελτιωμένες επιδόσεις, ενώ  οι γονείς αγκάλιασαν και υποστήριξαν την όλη προσπάθεια μας, εκδηλώνοντας την ικανοποίησή τους και  την επιθυμία τους να συμμετέχουν τα παιδιά τους σε παρόμοια προγράμματα και στο μέλλον. </a:t>
            </a:r>
            <a:endParaRPr lang="el-GR" dirty="0" smtClean="0"/>
          </a:p>
          <a:p>
            <a:pPr lvl="1" algn="just">
              <a:spcBef>
                <a:spcPts val="600"/>
              </a:spcBef>
              <a:spcAft>
                <a:spcPts val="600"/>
              </a:spcAft>
              <a:buFont typeface="Arial" pitchFamily="34" charset="0"/>
              <a:buChar char="•"/>
            </a:pPr>
            <a:r>
              <a:rPr lang="el-GR" dirty="0" smtClean="0"/>
              <a:t>Μέσα από τη διδακτικές  προτάσεις που  υλοποιήθηκαν  στο έργο θεωρούμε ότι  δημιουργήθηκαν οι προϋποθέσεις ανάδειξης  της σημασίας και της αποτελεσματικότητας της ρομποτικής στη διδακτική πράξη και του εκπαιδευτικό μοντέλου STEM στη σχολική καθημερινότητα, για την κατάκτηση της γνώσης σε συνθήκες δημιουργικής εργασίας και ανάδειξης  των επικοινωνιακών δεξιοτήτων των παιδιών, απόκτησης  υπευθυνότητας μέσα από τη συλλογική εργασία,  και την κριτική σκέψη.  </a:t>
            </a:r>
          </a:p>
          <a:p>
            <a:pPr lvl="1" algn="just">
              <a:spcBef>
                <a:spcPts val="600"/>
              </a:spcBef>
              <a:spcAft>
                <a:spcPts val="600"/>
              </a:spcAft>
              <a:buFont typeface="Arial" pitchFamily="34" charset="0"/>
              <a:buChar char="•"/>
            </a:pPr>
            <a:endParaRPr lang="el-GR" dirty="0" smtClean="0"/>
          </a:p>
          <a:p>
            <a:pPr lvl="1">
              <a:spcBef>
                <a:spcPts val="600"/>
              </a:spcBef>
              <a:spcAft>
                <a:spcPts val="600"/>
              </a:spcAft>
              <a:buFont typeface="Arial" pitchFamily="34" charset="0"/>
              <a:buChar char="•"/>
            </a:pP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cap="none" dirty="0" smtClean="0"/>
              <a:t>ΑΠΡΟΣΜΕΝΑ ΓΕΓΟΝΟΤΑ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16</a:t>
            </a:fld>
            <a:endParaRPr lang="en-US" dirty="0"/>
          </a:p>
        </p:txBody>
      </p:sp>
      <p:sp>
        <p:nvSpPr>
          <p:cNvPr id="6" name="Content Placeholder 5"/>
          <p:cNvSpPr>
            <a:spLocks noGrp="1"/>
          </p:cNvSpPr>
          <p:nvPr>
            <p:ph sz="half" idx="2"/>
          </p:nvPr>
        </p:nvSpPr>
        <p:spPr/>
        <p:txBody>
          <a:bodyPr>
            <a:normAutofit/>
          </a:bodyPr>
          <a:lstStyle/>
          <a:p>
            <a:pPr lvl="1">
              <a:spcBef>
                <a:spcPts val="600"/>
              </a:spcBef>
              <a:buFont typeface="Arial" pitchFamily="34" charset="0"/>
              <a:buChar char="•"/>
            </a:pPr>
            <a:r>
              <a:rPr lang="el-GR" dirty="0" smtClean="0"/>
              <a:t>. </a:t>
            </a:r>
            <a:r>
              <a:rPr lang="el-GR" dirty="0" smtClean="0"/>
              <a:t>Απρόσμενα γεγονότα πιστεύουμε ότι προέκυπταν κατά τον προγραμματισμό του ρομπότ, όπως και κατά την κατασκευή των σπιτιών τα οποία πάντα αντιμετωπίζονταν  από τα παιδιά με διασκεδαστική διάθεση και ευρηματικότητα, όπως και από μας καθώς ήταν η πρώτη φορά ενασχόλησης με το θέμα</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smtClean="0"/>
              <a:t>ΕΚΠΑΙΔΕΥΤΙΚΗ ΤΕΧΝΙΚΗ </a:t>
            </a:r>
            <a:br>
              <a:rPr lang="el-GR" sz="2400" cap="none" dirty="0" smtClean="0"/>
            </a:br>
            <a:r>
              <a:rPr lang="el-GR" sz="2400" cap="none" dirty="0" smtClean="0"/>
              <a:t>ΣΕ ΣΗΜΑΝΤΙΚΑ ΣΤΙΓΜΙΟΤΥΠΑ</a:t>
            </a:r>
            <a:endParaRPr lang="el-GR" sz="2400"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17</a:t>
            </a:fld>
            <a:endParaRPr lang="en-US" dirty="0"/>
          </a:p>
        </p:txBody>
      </p:sp>
      <p:sp>
        <p:nvSpPr>
          <p:cNvPr id="7" name="Content Placeholder 6"/>
          <p:cNvSpPr>
            <a:spLocks noGrp="1"/>
          </p:cNvSpPr>
          <p:nvPr>
            <p:ph sz="half" idx="2"/>
          </p:nvPr>
        </p:nvSpPr>
        <p:spPr/>
        <p:txBody>
          <a:bodyPr>
            <a:normAutofit/>
          </a:bodyPr>
          <a:lstStyle/>
          <a:p>
            <a:pPr marL="0" lvl="1" indent="0">
              <a:buNone/>
            </a:pPr>
            <a:endParaRPr lang="el-GR" dirty="0" smtClean="0"/>
          </a:p>
          <a:p>
            <a:pPr lvl="1">
              <a:buFont typeface="Arial" pitchFamily="34" charset="0"/>
              <a:buChar char="•"/>
            </a:pPr>
            <a:endParaRPr lang="el-GR" dirty="0"/>
          </a:p>
        </p:txBody>
      </p:sp>
      <p:sp>
        <p:nvSpPr>
          <p:cNvPr id="8" name="Content Placeholder 5"/>
          <p:cNvSpPr txBox="1">
            <a:spLocks/>
          </p:cNvSpPr>
          <p:nvPr/>
        </p:nvSpPr>
        <p:spPr>
          <a:xfrm>
            <a:off x="592429" y="573134"/>
            <a:ext cx="7980712" cy="4055730"/>
          </a:xfrm>
          <a:prstGeom prst="rect">
            <a:avLst/>
          </a:prstGeom>
        </p:spPr>
        <p:txBody>
          <a:bodyPr vert="horz" lIns="91440" tIns="45720" rIns="91440" bIns="45720" rtlCol="0">
            <a:normAutofit/>
          </a:bodyPr>
          <a:lstStyle/>
          <a:p>
            <a:pPr marL="173736" lvl="1" indent="-173736">
              <a:spcBef>
                <a:spcPts val="300"/>
              </a:spcBef>
              <a:buClr>
                <a:schemeClr val="accent2"/>
              </a:buClr>
              <a:buFont typeface="Arial" pitchFamily="34" charset="0"/>
              <a:buChar char="•"/>
            </a:pPr>
            <a:r>
              <a:rPr lang="el-GR" sz="2000" dirty="0" smtClean="0"/>
              <a:t>Περιγράψτε </a:t>
            </a:r>
            <a:r>
              <a:rPr lang="el-GR" sz="2000" dirty="0"/>
              <a:t>εδώ τη δική σας παρέμβαση/δράση/στάση</a:t>
            </a:r>
            <a:r>
              <a:rPr lang="el-GR" sz="2000" dirty="0" smtClean="0"/>
              <a:t>/ αλληλεπίδραση </a:t>
            </a:r>
            <a:r>
              <a:rPr lang="el-GR" sz="2000" dirty="0"/>
              <a:t>με τους μαθητές κατά τη διάρκεια δυο-τριών σημαντικών για την πρακτική στιγμιότυπων. </a:t>
            </a:r>
            <a:endParaRPr lang="el-GR" sz="2000" dirty="0" smtClean="0"/>
          </a:p>
          <a:p>
            <a:pPr marL="173736" lvl="1" indent="-173736">
              <a:spcBef>
                <a:spcPts val="300"/>
              </a:spcBef>
              <a:buClr>
                <a:schemeClr val="accent2"/>
              </a:buClr>
              <a:buFont typeface="Arial" pitchFamily="34" charset="0"/>
              <a:buChar char="•"/>
            </a:pPr>
            <a:r>
              <a:rPr lang="el-GR" sz="2000" dirty="0" smtClean="0"/>
              <a:t>Περιγράψτε </a:t>
            </a:r>
            <a:r>
              <a:rPr lang="el-GR" sz="2000" dirty="0" err="1"/>
              <a:t>αναστοχαστικά</a:t>
            </a:r>
            <a:r>
              <a:rPr lang="el-GR" sz="2000" dirty="0"/>
              <a:t> </a:t>
            </a:r>
            <a:r>
              <a:rPr lang="el-GR" sz="2000" dirty="0" smtClean="0"/>
              <a:t>τις σκέψεις σας </a:t>
            </a:r>
            <a:r>
              <a:rPr lang="el-GR" sz="2000" dirty="0"/>
              <a:t>για τη δική σας δράση και τους τρόπους που επηρέασε τους μαθητές στα στιγμιότυπα αυτά. </a:t>
            </a:r>
          </a:p>
        </p:txBody>
      </p:sp>
    </p:spTree>
    <p:extLst>
      <p:ext uri="{BB962C8B-B14F-4D97-AF65-F5344CB8AC3E}">
        <p14:creationId xmlns:p14="http://schemas.microsoft.com/office/powerpoint/2010/main" xmlns="" val="1662490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cap="none" dirty="0" smtClean="0"/>
              <a:t>ΣΧΕΣΗ ΜΕ ΑΛΛΕΣ ΑΝΟΙΧΤΕΣ ΕΚΠΑΙΔΕΥΤΙΚΕΣ ΠΡΑΚΤΙΚΕΣ</a:t>
            </a:r>
            <a:endParaRPr lang="el-GR"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18</a:t>
            </a:fld>
            <a:endParaRPr lang="en-US" dirty="0"/>
          </a:p>
        </p:txBody>
      </p:sp>
      <p:sp>
        <p:nvSpPr>
          <p:cNvPr id="7" name="Content Placeholder 6"/>
          <p:cNvSpPr>
            <a:spLocks noGrp="1"/>
          </p:cNvSpPr>
          <p:nvPr>
            <p:ph sz="half" idx="2"/>
          </p:nvPr>
        </p:nvSpPr>
        <p:spPr/>
        <p:txBody>
          <a:bodyPr>
            <a:normAutofit/>
          </a:bodyPr>
          <a:lstStyle/>
          <a:p>
            <a:pPr marL="0" lvl="1" indent="0" algn="just">
              <a:spcBef>
                <a:spcPts val="600"/>
              </a:spcBef>
              <a:spcAft>
                <a:spcPts val="600"/>
              </a:spcAft>
              <a:buNone/>
            </a:pPr>
            <a:r>
              <a:rPr lang="el-GR" dirty="0" smtClean="0"/>
              <a:t>. </a:t>
            </a:r>
            <a:r>
              <a:rPr lang="el-GR" dirty="0" smtClean="0"/>
              <a:t>Η παρούσα πρακτική σχεδιάσθηκε και υλοποιήθηκε μετά από βιβλιογραφική αναζήτηση και αναζήτηση σχετικών με την Εκπαιδευτική Ρομποτική πηγών στο Διαδίκτυο. Εφαρμόσθηκε για πρώτη φορά στους μαθητές μας, όπως υπήρξε και για μας η πρώτη οργανωμένη προσπάθεια διδακτικής αξιοποίησής της μέσα στην τάξη. Αποτελεί μέρος ενός </a:t>
            </a:r>
            <a:r>
              <a:rPr lang="en-US" dirty="0" smtClean="0"/>
              <a:t>eTwinning project</a:t>
            </a:r>
            <a:r>
              <a:rPr lang="el-GR" dirty="0" smtClean="0"/>
              <a:t> της δράσης  </a:t>
            </a:r>
            <a:r>
              <a:rPr lang="en-US" dirty="0" smtClean="0"/>
              <a:t>eTwinning </a:t>
            </a:r>
            <a:r>
              <a:rPr lang="el-GR" dirty="0" smtClean="0"/>
              <a:t>STEM, τα συνεργατικά αποτελέσματα της οποίας είναι διαθέσιμα στην αντίστοιχη σελίδα του έργου</a:t>
            </a:r>
            <a:endParaRPr lang="el-GR" dirty="0"/>
          </a:p>
        </p:txBody>
      </p:sp>
    </p:spTree>
    <p:extLst>
      <p:ext uri="{BB962C8B-B14F-4D97-AF65-F5344CB8AC3E}">
        <p14:creationId xmlns:p14="http://schemas.microsoft.com/office/powerpoint/2010/main" xmlns="" val="1124047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z="2400" cap="none" dirty="0" smtClean="0"/>
              <a:t/>
            </a:r>
            <a:br>
              <a:rPr lang="el-GR" sz="2400" cap="none" dirty="0" smtClean="0"/>
            </a:br>
            <a:r>
              <a:rPr lang="el-GR" sz="2400" cap="none" dirty="0" smtClean="0"/>
              <a:t>ΠΡΟΣΘΕΤΟ ΥΛΙΚΟ ΠΟΥ ΑΞΙΟΠΟΙΗΘΗΚΕ</a:t>
            </a:r>
            <a:br>
              <a:rPr lang="el-GR" sz="2400" cap="none" dirty="0" smtClean="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19</a:t>
            </a:fld>
            <a:endParaRPr lang="en-US" dirty="0"/>
          </a:p>
        </p:txBody>
      </p:sp>
      <p:sp>
        <p:nvSpPr>
          <p:cNvPr id="7" name="Content Placeholder 6"/>
          <p:cNvSpPr>
            <a:spLocks noGrp="1"/>
          </p:cNvSpPr>
          <p:nvPr>
            <p:ph sz="half" idx="2"/>
          </p:nvPr>
        </p:nvSpPr>
        <p:spPr/>
        <p:txBody>
          <a:bodyPr>
            <a:normAutofit fontScale="62500" lnSpcReduction="20000"/>
          </a:bodyPr>
          <a:lstStyle/>
          <a:p>
            <a:pPr marL="0" lvl="1" indent="0">
              <a:buNone/>
            </a:pPr>
            <a:r>
              <a:rPr lang="el-GR" b="1" dirty="0" smtClean="0"/>
              <a:t>Πρόσθετο υλικό που αξιοποιήθηκε</a:t>
            </a:r>
          </a:p>
          <a:p>
            <a:pPr lvl="1"/>
            <a:r>
              <a:rPr lang="el-GR" dirty="0" smtClean="0"/>
              <a:t>… </a:t>
            </a:r>
            <a:endParaRPr lang="el-GR" dirty="0" smtClean="0"/>
          </a:p>
          <a:p>
            <a:r>
              <a:rPr lang="el-GR" dirty="0" smtClean="0"/>
              <a:t> </a:t>
            </a:r>
            <a:r>
              <a:rPr lang="el-GR" u="sng" dirty="0" smtClean="0">
                <a:hlinkClick r:id="rId2"/>
              </a:rPr>
              <a:t>https://www.scribblemaps.com</a:t>
            </a:r>
            <a:r>
              <a:rPr lang="en-US" dirty="0" smtClean="0"/>
              <a:t>   </a:t>
            </a:r>
            <a:r>
              <a:rPr lang="el-GR" dirty="0" smtClean="0"/>
              <a:t>για προσδιορισμό της τοποθεσίας των σχολείων μας</a:t>
            </a:r>
          </a:p>
          <a:p>
            <a:r>
              <a:rPr lang="el-GR" dirty="0" smtClean="0"/>
              <a:t> </a:t>
            </a:r>
            <a:r>
              <a:rPr lang="el-GR" u="sng" dirty="0" smtClean="0">
                <a:hlinkClick r:id="rId3"/>
              </a:rPr>
              <a:t>https://www.photocollage.com</a:t>
            </a:r>
            <a:r>
              <a:rPr lang="el-GR" dirty="0" smtClean="0"/>
              <a:t> , </a:t>
            </a:r>
            <a:r>
              <a:rPr lang="el-GR" u="sng" dirty="0" smtClean="0">
                <a:hlinkClick r:id="rId4"/>
              </a:rPr>
              <a:t>https://www.postermaker.com</a:t>
            </a:r>
            <a:r>
              <a:rPr lang="el-GR" dirty="0" smtClean="0"/>
              <a:t>  επεξεργαστές </a:t>
            </a:r>
            <a:r>
              <a:rPr lang="el-GR" dirty="0" err="1" smtClean="0"/>
              <a:t>φωτογραφίαςκαι</a:t>
            </a:r>
            <a:r>
              <a:rPr lang="el-GR" dirty="0" smtClean="0"/>
              <a:t> δημιουργίας κολάζ</a:t>
            </a:r>
          </a:p>
          <a:p>
            <a:r>
              <a:rPr lang="el-GR" u="sng" dirty="0" smtClean="0">
                <a:hlinkClick r:id="rId5"/>
              </a:rPr>
              <a:t>https://www.wevideo.com</a:t>
            </a:r>
            <a:r>
              <a:rPr lang="el-GR" dirty="0" smtClean="0"/>
              <a:t>, </a:t>
            </a:r>
            <a:r>
              <a:rPr lang="el-GR" u="sng" dirty="0" smtClean="0">
                <a:hlinkClick r:id="rId6"/>
              </a:rPr>
              <a:t>https://biteable.com</a:t>
            </a:r>
            <a:r>
              <a:rPr lang="el-GR" dirty="0" smtClean="0"/>
              <a:t>,  </a:t>
            </a:r>
            <a:r>
              <a:rPr lang="el-GR" u="sng" dirty="0" smtClean="0">
                <a:hlinkClick r:id="rId7"/>
              </a:rPr>
              <a:t>https://www.kizoa.com</a:t>
            </a:r>
            <a:r>
              <a:rPr lang="en-US" dirty="0" smtClean="0"/>
              <a:t>  </a:t>
            </a:r>
            <a:r>
              <a:rPr lang="el-GR" dirty="0" smtClean="0"/>
              <a:t>Επεξεργαστές βίντεο. </a:t>
            </a:r>
          </a:p>
          <a:p>
            <a:r>
              <a:rPr lang="el-GR" dirty="0" smtClean="0"/>
              <a:t> </a:t>
            </a:r>
            <a:r>
              <a:rPr lang="el-GR" u="sng" dirty="0" smtClean="0">
                <a:hlinkClick r:id="rId8"/>
              </a:rPr>
              <a:t>https://learningapps.org</a:t>
            </a:r>
            <a:r>
              <a:rPr lang="el-GR" dirty="0" smtClean="0"/>
              <a:t>  για </a:t>
            </a:r>
            <a:r>
              <a:rPr lang="el-GR" dirty="0" err="1" smtClean="0"/>
              <a:t>online</a:t>
            </a:r>
            <a:r>
              <a:rPr lang="el-GR" dirty="0" smtClean="0"/>
              <a:t> παιχνίδια αξιολόγησης</a:t>
            </a:r>
          </a:p>
          <a:p>
            <a:r>
              <a:rPr lang="el-GR" dirty="0" smtClean="0"/>
              <a:t> </a:t>
            </a:r>
            <a:r>
              <a:rPr lang="el-GR" u="sng" dirty="0" smtClean="0">
                <a:hlinkClick r:id="rId9"/>
              </a:rPr>
              <a:t>https://docs.google.com</a:t>
            </a:r>
            <a:r>
              <a:rPr lang="en-US" dirty="0" smtClean="0"/>
              <a:t> </a:t>
            </a:r>
            <a:r>
              <a:rPr lang="el-GR" dirty="0" smtClean="0"/>
              <a:t>, </a:t>
            </a:r>
            <a:r>
              <a:rPr lang="en-US" u="sng" dirty="0" smtClean="0">
                <a:hlinkClick r:id="rId10"/>
              </a:rPr>
              <a:t>https</a:t>
            </a:r>
            <a:r>
              <a:rPr lang="el-GR" u="sng" dirty="0" smtClean="0">
                <a:hlinkClick r:id="rId10"/>
              </a:rPr>
              <a:t>://</a:t>
            </a:r>
            <a:r>
              <a:rPr lang="en-US" u="sng" dirty="0" smtClean="0">
                <a:hlinkClick r:id="rId10"/>
              </a:rPr>
              <a:t>docs</a:t>
            </a:r>
            <a:r>
              <a:rPr lang="el-GR" u="sng" dirty="0" smtClean="0">
                <a:hlinkClick r:id="rId10"/>
              </a:rPr>
              <a:t>.</a:t>
            </a:r>
            <a:r>
              <a:rPr lang="en-US" u="sng" dirty="0" err="1" smtClean="0">
                <a:hlinkClick r:id="rId10"/>
              </a:rPr>
              <a:t>google</a:t>
            </a:r>
            <a:r>
              <a:rPr lang="el-GR" u="sng" dirty="0" smtClean="0">
                <a:hlinkClick r:id="rId10"/>
              </a:rPr>
              <a:t>.</a:t>
            </a:r>
            <a:r>
              <a:rPr lang="en-US" u="sng" dirty="0" smtClean="0">
                <a:hlinkClick r:id="rId10"/>
              </a:rPr>
              <a:t>com</a:t>
            </a:r>
            <a:r>
              <a:rPr lang="el-GR" u="sng" dirty="0" smtClean="0">
                <a:hlinkClick r:id="rId10"/>
              </a:rPr>
              <a:t>/</a:t>
            </a:r>
            <a:r>
              <a:rPr lang="en-US" u="sng" dirty="0" smtClean="0">
                <a:hlinkClick r:id="rId10"/>
              </a:rPr>
              <a:t>forms</a:t>
            </a:r>
            <a:r>
              <a:rPr lang="en-US" dirty="0" smtClean="0"/>
              <a:t> </a:t>
            </a:r>
            <a:r>
              <a:rPr lang="el-GR" dirty="0" smtClean="0"/>
              <a:t> ερωτηματολόγια αξιολόγησης</a:t>
            </a:r>
          </a:p>
          <a:p>
            <a:r>
              <a:rPr lang="en-US" u="sng" dirty="0" smtClean="0">
                <a:hlinkClick r:id="rId11"/>
              </a:rPr>
              <a:t>https://www.mozilla.org/el/firefox</a:t>
            </a:r>
            <a:r>
              <a:rPr lang="en-US" dirty="0" smtClean="0"/>
              <a:t> , Web browser  </a:t>
            </a:r>
            <a:endParaRPr lang="el-GR" dirty="0" smtClean="0"/>
          </a:p>
          <a:p>
            <a:r>
              <a:rPr lang="el-GR" u="sng" dirty="0" smtClean="0">
                <a:hlinkClick r:id="rId12"/>
              </a:rPr>
              <a:t>https://vlc-media-player</a:t>
            </a:r>
            <a:r>
              <a:rPr lang="en-US" dirty="0" smtClean="0"/>
              <a:t> </a:t>
            </a:r>
            <a:r>
              <a:rPr lang="el-GR" dirty="0" smtClean="0"/>
              <a:t>ελεύθερο και ανοιχτού κώδικα πρόγραμμα αναπαραγωγής πολυμέσων</a:t>
            </a:r>
          </a:p>
          <a:p>
            <a:r>
              <a:rPr lang="el-GR" dirty="0" smtClean="0"/>
              <a:t> </a:t>
            </a:r>
            <a:r>
              <a:rPr lang="en-US" u="sng" dirty="0" smtClean="0">
                <a:hlinkClick r:id="rId13"/>
              </a:rPr>
              <a:t>https</a:t>
            </a:r>
            <a:r>
              <a:rPr lang="el-GR" u="sng" dirty="0" smtClean="0">
                <a:hlinkClick r:id="rId13"/>
              </a:rPr>
              <a:t>://</a:t>
            </a:r>
            <a:r>
              <a:rPr lang="en-US" u="sng" dirty="0" smtClean="0">
                <a:hlinkClick r:id="rId13"/>
              </a:rPr>
              <a:t>www</a:t>
            </a:r>
            <a:r>
              <a:rPr lang="el-GR" u="sng" dirty="0" smtClean="0">
                <a:hlinkClick r:id="rId13"/>
              </a:rPr>
              <a:t>.</a:t>
            </a:r>
            <a:r>
              <a:rPr lang="en-US" u="sng" dirty="0" err="1" smtClean="0">
                <a:hlinkClick r:id="rId13"/>
              </a:rPr>
              <a:t>youtube</a:t>
            </a:r>
            <a:r>
              <a:rPr lang="el-GR" u="sng" dirty="0" smtClean="0">
                <a:hlinkClick r:id="rId13"/>
              </a:rPr>
              <a:t>.</a:t>
            </a:r>
            <a:r>
              <a:rPr lang="en-US" u="sng" dirty="0" smtClean="0">
                <a:hlinkClick r:id="rId13"/>
              </a:rPr>
              <a:t>com</a:t>
            </a:r>
            <a:r>
              <a:rPr lang="el-GR" dirty="0" smtClean="0"/>
              <a:t>  αποθήκευση, αναζήτηση και αναπαραγωγή ψηφιακών ταινιών</a:t>
            </a:r>
          </a:p>
          <a:p>
            <a:r>
              <a:rPr lang="en-US" u="sng" dirty="0" smtClean="0">
                <a:hlinkClick r:id="rId14"/>
              </a:rPr>
              <a:t>https</a:t>
            </a:r>
            <a:r>
              <a:rPr lang="el-GR" u="sng" dirty="0" smtClean="0">
                <a:hlinkClick r:id="rId14"/>
              </a:rPr>
              <a:t>://</a:t>
            </a:r>
            <a:r>
              <a:rPr lang="en-US" u="sng" dirty="0" smtClean="0">
                <a:hlinkClick r:id="rId14"/>
              </a:rPr>
              <a:t>www</a:t>
            </a:r>
            <a:r>
              <a:rPr lang="el-GR" u="sng" dirty="0" smtClean="0">
                <a:hlinkClick r:id="rId14"/>
              </a:rPr>
              <a:t>.</a:t>
            </a:r>
            <a:r>
              <a:rPr lang="en-US" u="sng" dirty="0" err="1" smtClean="0">
                <a:hlinkClick r:id="rId14"/>
              </a:rPr>
              <a:t>jigsawplanet</a:t>
            </a:r>
            <a:r>
              <a:rPr lang="el-GR" u="sng" dirty="0" smtClean="0">
                <a:hlinkClick r:id="rId14"/>
              </a:rPr>
              <a:t>.</a:t>
            </a:r>
            <a:r>
              <a:rPr lang="en-US" u="sng" dirty="0" smtClean="0">
                <a:hlinkClick r:id="rId14"/>
              </a:rPr>
              <a:t>com</a:t>
            </a:r>
            <a:r>
              <a:rPr lang="en-US" dirty="0" smtClean="0"/>
              <a:t> </a:t>
            </a:r>
            <a:r>
              <a:rPr lang="el-GR" dirty="0" smtClean="0"/>
              <a:t>για τη δημιουργία πάζλ</a:t>
            </a: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solidFill>
            <a:srgbClr val="FFFFFF">
              <a:alpha val="34118"/>
            </a:srgbClr>
          </a:solidFill>
        </p:spPr>
        <p:txBody>
          <a:bodyPr/>
          <a:lstStyle/>
          <a:p>
            <a:r>
              <a:rPr lang="el-GR" dirty="0" smtClean="0"/>
              <a:t>ΣΥΝΤΟΜΗ ΠΕΡΙΓΡΑΦΗ</a:t>
            </a: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dirty="0"/>
          </a:p>
        </p:txBody>
      </p:sp>
      <p:sp>
        <p:nvSpPr>
          <p:cNvPr id="12" name="Content Placeholder 11"/>
          <p:cNvSpPr>
            <a:spLocks noGrp="1"/>
          </p:cNvSpPr>
          <p:nvPr>
            <p:ph sz="half" idx="2"/>
          </p:nvPr>
        </p:nvSpPr>
        <p:spPr/>
        <p:txBody>
          <a:bodyPr>
            <a:normAutofit/>
          </a:bodyPr>
          <a:lstStyle/>
          <a:p>
            <a:pPr lvl="3">
              <a:buNone/>
            </a:pPr>
            <a:r>
              <a:rPr lang="el-GR" dirty="0" smtClean="0"/>
              <a:t>-Παρουσιάζονται </a:t>
            </a:r>
            <a:r>
              <a:rPr lang="el-GR" dirty="0" smtClean="0"/>
              <a:t>διδακτικές προτάσεις εισαγωγής στην Εκπαιδευτική Ρομποτική και υλοποίησης δραστηριοτήτων </a:t>
            </a:r>
            <a:r>
              <a:rPr lang="en-US" dirty="0" smtClean="0"/>
              <a:t>STEM</a:t>
            </a:r>
            <a:r>
              <a:rPr lang="el-GR" dirty="0" smtClean="0"/>
              <a:t>, με σκοπό την ανάπτυξη των προσωπικών δεξιοτήτων κάθε παιδιού μέσα σε ένα ευνοϊκό περιβάλλον </a:t>
            </a:r>
            <a:r>
              <a:rPr lang="el-GR" dirty="0" smtClean="0"/>
              <a:t>μάθησης</a:t>
            </a:r>
          </a:p>
          <a:p>
            <a:pPr lvl="3">
              <a:buNone/>
            </a:pPr>
            <a:endParaRPr lang="el-GR" dirty="0" smtClean="0"/>
          </a:p>
          <a:p>
            <a:pPr lvl="3">
              <a:buNone/>
            </a:pPr>
            <a:r>
              <a:rPr lang="el-GR" dirty="0" smtClean="0"/>
              <a:t>-Καινοτομικά Στοιχεία</a:t>
            </a:r>
          </a:p>
          <a:p>
            <a:r>
              <a:rPr lang="el-GR" dirty="0" smtClean="0"/>
              <a:t>       </a:t>
            </a:r>
            <a:r>
              <a:rPr lang="el-GR" sz="1600" dirty="0" smtClean="0"/>
              <a:t>Υποστηρικτικός ρόλος της τεχνολογίας στη διδασκαλία και τη μάθηση</a:t>
            </a:r>
            <a:r>
              <a:rPr lang="el-GR" sz="1600" dirty="0" smtClean="0"/>
              <a:t>:</a:t>
            </a:r>
          </a:p>
          <a:p>
            <a:pPr algn="just"/>
            <a:r>
              <a:rPr lang="el-GR" sz="1600" dirty="0" smtClean="0"/>
              <a:t>         Η </a:t>
            </a:r>
            <a:r>
              <a:rPr lang="el-GR" sz="1600" dirty="0" smtClean="0"/>
              <a:t>εισαγωγή στην εκπαιδευτική ρομποτική και στο εκπαιδευτικό μοντέλο STEM και </a:t>
            </a:r>
            <a:r>
              <a:rPr lang="el-GR" sz="1600" dirty="0" smtClean="0"/>
              <a:t>   η </a:t>
            </a:r>
            <a:r>
              <a:rPr lang="el-GR" sz="1600" dirty="0" smtClean="0"/>
              <a:t>προσπάθεια  εκμάθησης του προγραμματισμού και γενικότερα η ανάπτυξη της υπολογιστικής σκέψης στην προσχολική εκπαίδευση</a:t>
            </a:r>
          </a:p>
        </p:txBody>
      </p:sp>
    </p:spTree>
    <p:extLst>
      <p:ext uri="{BB962C8B-B14F-4D97-AF65-F5344CB8AC3E}">
        <p14:creationId xmlns:p14="http://schemas.microsoft.com/office/powerpoint/2010/main" xmlns="" val="2233531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ΣΧΕΔΙΑΣΜΟΣ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FF">
              <a:alpha val="34118"/>
            </a:srgbClr>
          </a:solidFill>
        </p:spPr>
        <p:txBody>
          <a:bodyPr/>
          <a:lstStyle/>
          <a:p>
            <a:r>
              <a:rPr lang="el-GR" cap="none" dirty="0" smtClean="0"/>
              <a:t>ΣΤΟΙΧΕΙΑ ΣΧΕΔΙΑΣΜΟΥ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4</a:t>
            </a:fld>
            <a:endParaRPr lang="en-US" dirty="0"/>
          </a:p>
        </p:txBody>
      </p:sp>
      <p:sp>
        <p:nvSpPr>
          <p:cNvPr id="5" name="Content Placeholder 4"/>
          <p:cNvSpPr>
            <a:spLocks noGrp="1"/>
          </p:cNvSpPr>
          <p:nvPr>
            <p:ph sz="half" idx="2"/>
          </p:nvPr>
        </p:nvSpPr>
        <p:spPr/>
        <p:txBody>
          <a:bodyPr>
            <a:normAutofit fontScale="85000" lnSpcReduction="10000"/>
          </a:bodyPr>
          <a:lstStyle/>
          <a:p>
            <a:pPr marL="0" lvl="1" indent="0">
              <a:spcBef>
                <a:spcPts val="600"/>
              </a:spcBef>
              <a:buNone/>
            </a:pPr>
            <a:r>
              <a:rPr lang="el-GR" dirty="0" smtClean="0"/>
              <a:t>Περιγράψτε</a:t>
            </a:r>
          </a:p>
          <a:p>
            <a:pPr marL="0" lvl="1" indent="0">
              <a:spcBef>
                <a:spcPts val="600"/>
              </a:spcBef>
              <a:buNone/>
            </a:pPr>
            <a:r>
              <a:rPr lang="el-GR" dirty="0" smtClean="0"/>
              <a:t>Να αναπτύσσουν την ικανότητα κρίσης, λήψης αποφάσεων, να επιλύουν προβλήματα και να μοντελοποιούν τη γνώση με προγραμματιζόμενα παιχνίδια και με λογισμικά ανοιχτού τύπου (π.χ. </a:t>
            </a:r>
            <a:r>
              <a:rPr lang="el-GR" dirty="0" err="1" smtClean="0"/>
              <a:t>οπτικοποίησης</a:t>
            </a:r>
            <a:r>
              <a:rPr lang="el-GR" dirty="0" smtClean="0"/>
              <a:t> , προσομοίωσης, εννοιολογικής χαρτογράφησης, γενικής χρήσης</a:t>
            </a:r>
            <a:endParaRPr lang="el-GR" dirty="0" smtClean="0"/>
          </a:p>
          <a:p>
            <a:r>
              <a:rPr lang="el-GR" dirty="0" smtClean="0"/>
              <a:t>Υποστηρικτικός ρόλος της τεχνολογίας στη διδασκαλία και τη μάθηση:</a:t>
            </a:r>
          </a:p>
          <a:p>
            <a:r>
              <a:rPr lang="el-GR" dirty="0" smtClean="0"/>
              <a:t>α) Οι μαθητές χρησιμοποιούν την τεχνολογία για να δημιουργήσουν τη δική τους αυθεντική εργασία</a:t>
            </a:r>
          </a:p>
          <a:p>
            <a:r>
              <a:rPr lang="el-GR" dirty="0" smtClean="0"/>
              <a:t>β) Η τεχνολογία ενισχύει και εμπλουτίζει τη διδασκαλία και τη μάθηση</a:t>
            </a:r>
          </a:p>
          <a:p>
            <a:r>
              <a:rPr lang="el-GR" dirty="0" smtClean="0"/>
              <a:t>γ) Αποτελεσματική και αποδεκτή χρήση του διαδικτύου (Διαδίκτυο, </a:t>
            </a:r>
            <a:r>
              <a:rPr lang="el-GR" dirty="0" err="1" smtClean="0"/>
              <a:t>Google</a:t>
            </a:r>
            <a:r>
              <a:rPr lang="el-GR" dirty="0" smtClean="0"/>
              <a:t> </a:t>
            </a:r>
            <a:r>
              <a:rPr lang="el-GR" dirty="0" err="1" smtClean="0"/>
              <a:t>Earth</a:t>
            </a:r>
            <a:r>
              <a:rPr lang="el-GR" dirty="0" smtClean="0"/>
              <a:t>, κειμενογράφος, παρουσιάσεις, εννοιολογική χαρτογράφηση) .</a:t>
            </a:r>
          </a:p>
          <a:p>
            <a:pPr lvl="1">
              <a:spcBef>
                <a:spcPts val="600"/>
              </a:spcBef>
            </a:pPr>
            <a:endParaRPr lang="el-GR" dirty="0" smtClean="0"/>
          </a:p>
          <a:p>
            <a:pPr>
              <a:spcBef>
                <a:spcPts val="600"/>
              </a:spcBef>
              <a:buFont typeface="Wingdings" pitchFamily="2" charset="2"/>
              <a:buChar char="§"/>
            </a:pPr>
            <a:endParaRPr lang="el-GR" dirty="0"/>
          </a:p>
        </p:txBody>
      </p:sp>
    </p:spTree>
    <p:extLst>
      <p:ext uri="{BB962C8B-B14F-4D97-AF65-F5344CB8AC3E}">
        <p14:creationId xmlns:p14="http://schemas.microsoft.com/office/powerpoint/2010/main" xmlns="" val="327443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ΔΙΔΑΚΤΙΚΟΙ ΣΤΟΧΟΙ</a:t>
            </a:r>
          </a:p>
        </p:txBody>
      </p:sp>
      <p:sp>
        <p:nvSpPr>
          <p:cNvPr id="3" name="Slide Number Placeholder 2"/>
          <p:cNvSpPr>
            <a:spLocks noGrp="1"/>
          </p:cNvSpPr>
          <p:nvPr>
            <p:ph type="sldNum" sz="quarter" idx="12"/>
          </p:nvPr>
        </p:nvSpPr>
        <p:spPr/>
        <p:txBody>
          <a:bodyPr/>
          <a:lstStyle/>
          <a:p>
            <a:fld id="{2754ED01-E2A0-4C1E-8E21-014B99041579}" type="slidenum">
              <a:rPr lang="en-US" smtClean="0"/>
              <a:pPr/>
              <a:t>5</a:t>
            </a:fld>
            <a:endParaRPr lang="en-US" dirty="0"/>
          </a:p>
        </p:txBody>
      </p:sp>
      <p:sp>
        <p:nvSpPr>
          <p:cNvPr id="6" name="Content Placeholder 5"/>
          <p:cNvSpPr>
            <a:spLocks noGrp="1"/>
          </p:cNvSpPr>
          <p:nvPr>
            <p:ph sz="half" idx="2"/>
          </p:nvPr>
        </p:nvSpPr>
        <p:spPr/>
        <p:txBody>
          <a:bodyPr>
            <a:normAutofit fontScale="55000" lnSpcReduction="20000"/>
          </a:bodyPr>
          <a:lstStyle/>
          <a:p>
            <a:r>
              <a:rPr lang="el-GR" b="1" dirty="0" smtClean="0"/>
              <a:t>Διδακτικοί στόχοι</a:t>
            </a:r>
          </a:p>
          <a:p>
            <a:pPr lvl="1">
              <a:spcBef>
                <a:spcPts val="600"/>
              </a:spcBef>
            </a:pPr>
            <a:r>
              <a:rPr lang="el-GR" dirty="0"/>
              <a:t>Στόχοι σχετικοί με το γνωστικό αντικείμενο</a:t>
            </a:r>
            <a:r>
              <a:rPr lang="el-GR" dirty="0" smtClean="0"/>
              <a:t>:</a:t>
            </a:r>
          </a:p>
          <a:p>
            <a:pPr lvl="1">
              <a:spcBef>
                <a:spcPts val="600"/>
              </a:spcBef>
            </a:pPr>
            <a:r>
              <a:rPr lang="el-GR" dirty="0" smtClean="0"/>
              <a:t>Να αναπτύσσουν την ικανότητα κρίσης, λήψης αποφάσεων, να επιλύουν προβλήματα και να μοντελοποιούν τη γνώση με προγραμματιζόμενα παιχνίδια και με λογισμικά ανοιχτού τύπου (π.χ. </a:t>
            </a:r>
            <a:r>
              <a:rPr lang="el-GR" dirty="0" err="1" smtClean="0"/>
              <a:t>οπτικοποίησης</a:t>
            </a:r>
            <a:r>
              <a:rPr lang="el-GR" dirty="0" smtClean="0"/>
              <a:t> , προσομοίωσης, εννοιολογικής χαρτογράφησης, γενικής χρήσης).</a:t>
            </a:r>
          </a:p>
          <a:p>
            <a:pPr lvl="1">
              <a:spcBef>
                <a:spcPts val="600"/>
              </a:spcBef>
            </a:pPr>
            <a:endParaRPr lang="el-GR" dirty="0"/>
          </a:p>
          <a:p>
            <a:pPr lvl="1">
              <a:spcBef>
                <a:spcPts val="600"/>
              </a:spcBef>
            </a:pPr>
            <a:r>
              <a:rPr lang="el-GR" dirty="0"/>
              <a:t>Στόχοι σχετικοί με δεξιότητες που αφορούν στο γνωστικό αντικείμενο</a:t>
            </a:r>
            <a:r>
              <a:rPr lang="el-GR" dirty="0" smtClean="0"/>
              <a:t>:</a:t>
            </a:r>
          </a:p>
          <a:p>
            <a:pPr lvl="1">
              <a:spcBef>
                <a:spcPts val="600"/>
              </a:spcBef>
            </a:pPr>
            <a:endParaRPr lang="el-GR" dirty="0" smtClean="0"/>
          </a:p>
          <a:p>
            <a:pPr lvl="1">
              <a:spcBef>
                <a:spcPts val="600"/>
              </a:spcBef>
            </a:pPr>
            <a:r>
              <a:rPr lang="el-GR" dirty="0" smtClean="0"/>
              <a:t>Να έρθουν σε επαφή με αναπτυξιακά κατάλληλες ρομποτικές  συσκευές  (</a:t>
            </a:r>
            <a:r>
              <a:rPr lang="en-US" dirty="0" err="1" smtClean="0"/>
              <a:t>BeeBot</a:t>
            </a:r>
            <a:r>
              <a:rPr lang="el-GR" dirty="0" smtClean="0"/>
              <a:t> ) και να εξοικειωθούν με αυτές.</a:t>
            </a:r>
          </a:p>
          <a:p>
            <a:pPr lvl="1">
              <a:spcBef>
                <a:spcPts val="600"/>
              </a:spcBef>
            </a:pPr>
            <a:endParaRPr lang="el-GR" dirty="0" smtClean="0"/>
          </a:p>
          <a:p>
            <a:pPr lvl="1">
              <a:spcBef>
                <a:spcPts val="600"/>
              </a:spcBef>
            </a:pPr>
            <a:r>
              <a:rPr lang="el-GR" dirty="0" smtClean="0"/>
              <a:t> </a:t>
            </a:r>
            <a:endParaRPr lang="el-GR" dirty="0"/>
          </a:p>
          <a:p>
            <a:pPr lvl="1">
              <a:spcBef>
                <a:spcPts val="600"/>
              </a:spcBef>
            </a:pPr>
            <a:r>
              <a:rPr lang="el-GR" dirty="0"/>
              <a:t>Στόχοι σχετικοί με τη χρήση της τεχνολογίας</a:t>
            </a:r>
            <a:r>
              <a:rPr lang="el-GR" dirty="0" smtClean="0"/>
              <a:t>:</a:t>
            </a:r>
          </a:p>
          <a:p>
            <a:r>
              <a:rPr lang="el-GR" dirty="0" smtClean="0"/>
              <a:t>Να αναγνωρίζουν τις Τ.Π.Ε. ως μέσα για ψυχαγωγία, εργασία και αλληλεπίδραση</a:t>
            </a:r>
          </a:p>
          <a:p>
            <a:r>
              <a:rPr lang="el-GR" dirty="0" smtClean="0"/>
              <a:t>Να επικοινωνούν με ψηφιακά μέσα</a:t>
            </a:r>
          </a:p>
          <a:p>
            <a:pPr lvl="1">
              <a:spcBef>
                <a:spcPts val="600"/>
              </a:spcBef>
            </a:pPr>
            <a:endParaRPr lang="el-GR" dirty="0"/>
          </a:p>
          <a:p>
            <a:pPr lvl="1">
              <a:spcBef>
                <a:spcPts val="600"/>
              </a:spcBef>
            </a:pPr>
            <a:r>
              <a:rPr lang="el-GR" dirty="0"/>
              <a:t>Στόχοι σχετικοί με τις κοινωνικές δεξιότητες (π.χ. διαπραγμάτευση, συνεργασία, διάλογος, </a:t>
            </a:r>
            <a:r>
              <a:rPr lang="el-GR" dirty="0" err="1"/>
              <a:t>ενσυναίσθηση</a:t>
            </a:r>
            <a:r>
              <a:rPr lang="el-GR" dirty="0"/>
              <a:t>, συμμετοχή σε ομάδα, ανάληψη ρόλων, κ.λπ.) :</a:t>
            </a:r>
          </a:p>
          <a:p>
            <a:r>
              <a:rPr lang="el-GR" b="1" dirty="0" smtClean="0"/>
              <a:t> </a:t>
            </a:r>
            <a:r>
              <a:rPr lang="el-GR" dirty="0" smtClean="0"/>
              <a:t>Να αποκτήσουν θετική αυτοεκτίμηση (αίσθημα αξίας &amp; αποτελεσματικότητας)</a:t>
            </a:r>
          </a:p>
          <a:p>
            <a:endParaRPr lang="el-GR" b="1" dirty="0"/>
          </a:p>
        </p:txBody>
      </p:sp>
    </p:spTree>
    <p:extLst>
      <p:ext uri="{BB962C8B-B14F-4D97-AF65-F5344CB8AC3E}">
        <p14:creationId xmlns:p14="http://schemas.microsoft.com/office/powerpoint/2010/main" xmlns="" val="97842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ΠΡΑΓΜΑΤΟΠΟΙΗΣΗ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smtClean="0"/>
              <a:t>ΣΤΟΙΧΕΙΑ ΠΡΑΓΜΑΤΟΠΟΙΗΣΗΣ </a:t>
            </a:r>
            <a:br>
              <a:rPr lang="el-GR" sz="2400" cap="none" dirty="0" smtClean="0"/>
            </a:br>
            <a:r>
              <a:rPr lang="el-GR" sz="2400" dirty="0" smtClean="0"/>
              <a:t>ΤΗΣ ανοιχτησ εκπαιδευτικησ </a:t>
            </a:r>
            <a:r>
              <a:rPr lang="el-GR" sz="2400" cap="none" dirty="0" smtClean="0"/>
              <a:t>ΠΡΑΚΤΙΚΗΣ</a:t>
            </a:r>
            <a:r>
              <a:rPr lang="el-GR" sz="2400" dirty="0" smtClean="0"/>
              <a:t>   </a:t>
            </a:r>
            <a:endParaRPr lang="el-GR" sz="2400" dirty="0"/>
          </a:p>
        </p:txBody>
      </p:sp>
      <p:sp>
        <p:nvSpPr>
          <p:cNvPr id="6" name="Content Placeholder 5"/>
          <p:cNvSpPr>
            <a:spLocks noGrp="1"/>
          </p:cNvSpPr>
          <p:nvPr>
            <p:ph sz="half" idx="2"/>
          </p:nvPr>
        </p:nvSpPr>
        <p:spPr/>
        <p:txBody>
          <a:bodyPr>
            <a:normAutofit fontScale="55000" lnSpcReduction="20000"/>
          </a:bodyPr>
          <a:lstStyle/>
          <a:p>
            <a:r>
              <a:rPr lang="el-GR" b="1" dirty="0" smtClean="0"/>
              <a:t>Περιβάλλον – Πλαίσιο</a:t>
            </a:r>
          </a:p>
          <a:p>
            <a:pPr lvl="1"/>
            <a:r>
              <a:rPr lang="el-GR" dirty="0" smtClean="0"/>
              <a:t>. </a:t>
            </a:r>
            <a:r>
              <a:rPr lang="el-GR" dirty="0" smtClean="0"/>
              <a:t>Η </a:t>
            </a:r>
            <a:r>
              <a:rPr lang="el-GR" dirty="0" smtClean="0"/>
              <a:t>δράση </a:t>
            </a:r>
            <a:r>
              <a:rPr lang="en-US" dirty="0" smtClean="0"/>
              <a:t>eTwinning</a:t>
            </a:r>
            <a:r>
              <a:rPr lang="el-GR" dirty="0" smtClean="0"/>
              <a:t> αποτέλεσε το κατάλληλο έδαφος για την εφαρμογή των δραστηριοτήτων </a:t>
            </a:r>
            <a:endParaRPr lang="el-GR" dirty="0" smtClean="0"/>
          </a:p>
          <a:p>
            <a:r>
              <a:rPr lang="el-GR" dirty="0" smtClean="0"/>
              <a:t>Ο τίτλος του </a:t>
            </a:r>
            <a:r>
              <a:rPr lang="en-US" dirty="0" smtClean="0"/>
              <a:t>project</a:t>
            </a:r>
            <a:r>
              <a:rPr lang="el-GR" dirty="0" smtClean="0"/>
              <a:t> ήταν  «</a:t>
            </a:r>
            <a:r>
              <a:rPr lang="en-US" dirty="0" smtClean="0"/>
              <a:t>STEM Tale and Bee </a:t>
            </a:r>
            <a:r>
              <a:rPr lang="en-US" dirty="0" err="1" smtClean="0"/>
              <a:t>bot</a:t>
            </a:r>
            <a:r>
              <a:rPr lang="en-US" dirty="0" smtClean="0"/>
              <a:t> Challenge for Little Learners</a:t>
            </a:r>
            <a:r>
              <a:rPr lang="el-GR" dirty="0" smtClean="0"/>
              <a:t>»  και περιλάμβανε τις εξής θεματικές ενότητες με τους προγραμματιζόμενους στόχους να τις  διέπουν όλες :</a:t>
            </a:r>
          </a:p>
          <a:p>
            <a:r>
              <a:rPr lang="el-GR" dirty="0" smtClean="0"/>
              <a:t>1.Δραστηριότητες  προγραμματισμού χωρίς τη χρήση υπολογιστή</a:t>
            </a:r>
          </a:p>
          <a:p>
            <a:r>
              <a:rPr lang="el-GR" dirty="0" smtClean="0"/>
              <a:t>2.Δραστηριότητες προγραμματισμού με </a:t>
            </a:r>
            <a:r>
              <a:rPr lang="en-US" dirty="0" smtClean="0"/>
              <a:t>Bee</a:t>
            </a:r>
            <a:r>
              <a:rPr lang="el-GR" dirty="0" smtClean="0"/>
              <a:t>Β</a:t>
            </a:r>
            <a:r>
              <a:rPr lang="en-US" dirty="0" err="1" smtClean="0"/>
              <a:t>ot</a:t>
            </a:r>
            <a:endParaRPr lang="el-GR" dirty="0" smtClean="0"/>
          </a:p>
          <a:p>
            <a:r>
              <a:rPr lang="el-GR" dirty="0" smtClean="0"/>
              <a:t>3.</a:t>
            </a:r>
            <a:r>
              <a:rPr lang="en-US" dirty="0" smtClean="0"/>
              <a:t>STE</a:t>
            </a:r>
            <a:r>
              <a:rPr lang="el-GR" dirty="0" smtClean="0"/>
              <a:t>(Α)</a:t>
            </a:r>
            <a:r>
              <a:rPr lang="en-US" dirty="0" smtClean="0"/>
              <a:t>M</a:t>
            </a:r>
            <a:r>
              <a:rPr lang="el-GR" dirty="0" smtClean="0"/>
              <a:t> δραστηριότητες με τη συμβολή ενός παραμυθιού.</a:t>
            </a:r>
          </a:p>
          <a:p>
            <a:r>
              <a:rPr lang="el-GR" dirty="0" smtClean="0"/>
              <a:t>4.Εισαγωγή στις βασικές δεξιότητες προγραμματισμού μέσα από τη δημιουργία παιχνιδιού στο </a:t>
            </a:r>
            <a:r>
              <a:rPr lang="en-US" dirty="0" smtClean="0"/>
              <a:t>Scratch </a:t>
            </a:r>
            <a:r>
              <a:rPr lang="en-US" dirty="0" err="1" smtClean="0"/>
              <a:t>Jr</a:t>
            </a:r>
            <a:endParaRPr lang="el-GR" dirty="0" smtClean="0"/>
          </a:p>
          <a:p>
            <a:r>
              <a:rPr lang="el-GR" dirty="0" smtClean="0"/>
              <a:t> </a:t>
            </a:r>
          </a:p>
          <a:p>
            <a:r>
              <a:rPr lang="el-GR" dirty="0" smtClean="0"/>
              <a:t> 5.Αξιολόγηση του προγράμματος από εκπαιδευτικούς και μαθητές</a:t>
            </a:r>
          </a:p>
          <a:p>
            <a:endParaRPr lang="el-GR" dirty="0" smtClean="0"/>
          </a:p>
          <a:p>
            <a:endParaRPr lang="el-GR" dirty="0"/>
          </a:p>
        </p:txBody>
      </p:sp>
      <p:sp>
        <p:nvSpPr>
          <p:cNvPr id="7" name="Content Placeholder 6"/>
          <p:cNvSpPr>
            <a:spLocks noGrp="1"/>
          </p:cNvSpPr>
          <p:nvPr>
            <p:ph sz="quarter" idx="4"/>
          </p:nvPr>
        </p:nvSpPr>
        <p:spPr/>
        <p:txBody>
          <a:bodyPr>
            <a:normAutofit/>
          </a:bodyPr>
          <a:lstStyle/>
          <a:p>
            <a:pPr marL="342900" lvl="1" indent="-342900">
              <a:spcBef>
                <a:spcPts val="800"/>
              </a:spcBef>
              <a:buNone/>
            </a:pPr>
            <a:r>
              <a:rPr lang="el-GR" sz="2200" b="1" dirty="0" smtClean="0"/>
              <a:t>Ηλικιακή ομάδα</a:t>
            </a:r>
            <a:endParaRPr lang="el-GR" sz="2200" b="1" dirty="0"/>
          </a:p>
          <a:p>
            <a:pPr lvl="1"/>
            <a:r>
              <a:rPr lang="el-GR" dirty="0" smtClean="0"/>
              <a:t>Στις δραστηριότητες συμμετείχαν  ημεδαποί μαθητές  προσχολικής ηλικίας 4-6  ετών , από το 3ο Νηπιαγωγείο </a:t>
            </a:r>
            <a:r>
              <a:rPr lang="el-GR" dirty="0" err="1" smtClean="0"/>
              <a:t>Τριλόφου</a:t>
            </a:r>
            <a:r>
              <a:rPr lang="el-GR" dirty="0" smtClean="0"/>
              <a:t> Θεσσαλονίκης, μιας ημιαστικής περιοχής στα ανατολικά του νομού</a:t>
            </a:r>
            <a:r>
              <a:rPr lang="el-GR" dirty="0" smtClean="0"/>
              <a:t>.</a:t>
            </a: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7</a:t>
            </a:fld>
            <a:endParaRPr lang="en-US" dirty="0"/>
          </a:p>
        </p:txBody>
      </p:sp>
    </p:spTree>
    <p:extLst>
      <p:ext uri="{BB962C8B-B14F-4D97-AF65-F5344CB8AC3E}">
        <p14:creationId xmlns:p14="http://schemas.microsoft.com/office/powerpoint/2010/main" xmlns="" val="1298020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z="2400" dirty="0"/>
              <a:t>ΣΤΟΙΧΕΙΑ ΠΡΑΓΜΑΤΟΠΟΙΗΣΗΣ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 </a:t>
            </a:r>
          </a:p>
        </p:txBody>
      </p:sp>
      <p:sp>
        <p:nvSpPr>
          <p:cNvPr id="9" name="Content Placeholder 8"/>
          <p:cNvSpPr>
            <a:spLocks noGrp="1"/>
          </p:cNvSpPr>
          <p:nvPr>
            <p:ph sz="half" idx="2"/>
          </p:nvPr>
        </p:nvSpPr>
        <p:spPr/>
        <p:txBody>
          <a:bodyPr>
            <a:normAutofit fontScale="55000" lnSpcReduction="20000"/>
          </a:bodyPr>
          <a:lstStyle/>
          <a:p>
            <a:pPr>
              <a:spcBef>
                <a:spcPts val="600"/>
              </a:spcBef>
            </a:pPr>
            <a:r>
              <a:rPr lang="el-GR" sz="3800" b="1" dirty="0"/>
              <a:t>Πρότερες γνώσεις</a:t>
            </a:r>
          </a:p>
          <a:p>
            <a:pPr lvl="1">
              <a:spcBef>
                <a:spcPts val="600"/>
              </a:spcBef>
              <a:buFont typeface="Arial" pitchFamily="34" charset="0"/>
              <a:buChar char="•"/>
            </a:pPr>
            <a:r>
              <a:rPr lang="el-GR" sz="3200" dirty="0" smtClean="0"/>
              <a:t>Οι  πρότερες γνώσεις των μαθητών, αφορούσαν στην εξοικείωση τους από την αρχή της σχολικής χρονιάς με τις βασικές λειτουργίες των ψηφιακών συσκευών και με τις διάφορες χρήσεις τους, χρησιμοποιώντας λογισμικό ενταγμένο στις καθημερινές δραστηριότητες του νηπιαγωγείου. Όσον αφορά στην επαφή τους με το προγραμματιζόμενο ρομπότ </a:t>
            </a:r>
            <a:r>
              <a:rPr lang="en-US" sz="3200" dirty="0" err="1" smtClean="0"/>
              <a:t>Beebot</a:t>
            </a:r>
            <a:r>
              <a:rPr lang="el-GR" sz="3200" dirty="0" smtClean="0"/>
              <a:t> πραγματοποιήθηκε για πρώτη φορά κατά την παρουσίασή του στο σχολείο, όταν ξεκίνησαν οι </a:t>
            </a:r>
            <a:r>
              <a:rPr lang="el-GR" sz="3200" dirty="0" smtClean="0"/>
              <a:t>δραστηριότητες</a:t>
            </a:r>
            <a:r>
              <a:rPr lang="el-GR" sz="3200" dirty="0" smtClean="0"/>
              <a:t>.</a:t>
            </a:r>
          </a:p>
          <a:p>
            <a:pPr lvl="1">
              <a:spcBef>
                <a:spcPts val="600"/>
              </a:spcBef>
              <a:buFont typeface="Arial" pitchFamily="34" charset="0"/>
              <a:buChar char="•"/>
            </a:pPr>
            <a:endParaRPr lang="el-GR" sz="2900" dirty="0"/>
          </a:p>
        </p:txBody>
      </p:sp>
      <p:sp>
        <p:nvSpPr>
          <p:cNvPr id="10" name="Content Placeholder 9"/>
          <p:cNvSpPr>
            <a:spLocks noGrp="1"/>
          </p:cNvSpPr>
          <p:nvPr>
            <p:ph sz="quarter" idx="4"/>
          </p:nvPr>
        </p:nvSpPr>
        <p:spPr/>
        <p:txBody>
          <a:bodyPr/>
          <a:lstStyle/>
          <a:p>
            <a:r>
              <a:rPr lang="el-GR" b="1" dirty="0" smtClean="0"/>
              <a:t>Διάρκεια εφαρμογής</a:t>
            </a:r>
          </a:p>
          <a:p>
            <a:pPr lvl="1">
              <a:buFont typeface="Arial" pitchFamily="34" charset="0"/>
              <a:buChar char="•"/>
            </a:pPr>
            <a:r>
              <a:rPr lang="el-GR" dirty="0" smtClean="0"/>
              <a:t> Οι δραστηριότητες</a:t>
            </a:r>
            <a:r>
              <a:rPr lang="el-GR" dirty="0" smtClean="0"/>
              <a:t>, </a:t>
            </a:r>
            <a:r>
              <a:rPr lang="el-GR" dirty="0" smtClean="0"/>
              <a:t> </a:t>
            </a:r>
            <a:r>
              <a:rPr lang="el-GR" dirty="0" smtClean="0"/>
              <a:t>αναπτύχθηκαν σε χρονικό διάστημα 6 μηνών με 3-4 ώρες περίπου την εβδομάδα</a:t>
            </a:r>
            <a:endParaRPr lang="el-GR"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8</a:t>
            </a:fld>
            <a:endParaRPr lang="en-US" dirty="0"/>
          </a:p>
        </p:txBody>
      </p:sp>
    </p:spTree>
    <p:extLst>
      <p:ext uri="{BB962C8B-B14F-4D97-AF65-F5344CB8AC3E}">
        <p14:creationId xmlns:p14="http://schemas.microsoft.com/office/powerpoint/2010/main" xmlns="" val="130929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9</a:t>
            </a:fld>
            <a:endParaRPr lang="en-US" dirty="0"/>
          </a:p>
        </p:txBody>
      </p:sp>
      <p:sp>
        <p:nvSpPr>
          <p:cNvPr id="7" name="Content Placeholder 6"/>
          <p:cNvSpPr>
            <a:spLocks noGrp="1"/>
          </p:cNvSpPr>
          <p:nvPr>
            <p:ph sz="half" idx="2"/>
          </p:nvPr>
        </p:nvSpPr>
        <p:spPr/>
        <p:txBody>
          <a:bodyPr>
            <a:normAutofit/>
          </a:bodyPr>
          <a:lstStyle/>
          <a:p>
            <a:r>
              <a:rPr lang="el-GR" b="1" dirty="0"/>
              <a:t>ΔΡΑΣΤΗΡΙΟΤΗΤΑ  </a:t>
            </a:r>
            <a:r>
              <a:rPr lang="el-GR" b="1" dirty="0" smtClean="0"/>
              <a:t>#: </a:t>
            </a:r>
            <a:r>
              <a:rPr lang="el-GR" sz="2000" b="1" dirty="0" smtClean="0"/>
              <a:t>Δραστηριότητες προγραμματισμού με </a:t>
            </a:r>
            <a:r>
              <a:rPr lang="en-US" sz="2000" b="1" dirty="0" smtClean="0"/>
              <a:t>Bee</a:t>
            </a:r>
            <a:r>
              <a:rPr lang="el-GR" sz="2000" b="1" dirty="0" smtClean="0"/>
              <a:t>Β</a:t>
            </a:r>
            <a:r>
              <a:rPr lang="en-US" sz="2000" b="1" dirty="0" err="1" smtClean="0"/>
              <a:t>ot</a:t>
            </a:r>
            <a:endParaRPr lang="el-GR" sz="2000" dirty="0"/>
          </a:p>
          <a:p>
            <a:r>
              <a:rPr lang="el-GR" dirty="0" smtClean="0"/>
              <a:t>Στις δραστηριότητες αυτές  η κίνηση και το παιχνίδι έχουν πρωταρχικό  ρόλο, καθώς  είναι απαραίτητες για την ανάπτυξη και μάθηση των παιδιών και αφορούν  δραστηριότητες </a:t>
            </a:r>
            <a:r>
              <a:rPr lang="en-US" dirty="0" smtClean="0"/>
              <a:t> </a:t>
            </a:r>
            <a:r>
              <a:rPr lang="el-GR" dirty="0" smtClean="0"/>
              <a:t>ομαδικές 3-4 ατόμων ανάλογα με το ενδιαφέρον των παιδιών, και την επίδοσή τους και ατομικές, προσανατολισμού στο χώρο, λαβύρινθους, κατανόησης εννοιών δεξί –αριστερό και είχαν χρονική διάρκεια περίπου 10 διδακτικών ωρών. </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S-II-Open-Educational-Practices-ppt-Template-v2.0-Ianouarios-2018 (1)">
  <a:themeElements>
    <a:clrScheme name="diagonal">
      <a:dk1>
        <a:srgbClr val="000000"/>
      </a:dk1>
      <a:lt1>
        <a:srgbClr val="FFFFFF"/>
      </a:lt1>
      <a:dk2>
        <a:srgbClr val="434342"/>
      </a:dk2>
      <a:lt2>
        <a:srgbClr val="CDD7D9"/>
      </a:lt2>
      <a:accent1>
        <a:srgbClr val="797B7E"/>
      </a:accent1>
      <a:accent2>
        <a:srgbClr val="F96A1B"/>
      </a:accent2>
      <a:accent3>
        <a:srgbClr val="10B7A3"/>
      </a:accent3>
      <a:accent4>
        <a:srgbClr val="7C984A"/>
      </a:accent4>
      <a:accent5>
        <a:srgbClr val="C2AD8D"/>
      </a:accent5>
      <a:accent6>
        <a:srgbClr val="506E94"/>
      </a:accent6>
      <a:hlink>
        <a:srgbClr val="5F5F5F"/>
      </a:hlink>
      <a:folHlink>
        <a:srgbClr val="969696"/>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xmlns="" name="DS-ΙΙ Open-Educational-Practices-ppt-Template v2.0 - 2017-08-31.pptx" id="{BA600860-33AF-443E-BE10-1A8EC187438B}" vid="{99864185-3038-4E8D-BBE2-32E2B733FF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DS-II-Open-Educational-Practices-ppt-Template-v2.0-Ianouarios-2018 (1)</Template>
  <TotalTime>840</TotalTime>
  <Words>1412</Words>
  <Application>Microsoft Office PowerPoint</Application>
  <PresentationFormat>Προβολή στην οθόνη (4:3)</PresentationFormat>
  <Paragraphs>119</Paragraphs>
  <Slides>19</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DS-II-Open-Educational-Practices-ppt-Template-v2.0-Ianouarios-2018 (1)</vt:lpstr>
      <vt:lpstr>ΠΡΟΓΡΑΜΜΑΤΙΖΟΝΤΑΣ, ΜΑΘΑΙΝΟΝΤΑΣ ΚΑΙ ΔΙΑΣΚΕΔΑΖΟΝΤΑΣ  ΜΕ ΤΗ BEEBOT «MELISSIA» </vt:lpstr>
      <vt:lpstr>ΣΥΝΤΟΜΗ ΠΕΡΙΓΡΑΦΗ</vt:lpstr>
      <vt:lpstr>ΣΧΕΔΙΑΣΜΟΣ ΤΗΣ ανοιχτησ εκπαιδευτικησ ΠΡΑΚΤΙΚΗΣ</vt:lpstr>
      <vt:lpstr>ΣΤΟΙΧΕΙΑ ΣΧΕΔΙΑΣΜΟΥ </vt:lpstr>
      <vt:lpstr>ΔΙΔΑΚΤΙΚΟΙ ΣΤΟΧΟΙ</vt:lpstr>
      <vt:lpstr>ΠΡΑΓΜΑΤΟΠΟΙΗΣΗ ΤΗΣ ανοιχτησ εκπαιδευτικησ ΠΡΑΚΤΙΚΗΣ</vt:lpstr>
      <vt:lpstr>ΣΤΟΙΧΕΙΑ ΠΡΑΓΜΑΤΟΠΟΙΗΣΗΣ  ΤΗΣ ανοιχτησ εκπαιδευτικησ ΠΡΑΚΤΙΚΗΣ   </vt:lpstr>
      <vt:lpstr>ΣΤΟΙΧΕΙΑ ΠΡΑΓΜΑΤΟΠΟΙΗΣΗΣ  ΤΗΣ ανοιχτησ εκπαιδευτικησ ΠΡΑΚΤΙΚΗΣ </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Διαφάνεια 13</vt:lpstr>
      <vt:lpstr>ΣΤΟΙΧΕΙΑ ΤΕΚΜΗΡΙΩΣΗΣ ΚΑΙ ΕΠΕΚΤΑΣΗΣ</vt:lpstr>
      <vt:lpstr> ΑΠΟΤΕΛΕΣΜΑΤΑ - ΑΝΤΙΚΤΥΠΟΣ </vt:lpstr>
      <vt:lpstr>ΑΠΡΟΣΜΕΝΑ ΓΕΓΟΝΟΤΑ </vt:lpstr>
      <vt:lpstr>ΕΚΠΑΙΔΕΥΤΙΚΗ ΤΕΧΝΙΚΗ  ΣΕ ΣΗΜΑΝΤΙΚΑ ΣΤΙΓΜΙΟΤΥΠΑ</vt:lpstr>
      <vt:lpstr>ΣΧΕΣΗ ΜΕ ΑΛΛΕΣ ΑΝΟΙΧΤΕΣ ΕΚΠΑΙΔΕΥΤΙΚΕΣ ΠΡΑΚΤΙΚΕΣ</vt:lpstr>
      <vt:lpstr> ΠΡΟΣΘΕΤΟ ΥΛΙΚΟ ΠΟΥ ΑΞΙΟΠΟΙΗΘΗΚΕ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ανοιχτησ ΕΚΠΑΙΔΕΥΤΙΚΗΣ ΠΡΑΚΤΙΚΗΣ</dc:title>
  <dc:creator>ΜΕΡΩΠΗ</dc:creator>
  <cp:lastModifiedBy>ΜΕΡΩΠΗ</cp:lastModifiedBy>
  <cp:revision>4</cp:revision>
  <dcterms:created xsi:type="dcterms:W3CDTF">2018-10-30T06:36:41Z</dcterms:created>
  <dcterms:modified xsi:type="dcterms:W3CDTF">2018-10-30T20:36:59Z</dcterms:modified>
</cp:coreProperties>
</file>