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FFFF66"/>
    <a:srgbClr val="FFCCFF"/>
    <a:srgbClr val="280AA8"/>
    <a:srgbClr val="CCFFFF"/>
    <a:srgbClr val="FF9933"/>
    <a:srgbClr val="CC0000"/>
    <a:srgbClr val="6600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77" d="100"/>
          <a:sy n="77" d="100"/>
        </p:scale>
        <p:origin x="2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lgn="l">
              <a:defRPr/>
            </a:lvl1pPr>
          </a:lstStyle>
          <a:p>
            <a:fld id="{398760CF-8D3B-4DD0-A216-6B4B3F16AAAC}" type="datetimeFigureOut">
              <a:rPr lang="el-GR" smtClean="0"/>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2ED546-400C-44EE-9372-715D0362648D}" type="slidenum">
              <a:rPr lang="el-GR" smtClean="0"/>
              <a:t>‹#›</a:t>
            </a:fld>
            <a:endParaRPr lang="el-G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168363"/>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98760CF-8D3B-4DD0-A216-6B4B3F16AAAC}" type="datetimeFigureOut">
              <a:rPr lang="el-GR" smtClean="0"/>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2ED546-400C-44EE-9372-715D0362648D}" type="slidenum">
              <a:rPr lang="el-GR" smtClean="0"/>
              <a:t>‹#›</a:t>
            </a:fld>
            <a:endParaRPr lang="el-GR"/>
          </a:p>
        </p:txBody>
      </p:sp>
    </p:spTree>
    <p:extLst>
      <p:ext uri="{BB962C8B-B14F-4D97-AF65-F5344CB8AC3E}">
        <p14:creationId xmlns:p14="http://schemas.microsoft.com/office/powerpoint/2010/main" val="4174638345"/>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98760CF-8D3B-4DD0-A216-6B4B3F16AAAC}" type="datetimeFigureOut">
              <a:rPr lang="el-GR" smtClean="0"/>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2ED546-400C-44EE-9372-715D0362648D}" type="slidenum">
              <a:rPr lang="el-GR" smtClean="0"/>
              <a:t>‹#›</a:t>
            </a:fld>
            <a:endParaRPr lang="el-G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88459"/>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98760CF-8D3B-4DD0-A216-6B4B3F16AAAC}" type="datetimeFigureOut">
              <a:rPr lang="el-GR" smtClean="0"/>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2ED546-400C-44EE-9372-715D0362648D}" type="slidenum">
              <a:rPr lang="el-GR" smtClean="0"/>
              <a:t>‹#›</a:t>
            </a:fld>
            <a:endParaRPr lang="el-GR"/>
          </a:p>
        </p:txBody>
      </p:sp>
    </p:spTree>
    <p:extLst>
      <p:ext uri="{BB962C8B-B14F-4D97-AF65-F5344CB8AC3E}">
        <p14:creationId xmlns:p14="http://schemas.microsoft.com/office/powerpoint/2010/main" val="3548560430"/>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98760CF-8D3B-4DD0-A216-6B4B3F16AAAC}" type="datetimeFigureOut">
              <a:rPr lang="el-GR" smtClean="0"/>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2ED546-400C-44EE-9372-715D0362648D}" type="slidenum">
              <a:rPr lang="el-GR" smtClean="0"/>
              <a:t>‹#›</a:t>
            </a:fld>
            <a:endParaRPr lang="el-G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38986"/>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98760CF-8D3B-4DD0-A216-6B4B3F16AAAC}" type="datetimeFigureOut">
              <a:rPr lang="el-GR" smtClean="0"/>
              <a:t>12/5/2020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12ED546-400C-44EE-9372-715D0362648D}" type="slidenum">
              <a:rPr lang="el-GR" smtClean="0"/>
              <a:t>‹#›</a:t>
            </a:fld>
            <a:endParaRPr lang="el-GR"/>
          </a:p>
        </p:txBody>
      </p:sp>
    </p:spTree>
    <p:extLst>
      <p:ext uri="{BB962C8B-B14F-4D97-AF65-F5344CB8AC3E}">
        <p14:creationId xmlns:p14="http://schemas.microsoft.com/office/powerpoint/2010/main" val="776206045"/>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24128" y="2967788"/>
            <a:ext cx="4754880" cy="33415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l-GR"/>
              <a:t>Στυλ κειμένου υποδείγματος</a:t>
            </a:r>
          </a:p>
        </p:txBody>
      </p:sp>
      <p:sp>
        <p:nvSpPr>
          <p:cNvPr id="6" name="Content Placeholder 5"/>
          <p:cNvSpPr>
            <a:spLocks noGrp="1"/>
          </p:cNvSpPr>
          <p:nvPr>
            <p:ph sz="quarter" idx="4"/>
          </p:nvPr>
        </p:nvSpPr>
        <p:spPr>
          <a:xfrm>
            <a:off x="5990888" y="2967788"/>
            <a:ext cx="4754880" cy="33415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98760CF-8D3B-4DD0-A216-6B4B3F16AAAC}" type="datetimeFigureOut">
              <a:rPr lang="el-GR" smtClean="0"/>
              <a:t>12/5/2020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12ED546-400C-44EE-9372-715D0362648D}" type="slidenum">
              <a:rPr lang="el-GR" smtClean="0"/>
              <a:t>‹#›</a:t>
            </a:fld>
            <a:endParaRPr lang="el-GR"/>
          </a:p>
        </p:txBody>
      </p:sp>
    </p:spTree>
    <p:extLst>
      <p:ext uri="{BB962C8B-B14F-4D97-AF65-F5344CB8AC3E}">
        <p14:creationId xmlns:p14="http://schemas.microsoft.com/office/powerpoint/2010/main" val="4288665938"/>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98760CF-8D3B-4DD0-A216-6B4B3F16AAAC}" type="datetimeFigureOut">
              <a:rPr lang="el-GR" smtClean="0"/>
              <a:t>12/5/2020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12ED546-400C-44EE-9372-715D0362648D}" type="slidenum">
              <a:rPr lang="el-GR" smtClean="0"/>
              <a:t>‹#›</a:t>
            </a:fld>
            <a:endParaRPr lang="el-GR"/>
          </a:p>
        </p:txBody>
      </p:sp>
    </p:spTree>
    <p:extLst>
      <p:ext uri="{BB962C8B-B14F-4D97-AF65-F5344CB8AC3E}">
        <p14:creationId xmlns:p14="http://schemas.microsoft.com/office/powerpoint/2010/main" val="633823936"/>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760CF-8D3B-4DD0-A216-6B4B3F16AAAC}" type="datetimeFigureOut">
              <a:rPr lang="el-GR" smtClean="0"/>
              <a:t>12/5/2020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12ED546-400C-44EE-9372-715D0362648D}" type="slidenum">
              <a:rPr lang="el-GR" smtClean="0"/>
              <a:t>‹#›</a:t>
            </a:fld>
            <a:endParaRPr lang="el-GR"/>
          </a:p>
        </p:txBody>
      </p:sp>
    </p:spTree>
    <p:extLst>
      <p:ext uri="{BB962C8B-B14F-4D97-AF65-F5344CB8AC3E}">
        <p14:creationId xmlns:p14="http://schemas.microsoft.com/office/powerpoint/2010/main" val="3624404878"/>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98760CF-8D3B-4DD0-A216-6B4B3F16AAAC}" type="datetimeFigureOut">
              <a:rPr lang="el-GR" smtClean="0"/>
              <a:t>12/5/2020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12ED546-400C-44EE-9372-715D0362648D}" type="slidenum">
              <a:rPr lang="el-GR" smtClean="0"/>
              <a:t>‹#›</a:t>
            </a:fld>
            <a:endParaRPr lang="el-GR"/>
          </a:p>
        </p:txBody>
      </p:sp>
    </p:spTree>
    <p:extLst>
      <p:ext uri="{BB962C8B-B14F-4D97-AF65-F5344CB8AC3E}">
        <p14:creationId xmlns:p14="http://schemas.microsoft.com/office/powerpoint/2010/main" val="1251153415"/>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98760CF-8D3B-4DD0-A216-6B4B3F16AAAC}" type="datetimeFigureOut">
              <a:rPr lang="el-GR" smtClean="0"/>
              <a:t>12/5/2020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12ED546-400C-44EE-9372-715D0362648D}" type="slidenum">
              <a:rPr lang="el-GR" smtClean="0"/>
              <a:t>‹#›</a:t>
            </a:fld>
            <a:endParaRPr lang="el-G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37454"/>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98760CF-8D3B-4DD0-A216-6B4B3F16AAAC}" type="datetimeFigureOut">
              <a:rPr lang="el-GR" smtClean="0"/>
              <a:t>12/5/2020</a:t>
            </a:fld>
            <a:endParaRPr lang="el-G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l-G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12ED546-400C-44EE-9372-715D0362648D}" type="slidenum">
              <a:rPr lang="el-GR" smtClean="0"/>
              <a:t>‹#›</a:t>
            </a:fld>
            <a:endParaRPr lang="el-G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64366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61AFF-480C-4D50-851B-41E3D304DBF6}"/>
              </a:ext>
            </a:extLst>
          </p:cNvPr>
          <p:cNvSpPr>
            <a:spLocks noGrp="1"/>
          </p:cNvSpPr>
          <p:nvPr>
            <p:ph type="ctrTitle"/>
          </p:nvPr>
        </p:nvSpPr>
        <p:spPr>
          <a:xfrm>
            <a:off x="2156460" y="588963"/>
            <a:ext cx="7879080" cy="2387600"/>
          </a:xfrm>
          <a:solidFill>
            <a:schemeClr val="accent6">
              <a:lumMod val="40000"/>
              <a:lumOff val="60000"/>
            </a:schemeClr>
          </a:solidFill>
          <a:effectLst>
            <a:glow rad="228600">
              <a:schemeClr val="accent6">
                <a:satMod val="175000"/>
                <a:alpha val="40000"/>
              </a:schemeClr>
            </a:glow>
          </a:effectLst>
        </p:spPr>
        <p:txBody>
          <a:bodyPr>
            <a:normAutofit/>
          </a:bodyPr>
          <a:lstStyle/>
          <a:p>
            <a:r>
              <a:rPr lang="el-GR"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ΠΑΛΑΙΟΛΙΘΙΚΗ ΕΠΟΧΗ</a:t>
            </a:r>
          </a:p>
        </p:txBody>
      </p:sp>
      <p:sp>
        <p:nvSpPr>
          <p:cNvPr id="3" name="Υπότιτλος 2">
            <a:extLst>
              <a:ext uri="{FF2B5EF4-FFF2-40B4-BE49-F238E27FC236}">
                <a16:creationId xmlns:a16="http://schemas.microsoft.com/office/drawing/2014/main" id="{1D4FBDCA-9EE9-49E6-89F7-6E1FFDAB9F6C}"/>
              </a:ext>
            </a:extLst>
          </p:cNvPr>
          <p:cNvSpPr>
            <a:spLocks noGrp="1"/>
          </p:cNvSpPr>
          <p:nvPr>
            <p:ph type="subTitle" idx="1"/>
          </p:nvPr>
        </p:nvSpPr>
        <p:spPr>
          <a:xfrm>
            <a:off x="1524000" y="4623118"/>
            <a:ext cx="9144000" cy="1259522"/>
          </a:xfrm>
          <a:solidFill>
            <a:srgbClr val="CCFFFF"/>
          </a:solidFill>
          <a:effectLst>
            <a:glow rad="228600">
              <a:schemeClr val="accent5">
                <a:satMod val="175000"/>
                <a:alpha val="40000"/>
              </a:schemeClr>
            </a:glow>
          </a:effectLst>
        </p:spPr>
        <p:txBody>
          <a:bodyPr/>
          <a:lstStyle/>
          <a:p>
            <a:r>
              <a:rPr lang="el-GR" sz="28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ΌΤΑΝ Ο ΑΝΘΡΩΠΟΣ ΓΙΝΕΤΑΙ ΚΥΝΗΓΟΣ</a:t>
            </a:r>
          </a:p>
          <a:p>
            <a:endParaRPr lang="el-GR" dirty="0"/>
          </a:p>
        </p:txBody>
      </p:sp>
    </p:spTree>
    <p:extLst>
      <p:ext uri="{BB962C8B-B14F-4D97-AF65-F5344CB8AC3E}">
        <p14:creationId xmlns:p14="http://schemas.microsoft.com/office/powerpoint/2010/main" val="2130983951"/>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A31104-9A9B-44FB-B987-A6A240D2ADFC}"/>
              </a:ext>
            </a:extLst>
          </p:cNvPr>
          <p:cNvSpPr>
            <a:spLocks noGrp="1"/>
          </p:cNvSpPr>
          <p:nvPr>
            <p:ph type="title"/>
          </p:nvPr>
        </p:nvSpPr>
        <p:spPr>
          <a:solidFill>
            <a:srgbClr val="FFFF66"/>
          </a:solidFill>
        </p:spPr>
        <p:txBody>
          <a:bodyPr>
            <a:normAutofit fontScale="90000"/>
          </a:bodyPr>
          <a:lstStyle/>
          <a:p>
            <a:r>
              <a:rPr lang="el-GR" sz="4000" b="1" dirty="0"/>
              <a:t>Η </a:t>
            </a:r>
            <a:r>
              <a:rPr lang="el-GR" sz="4000" b="1" dirty="0" err="1"/>
              <a:t>εποχη</a:t>
            </a:r>
            <a:r>
              <a:rPr lang="el-GR" sz="4000" b="1" dirty="0"/>
              <a:t> που οι </a:t>
            </a:r>
            <a:r>
              <a:rPr lang="el-GR" sz="4000" b="1" dirty="0" err="1"/>
              <a:t>ανθρωποι</a:t>
            </a:r>
            <a:r>
              <a:rPr lang="el-GR" sz="4000" b="1" dirty="0"/>
              <a:t> </a:t>
            </a:r>
            <a:r>
              <a:rPr lang="el-GR" sz="4000" b="1" dirty="0" err="1"/>
              <a:t>ηταν</a:t>
            </a:r>
            <a:r>
              <a:rPr lang="el-GR" sz="4000" b="1" dirty="0"/>
              <a:t> </a:t>
            </a:r>
            <a:r>
              <a:rPr lang="el-GR" sz="4000" b="1" dirty="0" err="1"/>
              <a:t>τροφοσυλλεκτεσ</a:t>
            </a:r>
            <a:r>
              <a:rPr lang="el-GR" sz="4000" b="1" dirty="0"/>
              <a:t> και </a:t>
            </a:r>
            <a:r>
              <a:rPr lang="el-GR" sz="4000" b="1" dirty="0" err="1"/>
              <a:t>κυνηγοι</a:t>
            </a:r>
            <a:r>
              <a:rPr lang="el-GR" sz="4000" b="1" dirty="0"/>
              <a:t> </a:t>
            </a:r>
            <a:r>
              <a:rPr lang="el-GR" sz="4000" b="1" dirty="0" err="1"/>
              <a:t>ονομαζεται</a:t>
            </a:r>
            <a:r>
              <a:rPr lang="el-GR" sz="4000" b="1" dirty="0"/>
              <a:t> </a:t>
            </a:r>
            <a:r>
              <a:rPr lang="el-GR" sz="4000" b="1" dirty="0" err="1"/>
              <a:t>παλαιολιθικη</a:t>
            </a:r>
            <a:endParaRPr lang="el-GR" sz="4000" b="1" dirty="0"/>
          </a:p>
        </p:txBody>
      </p:sp>
      <p:pic>
        <p:nvPicPr>
          <p:cNvPr id="6" name="Θέση περιεχομένου 5">
            <a:extLst>
              <a:ext uri="{FF2B5EF4-FFF2-40B4-BE49-F238E27FC236}">
                <a16:creationId xmlns:a16="http://schemas.microsoft.com/office/drawing/2014/main" id="{D5BD3A28-0E07-4A24-80BA-6D7400736E8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5390" y="2286000"/>
            <a:ext cx="4606504" cy="3986784"/>
          </a:xfrm>
        </p:spPr>
      </p:pic>
      <p:sp>
        <p:nvSpPr>
          <p:cNvPr id="4" name="Θέση περιεχομένου 3">
            <a:extLst>
              <a:ext uri="{FF2B5EF4-FFF2-40B4-BE49-F238E27FC236}">
                <a16:creationId xmlns:a16="http://schemas.microsoft.com/office/drawing/2014/main" id="{95F2142F-3761-44CE-AE58-C88D3D8A7B6E}"/>
              </a:ext>
            </a:extLst>
          </p:cNvPr>
          <p:cNvSpPr>
            <a:spLocks noGrp="1"/>
          </p:cNvSpPr>
          <p:nvPr>
            <p:ph sz="half" idx="2"/>
          </p:nvPr>
        </p:nvSpPr>
        <p:spPr/>
        <p:txBody>
          <a:bodyPr/>
          <a:lstStyle/>
          <a:p>
            <a:r>
              <a:rPr lang="el-GR" sz="3600" dirty="0"/>
              <a:t>Από τα ζώα δεν έπαιρναν μόνο το κρέας αλλά και το δέρμα για να ντύνονται. Ακόμη από τα κόκαλα έφτιαχναν αγκίστρια για να ψαρεύουν.</a:t>
            </a:r>
          </a:p>
          <a:p>
            <a:endParaRPr lang="el-GR" dirty="0"/>
          </a:p>
        </p:txBody>
      </p:sp>
    </p:spTree>
    <p:extLst>
      <p:ext uri="{BB962C8B-B14F-4D97-AF65-F5344CB8AC3E}">
        <p14:creationId xmlns:p14="http://schemas.microsoft.com/office/powerpoint/2010/main" val="200394192"/>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75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A5DFA1-BD3E-4F91-B3AB-856534371453}"/>
              </a:ext>
            </a:extLst>
          </p:cNvPr>
          <p:cNvSpPr>
            <a:spLocks noGrp="1"/>
          </p:cNvSpPr>
          <p:nvPr>
            <p:ph type="title"/>
          </p:nvPr>
        </p:nvSpPr>
        <p:spP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8900000" scaled="1"/>
            <a:tileRect/>
          </a:gradFill>
          <a:ln w="57150" cmpd="thinThick">
            <a:solidFill>
              <a:srgbClr val="280AA8"/>
            </a:solidFill>
          </a:ln>
        </p:spPr>
        <p:txBody>
          <a:bodyPr>
            <a:normAutofit/>
          </a:bodyPr>
          <a:lstStyle/>
          <a:p>
            <a:pPr algn="ctr"/>
            <a:r>
              <a:rPr lang="el-GR" sz="3600" dirty="0">
                <a:effectLst>
                  <a:outerShdw blurRad="38100" dist="38100" dir="2700000" algn="tl">
                    <a:srgbClr val="000000">
                      <a:alpha val="43137"/>
                    </a:srgbClr>
                  </a:outerShdw>
                </a:effectLst>
              </a:rPr>
              <a:t>οΙ Ανθρωποι ζωγραφιζαν στους τοιχουσ των </a:t>
            </a:r>
            <a:br>
              <a:rPr lang="el-GR" sz="3600" dirty="0">
                <a:effectLst>
                  <a:outerShdw blurRad="38100" dist="38100" dir="2700000" algn="tl">
                    <a:srgbClr val="000000">
                      <a:alpha val="43137"/>
                    </a:srgbClr>
                  </a:outerShdw>
                </a:effectLst>
              </a:rPr>
            </a:br>
            <a:r>
              <a:rPr lang="el-GR" sz="3600" dirty="0">
                <a:effectLst>
                  <a:outerShdw blurRad="38100" dist="38100" dir="2700000" algn="tl">
                    <a:srgbClr val="000000">
                      <a:alpha val="43137"/>
                    </a:srgbClr>
                  </a:outerShdw>
                </a:effectLst>
              </a:rPr>
              <a:t>σπηλαιων διαφορεσ παραστασεισ </a:t>
            </a:r>
          </a:p>
        </p:txBody>
      </p:sp>
      <p:pic>
        <p:nvPicPr>
          <p:cNvPr id="8" name="Θέση περιεχομένου 7">
            <a:extLst>
              <a:ext uri="{FF2B5EF4-FFF2-40B4-BE49-F238E27FC236}">
                <a16:creationId xmlns:a16="http://schemas.microsoft.com/office/drawing/2014/main" id="{964CC794-3EB4-4B8C-A62C-B98CB53B1F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96287" y="2277293"/>
            <a:ext cx="6814868" cy="4278782"/>
          </a:xfrm>
          <a:prstGeom prst="rect">
            <a:avLst/>
          </a:prstGeom>
          <a:ln>
            <a:noFill/>
          </a:ln>
          <a:effectLst>
            <a:outerShdw blurRad="292100" dist="139700" dir="2700000" algn="tl" rotWithShape="0">
              <a:srgbClr val="333333">
                <a:alpha val="65000"/>
              </a:srgbClr>
            </a:outerShdw>
          </a:effectLst>
        </p:spPr>
      </p:pic>
      <p:sp>
        <p:nvSpPr>
          <p:cNvPr id="10" name="Θέση περιεχομένου 9">
            <a:extLst>
              <a:ext uri="{FF2B5EF4-FFF2-40B4-BE49-F238E27FC236}">
                <a16:creationId xmlns:a16="http://schemas.microsoft.com/office/drawing/2014/main" id="{9259D513-FCE6-43AB-A42E-58970C07C476}"/>
              </a:ext>
            </a:extLst>
          </p:cNvPr>
          <p:cNvSpPr>
            <a:spLocks noGrp="1"/>
          </p:cNvSpPr>
          <p:nvPr>
            <p:ph sz="half" idx="1"/>
          </p:nvPr>
        </p:nvSpPr>
        <p:spPr>
          <a:xfrm>
            <a:off x="1024126" y="2286000"/>
            <a:ext cx="3392599" cy="4023360"/>
          </a:xfrm>
        </p:spPr>
        <p:txBody>
          <a:bodyPr>
            <a:normAutofit/>
          </a:bodyPr>
          <a:lstStyle/>
          <a:p>
            <a:endParaRPr lang="el-GR" sz="3200" dirty="0">
              <a:latin typeface="Arial" panose="020B0604020202020204" pitchFamily="34" charset="0"/>
              <a:cs typeface="Arial" panose="020B0604020202020204" pitchFamily="34" charset="0"/>
            </a:endParaRPr>
          </a:p>
          <a:p>
            <a:endParaRPr lang="el-GR" sz="3200" dirty="0">
              <a:latin typeface="Arial" panose="020B0604020202020204" pitchFamily="34" charset="0"/>
              <a:cs typeface="Arial" panose="020B0604020202020204" pitchFamily="34" charset="0"/>
            </a:endParaRPr>
          </a:p>
          <a:p>
            <a:endParaRPr lang="el-GR" sz="3200" dirty="0">
              <a:latin typeface="Arial" panose="020B0604020202020204" pitchFamily="34" charset="0"/>
              <a:cs typeface="Arial" panose="020B0604020202020204" pitchFamily="34" charset="0"/>
            </a:endParaRPr>
          </a:p>
          <a:p>
            <a:pPr marL="0" indent="0">
              <a:buNone/>
            </a:pPr>
            <a:r>
              <a:rPr lang="el-GR" sz="3200" dirty="0">
                <a:latin typeface="Arial" panose="020B0604020202020204" pitchFamily="34" charset="0"/>
                <a:cs typeface="Arial" panose="020B0604020202020204" pitchFamily="34" charset="0"/>
              </a:rPr>
              <a:t> </a:t>
            </a:r>
          </a:p>
          <a:p>
            <a:pPr marL="0" indent="0">
              <a:buNone/>
            </a:pPr>
            <a:endParaRPr lang="el-GR" sz="3200" dirty="0">
              <a:latin typeface="Arial" panose="020B0604020202020204" pitchFamily="34" charset="0"/>
              <a:cs typeface="Arial" panose="020B0604020202020204" pitchFamily="34" charset="0"/>
            </a:endParaRPr>
          </a:p>
          <a:p>
            <a:pPr marL="0" indent="0">
              <a:buNone/>
            </a:pPr>
            <a:r>
              <a:rPr lang="el-GR"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ΒΡΑΧΟΓΡΑΦΙΕΣ</a:t>
            </a:r>
          </a:p>
        </p:txBody>
      </p:sp>
    </p:spTree>
    <p:extLst>
      <p:ext uri="{BB962C8B-B14F-4D97-AF65-F5344CB8AC3E}">
        <p14:creationId xmlns:p14="http://schemas.microsoft.com/office/powerpoint/2010/main" val="1015474418"/>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0EF3FB-0392-4D6E-832B-562CCFEA0C5B}"/>
              </a:ext>
            </a:extLst>
          </p:cNvPr>
          <p:cNvSpPr>
            <a:spLocks noGrp="1"/>
          </p:cNvSpPr>
          <p:nvPr>
            <p:ph type="title"/>
          </p:nvPr>
        </p:nvSpPr>
        <p:spPr>
          <a:xfrm>
            <a:off x="1024128" y="585216"/>
            <a:ext cx="9017019" cy="587976"/>
          </a:xfrm>
        </p:spPr>
        <p:txBody>
          <a:bodyPr>
            <a:normAutofit fontScale="90000"/>
          </a:bodyPr>
          <a:lstStyle/>
          <a:p>
            <a:r>
              <a:rPr lang="el-GR" sz="4800" b="1" dirty="0">
                <a:effectLst>
                  <a:outerShdw blurRad="38100" dist="38100" dir="2700000" algn="tl">
                    <a:srgbClr val="000000">
                      <a:alpha val="43137"/>
                    </a:srgbClr>
                  </a:outerShdw>
                </a:effectLst>
              </a:rPr>
              <a:t>ΠΩΣ ΜΑΘΑΙΝΟΥΜΕ ΓΙΑ ΟΛΑ ΑΥΤΑ;</a:t>
            </a:r>
          </a:p>
        </p:txBody>
      </p:sp>
      <p:pic>
        <p:nvPicPr>
          <p:cNvPr id="5" name="Εικόνα 4">
            <a:extLst>
              <a:ext uri="{FF2B5EF4-FFF2-40B4-BE49-F238E27FC236}">
                <a16:creationId xmlns:a16="http://schemas.microsoft.com/office/drawing/2014/main" id="{6D8E2C0F-D6F4-4A97-B06E-B6686896B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28" y="1311215"/>
            <a:ext cx="11852695" cy="5417389"/>
          </a:xfrm>
          <a:prstGeom prst="rect">
            <a:avLst/>
          </a:prstGeom>
        </p:spPr>
      </p:pic>
      <p:sp>
        <p:nvSpPr>
          <p:cNvPr id="3" name="Θέση περιεχομένου 2">
            <a:extLst>
              <a:ext uri="{FF2B5EF4-FFF2-40B4-BE49-F238E27FC236}">
                <a16:creationId xmlns:a16="http://schemas.microsoft.com/office/drawing/2014/main" id="{82E28DC1-0BBF-4D4C-8552-11D3D1EC4C0D}"/>
              </a:ext>
            </a:extLst>
          </p:cNvPr>
          <p:cNvSpPr>
            <a:spLocks noGrp="1"/>
          </p:cNvSpPr>
          <p:nvPr>
            <p:ph idx="1"/>
          </p:nvPr>
        </p:nvSpPr>
        <p:spPr/>
        <p:txBody>
          <a:bodyPr>
            <a:normAutofit fontScale="85000" lnSpcReduction="20000"/>
          </a:bodyPr>
          <a:lstStyle/>
          <a:p>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r>
              <a:rPr lang="el-GR"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Επιστήμονες όπως οι αρχαιολόγοι και οι σπηλαιολόγοι κάνουν ανασκαφές και ανακαλύπτουν σπουδαία ευρήματα.</a:t>
            </a:r>
          </a:p>
        </p:txBody>
      </p:sp>
    </p:spTree>
    <p:extLst>
      <p:ext uri="{BB962C8B-B14F-4D97-AF65-F5344CB8AC3E}">
        <p14:creationId xmlns:p14="http://schemas.microsoft.com/office/powerpoint/2010/main" val="879919147"/>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5000">
              <a:srgbClr val="FFFF00"/>
            </a:gs>
            <a:gs pos="76000">
              <a:schemeClr val="accent5">
                <a:tint val="61000"/>
                <a:satMod val="150000"/>
                <a:lumMod val="10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BF51FE-2304-4345-A786-10BB4055E3A3}"/>
              </a:ext>
            </a:extLst>
          </p:cNvPr>
          <p:cNvSpPr>
            <a:spLocks noGrp="1"/>
          </p:cNvSpPr>
          <p:nvPr>
            <p:ph type="title"/>
          </p:nvPr>
        </p:nvSpPr>
        <p:spPr>
          <a:xfrm>
            <a:off x="1024127" y="471508"/>
            <a:ext cx="3858423" cy="1150258"/>
          </a:xfrm>
        </p:spPr>
        <p:txBody>
          <a:bodyPr/>
          <a:lstStyle/>
          <a:p>
            <a:pPr algn="ctr"/>
            <a:r>
              <a:rPr lang="el-GR" sz="2800" b="1" dirty="0">
                <a:effectLst>
                  <a:outerShdw blurRad="38100" dist="38100" dir="2700000" algn="tl">
                    <a:srgbClr val="000000">
                      <a:alpha val="43137"/>
                    </a:srgbClr>
                  </a:outerShdw>
                </a:effectLst>
              </a:rPr>
              <a:t>ΣΠΗΛΑΙΟ ΠΕΤΡΑΛΩΝΩΝ</a:t>
            </a:r>
          </a:p>
        </p:txBody>
      </p:sp>
      <p:pic>
        <p:nvPicPr>
          <p:cNvPr id="6" name="Θέση περιεχομένου 5">
            <a:extLst>
              <a:ext uri="{FF2B5EF4-FFF2-40B4-BE49-F238E27FC236}">
                <a16:creationId xmlns:a16="http://schemas.microsoft.com/office/drawing/2014/main" id="{14298731-85AE-40EA-9D4F-CAC5390D50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247886"/>
            <a:ext cx="5968351" cy="4635329"/>
          </a:xfrm>
          <a:effectLst>
            <a:softEdge rad="127000"/>
          </a:effectLst>
        </p:spPr>
      </p:pic>
      <p:sp>
        <p:nvSpPr>
          <p:cNvPr id="4" name="Θέση κειμένου 3">
            <a:extLst>
              <a:ext uri="{FF2B5EF4-FFF2-40B4-BE49-F238E27FC236}">
                <a16:creationId xmlns:a16="http://schemas.microsoft.com/office/drawing/2014/main" id="{474F2B3C-20AB-48B4-BE34-C4F42C646F99}"/>
              </a:ext>
            </a:extLst>
          </p:cNvPr>
          <p:cNvSpPr>
            <a:spLocks noGrp="1"/>
          </p:cNvSpPr>
          <p:nvPr>
            <p:ph type="body" sz="half" idx="2"/>
          </p:nvPr>
        </p:nvSpPr>
        <p:spPr>
          <a:xfrm>
            <a:off x="1024128" y="1812983"/>
            <a:ext cx="4389120" cy="4070232"/>
          </a:xfrm>
        </p:spPr>
        <p:txBody>
          <a:bodyPr>
            <a:noAutofit/>
          </a:bodyPr>
          <a:lstStyle/>
          <a:p>
            <a:r>
              <a:rPr lang="el-GR" sz="2400" dirty="0"/>
              <a:t>Στην Ελλάδα στην περιοχή της Χαλκιδικής στο σπήλαιο των Πετραλώνων ανακαλύφτηκε κρανίο ανθρώπινο 700.000 ετών.</a:t>
            </a:r>
          </a:p>
          <a:p>
            <a:r>
              <a:rPr lang="el-GR" sz="2400" dirty="0"/>
              <a:t>Απίστευτο ;;;</a:t>
            </a:r>
          </a:p>
          <a:p>
            <a:r>
              <a:rPr lang="el-GR" sz="2400" dirty="0"/>
              <a:t>Επίσης βρέθηκαν εργαλεία  και οστά ανθρώπων αυτής της εποχής.</a:t>
            </a:r>
          </a:p>
        </p:txBody>
      </p:sp>
    </p:spTree>
    <p:extLst>
      <p:ext uri="{BB962C8B-B14F-4D97-AF65-F5344CB8AC3E}">
        <p14:creationId xmlns:p14="http://schemas.microsoft.com/office/powerpoint/2010/main" val="1948031913"/>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886CDAF-28C6-4674-ACC9-A0D4540EC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95" y="845389"/>
            <a:ext cx="5881081" cy="55015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Εικόνα 4">
            <a:extLst>
              <a:ext uri="{FF2B5EF4-FFF2-40B4-BE49-F238E27FC236}">
                <a16:creationId xmlns:a16="http://schemas.microsoft.com/office/drawing/2014/main" id="{899F1B9A-6248-4C5C-BF70-EE86D513A3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0975" y="3715455"/>
            <a:ext cx="2857500" cy="26479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Εικόνα 6">
            <a:extLst>
              <a:ext uri="{FF2B5EF4-FFF2-40B4-BE49-F238E27FC236}">
                <a16:creationId xmlns:a16="http://schemas.microsoft.com/office/drawing/2014/main" id="{B059F32A-3A65-4C13-9FE5-09576A85D7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8334" y="278981"/>
            <a:ext cx="4381500" cy="2381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749C6A33-2FC1-4DFC-A2C8-20A8676E2FCE}"/>
              </a:ext>
            </a:extLst>
          </p:cNvPr>
          <p:cNvSpPr txBox="1"/>
          <p:nvPr/>
        </p:nvSpPr>
        <p:spPr>
          <a:xfrm>
            <a:off x="6760975" y="2725947"/>
            <a:ext cx="4418859" cy="400110"/>
          </a:xfrm>
          <a:prstGeom prst="rect">
            <a:avLst/>
          </a:prstGeom>
          <a:noFill/>
        </p:spPr>
        <p:txBody>
          <a:bodyPr wrap="square" rtlCol="0">
            <a:spAutoFit/>
          </a:bodyPr>
          <a:lstStyle/>
          <a:p>
            <a:r>
              <a:rPr lang="el-GR" sz="2000" b="1" dirty="0"/>
              <a:t>Κάπως έτσι θα έμοιαζε ο αρχάνθρωπος</a:t>
            </a:r>
          </a:p>
        </p:txBody>
      </p:sp>
    </p:spTree>
    <p:extLst>
      <p:ext uri="{BB962C8B-B14F-4D97-AF65-F5344CB8AC3E}">
        <p14:creationId xmlns:p14="http://schemas.microsoft.com/office/powerpoint/2010/main" val="599491386"/>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7F75A5-F940-401C-861D-73A76442FFE9}"/>
              </a:ext>
            </a:extLst>
          </p:cNvPr>
          <p:cNvSpPr>
            <a:spLocks noGrp="1"/>
          </p:cNvSpPr>
          <p:nvPr>
            <p:ph type="title"/>
          </p:nvPr>
        </p:nvSpPr>
        <p:spPr/>
        <p:txBody>
          <a:bodyPr/>
          <a:lstStyle/>
          <a:p>
            <a:pPr algn="ctr"/>
            <a:r>
              <a:rPr lang="el-GR" dirty="0">
                <a:solidFill>
                  <a:srgbClr val="002060"/>
                </a:solidFill>
              </a:rPr>
              <a:t>ΠΑΛΑΙΟΛΙΘΙΚΗ ΕΠΟΧΗ</a:t>
            </a:r>
          </a:p>
        </p:txBody>
      </p:sp>
      <p:pic>
        <p:nvPicPr>
          <p:cNvPr id="5" name="Θέση περιεχομένου 4">
            <a:extLst>
              <a:ext uri="{FF2B5EF4-FFF2-40B4-BE49-F238E27FC236}">
                <a16:creationId xmlns:a16="http://schemas.microsoft.com/office/drawing/2014/main" id="{A29F16FD-8603-480B-B0CE-54D90689ED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3999" y="2286000"/>
            <a:ext cx="8823961" cy="4191000"/>
          </a:xfrm>
        </p:spPr>
      </p:pic>
    </p:spTree>
    <p:extLst>
      <p:ext uri="{BB962C8B-B14F-4D97-AF65-F5344CB8AC3E}">
        <p14:creationId xmlns:p14="http://schemas.microsoft.com/office/powerpoint/2010/main" val="3498447038"/>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D99A57A-81AF-4669-A110-936601314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63" y="304800"/>
            <a:ext cx="11397997" cy="6172200"/>
          </a:xfrm>
          <a:prstGeom prst="rect">
            <a:avLst/>
          </a:prstGeom>
        </p:spPr>
      </p:pic>
    </p:spTree>
    <p:extLst>
      <p:ext uri="{BB962C8B-B14F-4D97-AF65-F5344CB8AC3E}">
        <p14:creationId xmlns:p14="http://schemas.microsoft.com/office/powerpoint/2010/main" val="661221332"/>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B4443B-C10F-4555-B78E-B5E1B10273FA}"/>
              </a:ext>
            </a:extLst>
          </p:cNvPr>
          <p:cNvSpPr>
            <a:spLocks noGrp="1"/>
          </p:cNvSpPr>
          <p:nvPr>
            <p:ph type="title"/>
          </p:nvPr>
        </p:nvSpPr>
        <p:spPr>
          <a:xfrm>
            <a:off x="1024128" y="367946"/>
            <a:ext cx="9720072" cy="1499616"/>
          </a:xfrm>
          <a:blipFill>
            <a:blip r:embed="rId2"/>
            <a:tile tx="0" ty="0" sx="100000" sy="100000" flip="none" algn="tl"/>
          </a:blipFill>
        </p:spPr>
        <p:txBody>
          <a:bodyPr>
            <a:normAutofit/>
          </a:bodyPr>
          <a:lstStyle/>
          <a:p>
            <a:r>
              <a:rPr lang="en-US" sz="2400" b="1" dirty="0">
                <a:solidFill>
                  <a:schemeClr val="tx1"/>
                </a:solidFill>
                <a:latin typeface="Arial" panose="020B0604020202020204" pitchFamily="34" charset="0"/>
                <a:cs typeface="Arial" panose="020B0604020202020204" pitchFamily="34" charset="0"/>
              </a:rPr>
              <a:t>OI </a:t>
            </a:r>
            <a:r>
              <a:rPr lang="el-GR" sz="2400" b="1" dirty="0">
                <a:solidFill>
                  <a:schemeClr val="tx1"/>
                </a:solidFill>
                <a:latin typeface="Arial" panose="020B0604020202020204" pitchFamily="34" charset="0"/>
                <a:cs typeface="Arial" panose="020B0604020202020204" pitchFamily="34" charset="0"/>
              </a:rPr>
              <a:t>ΑΝΘΡΩΠΟΙ ΟΜΩΣ ΚΑΤΑΦΕΡΑΝ ΝΑ ΕΠΙΒΙΩΣΟΥΝ ΜΕ ΤΗ ΔΥΝΑΜΗ ΤΟΥ ΜΥΑΛΟΥ. </a:t>
            </a:r>
            <a:br>
              <a:rPr lang="el-GR" sz="2400" b="1" dirty="0">
                <a:solidFill>
                  <a:schemeClr val="tx1"/>
                </a:solidFill>
                <a:latin typeface="Arial" panose="020B0604020202020204" pitchFamily="34" charset="0"/>
                <a:cs typeface="Arial" panose="020B0604020202020204" pitchFamily="34" charset="0"/>
              </a:rPr>
            </a:br>
            <a:r>
              <a:rPr lang="el-GR" sz="2400" b="1" dirty="0">
                <a:solidFill>
                  <a:schemeClr val="tx1"/>
                </a:solidFill>
                <a:latin typeface="Arial" panose="020B0604020202020204" pitchFamily="34" charset="0"/>
                <a:cs typeface="Arial" panose="020B0604020202020204" pitchFamily="34" charset="0"/>
              </a:rPr>
              <a:t>ΜΕΤΑΚΙΝΗΘΗΚΑΝ ΣΕ ΠΙΟ ΖΕΣΤΑ ΜΕΡΗ . </a:t>
            </a:r>
            <a:br>
              <a:rPr lang="el-GR" sz="2400" b="1" dirty="0">
                <a:solidFill>
                  <a:schemeClr val="tx1"/>
                </a:solidFill>
                <a:latin typeface="Arial" panose="020B0604020202020204" pitchFamily="34" charset="0"/>
                <a:cs typeface="Arial" panose="020B0604020202020204" pitchFamily="34" charset="0"/>
              </a:rPr>
            </a:br>
            <a:r>
              <a:rPr lang="el-GR" sz="2400" b="1" dirty="0">
                <a:solidFill>
                  <a:schemeClr val="tx1"/>
                </a:solidFill>
                <a:latin typeface="Arial" panose="020B0604020202020204" pitchFamily="34" charset="0"/>
                <a:cs typeface="Arial" panose="020B0604020202020204" pitchFamily="34" charset="0"/>
              </a:rPr>
              <a:t>ΚΑΤΟΙΚΗΣΑΝ ΣΕ ΣΠΗΛΙΕΣ.</a:t>
            </a:r>
          </a:p>
        </p:txBody>
      </p:sp>
      <p:pic>
        <p:nvPicPr>
          <p:cNvPr id="5" name="Θέση περιεχομένου 4">
            <a:extLst>
              <a:ext uri="{FF2B5EF4-FFF2-40B4-BE49-F238E27FC236}">
                <a16:creationId xmlns:a16="http://schemas.microsoft.com/office/drawing/2014/main" id="{051EC20C-CBF1-42E0-8170-3D1C465D9E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38156" y="2703907"/>
            <a:ext cx="4250486" cy="37861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Εικόνα 6">
            <a:extLst>
              <a:ext uri="{FF2B5EF4-FFF2-40B4-BE49-F238E27FC236}">
                <a16:creationId xmlns:a16="http://schemas.microsoft.com/office/drawing/2014/main" id="{CC171EDC-6BE0-4B19-AB94-D904E4AA2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128" y="2113473"/>
            <a:ext cx="5715000" cy="45910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3290084"/>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rgbClr val="CCFFFF"/>
            </a:gs>
            <a:gs pos="76000">
              <a:schemeClr val="accent5">
                <a:tint val="61000"/>
                <a:satMod val="150000"/>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BBBF5E-6BCA-45B1-AA68-F81EA1CC91DE}"/>
              </a:ext>
            </a:extLst>
          </p:cNvPr>
          <p:cNvSpPr>
            <a:spLocks noGrp="1"/>
          </p:cNvSpPr>
          <p:nvPr>
            <p:ph type="title"/>
          </p:nvPr>
        </p:nvSpPr>
        <p:spPr>
          <a:xfrm>
            <a:off x="1235964" y="585216"/>
            <a:ext cx="9720072" cy="1019297"/>
          </a:xfrm>
          <a:ln w="28575">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r>
              <a:rPr lang="el-GR" sz="2000" b="1" dirty="0"/>
              <a:t>ΒΡΗΚΑΝ ΤΡΟΠΟΥΣ ΝΑ ΑΝΑΒΟΥΝ ΤΗ ΦΩΤΙΑ. ΑΥΤΗ ΤΟΥΣ ΖΕΣΤΑΙΝΕ ,ΤΟΥΣ ΦΩΤΙΖΕ, ΕΔΙΩΧΝΕ ΜΑΚΡΙΑ ΤΑ ΑΓΡΙΑ ΖΩΑ. ΟΙ ΠΡΩΤΟΙ ΑΝΘΡΩΠΟΙ ΜΑΖΕΥΟΝΤΑΝ ΓΥΡΩ ΑΠΟ ΤΗ ΦΩΤΙΑ ΚΑΙ ΕΚΕΙ ΑΡΧΙΣΑΝ ΣΙΓΑ </a:t>
            </a:r>
            <a:r>
              <a:rPr lang="el-GR" sz="2000" b="1" dirty="0" err="1"/>
              <a:t>ΣΙΓΑ</a:t>
            </a:r>
            <a:r>
              <a:rPr lang="el-GR" sz="2000" b="1" dirty="0"/>
              <a:t> ΝΑ ΜΙΛΟΥΝ.</a:t>
            </a:r>
          </a:p>
        </p:txBody>
      </p:sp>
      <p:pic>
        <p:nvPicPr>
          <p:cNvPr id="6" name="Θέση περιεχομένου 5">
            <a:extLst>
              <a:ext uri="{FF2B5EF4-FFF2-40B4-BE49-F238E27FC236}">
                <a16:creationId xmlns:a16="http://schemas.microsoft.com/office/drawing/2014/main" id="{C7F0CEE4-449E-4F3D-A585-BEC80DAB760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90778" y="1897811"/>
            <a:ext cx="3916392" cy="4019909"/>
          </a:xfrm>
          <a:prstGeom prst="rect">
            <a:avLst/>
          </a:prstGeom>
          <a:ln w="88900" cap="sq" cmpd="thickThin">
            <a:solidFill>
              <a:srgbClr val="000000"/>
            </a:solidFill>
            <a:prstDash val="solid"/>
            <a:miter lim="800000"/>
          </a:ln>
          <a:effectLst>
            <a:innerShdw blurRad="76200">
              <a:srgbClr val="000000"/>
            </a:innerShdw>
          </a:effectLst>
        </p:spPr>
      </p:pic>
      <p:pic>
        <p:nvPicPr>
          <p:cNvPr id="8" name="Θέση περιεχομένου 7">
            <a:extLst>
              <a:ext uri="{FF2B5EF4-FFF2-40B4-BE49-F238E27FC236}">
                <a16:creationId xmlns:a16="http://schemas.microsoft.com/office/drawing/2014/main" id="{B0227BD7-8205-4D3D-951C-010DF757DF9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72046" y="1897811"/>
            <a:ext cx="4372153" cy="410655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26216493"/>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176196E-D9F1-4939-8164-E6E21AAE8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2" y="124445"/>
            <a:ext cx="12042475" cy="66091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98600717"/>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51889E-4740-4821-A119-9EB4EE81F40E}"/>
              </a:ext>
            </a:extLst>
          </p:cNvPr>
          <p:cNvSpPr>
            <a:spLocks noGrp="1"/>
          </p:cNvSpPr>
          <p:nvPr>
            <p:ph type="title"/>
          </p:nvPr>
        </p:nvSpPr>
        <p:spPr>
          <a:xfrm>
            <a:off x="1024128" y="471509"/>
            <a:ext cx="4389120" cy="977729"/>
          </a:xfrm>
        </p:spPr>
        <p:txBody>
          <a:bodyPr/>
          <a:lstStyle/>
          <a:p>
            <a:pPr algn="ctr"/>
            <a:r>
              <a:rPr lang="el-GR" dirty="0"/>
              <a:t>ΕΡΓΑΛΕΙΑ</a:t>
            </a:r>
          </a:p>
        </p:txBody>
      </p:sp>
      <p:pic>
        <p:nvPicPr>
          <p:cNvPr id="6" name="Θέση περιεχομένου 5">
            <a:extLst>
              <a:ext uri="{FF2B5EF4-FFF2-40B4-BE49-F238E27FC236}">
                <a16:creationId xmlns:a16="http://schemas.microsoft.com/office/drawing/2014/main" id="{216CAADD-7388-4481-A16A-2B9A3BFEC5B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15000" y="906863"/>
            <a:ext cx="5678488" cy="5015699"/>
          </a:xfrm>
          <a:prstGeom prst="rect">
            <a:avLst/>
          </a:prstGeom>
          <a:ln w="228600" cap="sq" cmpd="thickThin">
            <a:solidFill>
              <a:srgbClr val="000000"/>
            </a:solidFill>
            <a:prstDash val="solid"/>
            <a:miter lim="800000"/>
          </a:ln>
          <a:effectLst>
            <a:innerShdw blurRad="76200">
              <a:srgbClr val="000000"/>
            </a:innerShdw>
          </a:effectLst>
        </p:spPr>
      </p:pic>
      <p:sp>
        <p:nvSpPr>
          <p:cNvPr id="4" name="Θέση κειμένου 3">
            <a:extLst>
              <a:ext uri="{FF2B5EF4-FFF2-40B4-BE49-F238E27FC236}">
                <a16:creationId xmlns:a16="http://schemas.microsoft.com/office/drawing/2014/main" id="{3AAFE77E-1C3C-40BC-86E5-687AA225FBED}"/>
              </a:ext>
            </a:extLst>
          </p:cNvPr>
          <p:cNvSpPr>
            <a:spLocks noGrp="1"/>
          </p:cNvSpPr>
          <p:nvPr>
            <p:ph type="body" sz="half" idx="2"/>
          </p:nvPr>
        </p:nvSpPr>
        <p:spPr>
          <a:xfrm>
            <a:off x="1024128" y="1811547"/>
            <a:ext cx="4389120" cy="4208253"/>
          </a:xfrm>
        </p:spPr>
        <p:txBody>
          <a:bodyPr>
            <a:normAutofit/>
          </a:bodyPr>
          <a:lstStyle/>
          <a:p>
            <a:endParaRPr lang="el-GR" sz="2000" dirty="0"/>
          </a:p>
          <a:p>
            <a:r>
              <a:rPr lang="el-GR" sz="2000" dirty="0"/>
              <a:t>Το πρώτο εργαλείο του ανθρώπου ήταν η πέτρα. Με τον καιρό όμως έφτιαξαν κι άλλα εργαλεία, όπως το πέτρινο τσεκούρι με ξύλινη λαβή. Έφτιαξαν και όπλα όπως τόξα και μαχαίρια από πέτρα ή κόκαλα  ζώων.</a:t>
            </a:r>
          </a:p>
          <a:p>
            <a:r>
              <a:rPr lang="el-GR" sz="2000" dirty="0"/>
              <a:t>Τώρα πια μπορούσαν να πάνε για κυνήγι.</a:t>
            </a:r>
          </a:p>
          <a:p>
            <a:r>
              <a:rPr lang="el-GR" sz="2400" b="1" dirty="0"/>
              <a:t>Ο άνθρωπος γίνεται κυνηγός.</a:t>
            </a:r>
          </a:p>
        </p:txBody>
      </p:sp>
    </p:spTree>
    <p:extLst>
      <p:ext uri="{BB962C8B-B14F-4D97-AF65-F5344CB8AC3E}">
        <p14:creationId xmlns:p14="http://schemas.microsoft.com/office/powerpoint/2010/main" val="613885521"/>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11C2C57-FB87-4147-A4A3-3454FDC31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94" y="1345721"/>
            <a:ext cx="3591629" cy="3864633"/>
          </a:xfrm>
          <a:prstGeom prst="rect">
            <a:avLst/>
          </a:prstGeom>
          <a:ln w="88900" cap="sq" cmpd="thickThin">
            <a:solidFill>
              <a:srgbClr val="000000"/>
            </a:solidFill>
            <a:prstDash val="solid"/>
            <a:miter lim="800000"/>
          </a:ln>
          <a:effectLst>
            <a:outerShdw blurRad="63500" sx="102000" sy="102000" algn="ctr" rotWithShape="0">
              <a:prstClr val="black">
                <a:alpha val="40000"/>
              </a:prstClr>
            </a:outerShdw>
          </a:effectLst>
        </p:spPr>
      </p:pic>
      <p:pic>
        <p:nvPicPr>
          <p:cNvPr id="5" name="Εικόνα 4">
            <a:extLst>
              <a:ext uri="{FF2B5EF4-FFF2-40B4-BE49-F238E27FC236}">
                <a16:creationId xmlns:a16="http://schemas.microsoft.com/office/drawing/2014/main" id="{7FF86EEC-AC6F-4D37-8FA6-0BC0BD7D7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321" y="408546"/>
            <a:ext cx="6605318" cy="5457416"/>
          </a:xfrm>
          <a:prstGeom prst="rect">
            <a:avLst/>
          </a:prstGeom>
          <a:ln w="88900" cap="sq" cmpd="thickThin">
            <a:solidFill>
              <a:srgbClr val="000000"/>
            </a:solidFill>
            <a:prstDash val="solid"/>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49948530"/>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D4B6C96-51B8-4DFD-B99B-547A8A0A4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69" y="120771"/>
            <a:ext cx="11938959" cy="660783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37202629"/>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λοκληρωμένο">
  <a:themeElements>
    <a:clrScheme name="Ολοκληρωμένο">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Ολοκληρωμένο">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Ολοκληρωμένο">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Ion</Template>
  <TotalTime>163</TotalTime>
  <Words>227</Words>
  <Application>Microsoft Office PowerPoint</Application>
  <PresentationFormat>Ευρεία οθόνη</PresentationFormat>
  <Paragraphs>36</Paragraphs>
  <Slides>14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14</vt:i4>
      </vt:variant>
    </vt:vector>
  </HeadingPairs>
  <TitlesOfParts>
    <vt:vector size="20" baseType="lpstr">
      <vt:lpstr>Arial</vt:lpstr>
      <vt:lpstr>Calibri</vt:lpstr>
      <vt:lpstr>Tw Cen MT</vt:lpstr>
      <vt:lpstr>Tw Cen MT Condensed</vt:lpstr>
      <vt:lpstr>Wingdings 3</vt:lpstr>
      <vt:lpstr>Ολοκληρωμένο</vt:lpstr>
      <vt:lpstr>ΠΑΛΑΙΟΛΙΘΙΚΗ ΕΠΟΧΗ</vt:lpstr>
      <vt:lpstr>ΠΑΛΑΙΟΛΙΘΙΚΗ ΕΠΟΧΗ</vt:lpstr>
      <vt:lpstr>Παρουσίαση του PowerPoint</vt:lpstr>
      <vt:lpstr>OI ΑΝΘΡΩΠΟΙ ΟΜΩΣ ΚΑΤΑΦΕΡΑΝ ΝΑ ΕΠΙΒΙΩΣΟΥΝ ΜΕ ΤΗ ΔΥΝΑΜΗ ΤΟΥ ΜΥΑΛΟΥ.  ΜΕΤΑΚΙΝΗΘΗΚΑΝ ΣΕ ΠΙΟ ΖΕΣΤΑ ΜΕΡΗ .  ΚΑΤΟΙΚΗΣΑΝ ΣΕ ΣΠΗΛΙΕΣ.</vt:lpstr>
      <vt:lpstr>ΒΡΗΚΑΝ ΤΡΟΠΟΥΣ ΝΑ ΑΝΑΒΟΥΝ ΤΗ ΦΩΤΙΑ. ΑΥΤΗ ΤΟΥΣ ΖΕΣΤΑΙΝΕ ,ΤΟΥΣ ΦΩΤΙΖΕ, ΕΔΙΩΧΝΕ ΜΑΚΡΙΑ ΤΑ ΑΓΡΙΑ ΖΩΑ. ΟΙ ΠΡΩΤΟΙ ΑΝΘΡΩΠΟΙ ΜΑΖΕΥΟΝΤΑΝ ΓΥΡΩ ΑΠΟ ΤΗ ΦΩΤΙΑ ΚΑΙ ΕΚΕΙ ΑΡΧΙΣΑΝ ΣΙΓΑ ΣΙΓΑ ΝΑ ΜΙΛΟΥΝ.</vt:lpstr>
      <vt:lpstr>Παρουσίαση του PowerPoint</vt:lpstr>
      <vt:lpstr>ΕΡΓΑΛΕΙΑ</vt:lpstr>
      <vt:lpstr>Παρουσίαση του PowerPoint</vt:lpstr>
      <vt:lpstr>Παρουσίαση του PowerPoint</vt:lpstr>
      <vt:lpstr>Η εποχη που οι ανθρωποι ηταν τροφοσυλλεκτεσ και κυνηγοι ονομαζεται παλαιολιθικη</vt:lpstr>
      <vt:lpstr>οΙ Ανθρωποι ζωγραφιζαν στους τοιχουσ των  σπηλαιων διαφορεσ παραστασεισ </vt:lpstr>
      <vt:lpstr>ΠΩΣ ΜΑΘΑΙΝΟΥΜΕ ΓΙΑ ΟΛΑ ΑΥΤΑ;</vt:lpstr>
      <vt:lpstr>ΣΠΗΛΑΙΟ ΠΕΤΡΑΛΩΝΩΝ</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ΠΑΛΑΙΟΛΙΘΙΚΗ ΕΠΟΧΗ</dc:title>
  <dc:creator>ΚΥΡΙΑΚΗ ΜΩΡΑΪΤΗ</dc:creator>
  <cp:lastModifiedBy>ΚΥΡΙΑΚΗ ΜΩΡΑΪΤΗ</cp:lastModifiedBy>
  <cp:revision>34</cp:revision>
  <dcterms:created xsi:type="dcterms:W3CDTF">2020-03-25T20:21:51Z</dcterms:created>
  <dcterms:modified xsi:type="dcterms:W3CDTF">2020-05-12T17:00:26Z</dcterms:modified>
</cp:coreProperties>
</file>