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7" d="100"/>
          <a:sy n="77" d="100"/>
        </p:scale>
        <p:origin x="2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7A0374-3965-40B4-9C93-6D93C306369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7AAD912-FA66-4553-9F68-34B80C4E0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48FADCE-FB71-478E-91B9-AD3ECCE6FA33}"/>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5" name="Θέση υποσέλιδου 4">
            <a:extLst>
              <a:ext uri="{FF2B5EF4-FFF2-40B4-BE49-F238E27FC236}">
                <a16:creationId xmlns:a16="http://schemas.microsoft.com/office/drawing/2014/main" id="{5F8565F7-8843-4FFC-B105-FD840C5266F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A10111-B5F6-4FDE-967A-5A1196D70546}"/>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1104905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28F25-D1D5-4B9D-B7DC-3BA28CAF6F8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D8E79BE-882C-4D83-ACE6-05C73EB2405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9A1E201-C6DF-480E-851F-6296155FE206}"/>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5" name="Θέση υποσέλιδου 4">
            <a:extLst>
              <a:ext uri="{FF2B5EF4-FFF2-40B4-BE49-F238E27FC236}">
                <a16:creationId xmlns:a16="http://schemas.microsoft.com/office/drawing/2014/main" id="{239AC819-0E19-48CE-B78D-8ACE794013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38A5458-5343-40C9-9CF0-93234F9FCC34}"/>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617005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C456517-65A6-4605-A50F-58A1D6BDD4C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C3C86D7-5EFF-4349-8470-AE7C4F4F270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72EBB44-FF72-4BF1-B56A-C2BD8E07197C}"/>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5" name="Θέση υποσέλιδου 4">
            <a:extLst>
              <a:ext uri="{FF2B5EF4-FFF2-40B4-BE49-F238E27FC236}">
                <a16:creationId xmlns:a16="http://schemas.microsoft.com/office/drawing/2014/main" id="{EFBA88C2-535D-461C-83AC-23F10CA5925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DA300AB-DE74-46AE-994B-A5EBA0C1E6BC}"/>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911525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C6B7B5-554F-4813-A654-2312FCA26C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9A40429-0665-417C-A97F-BA113ABA0CF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BB726B-F194-4922-A1B1-D17DE78A4B3F}"/>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5" name="Θέση υποσέλιδου 4">
            <a:extLst>
              <a:ext uri="{FF2B5EF4-FFF2-40B4-BE49-F238E27FC236}">
                <a16:creationId xmlns:a16="http://schemas.microsoft.com/office/drawing/2014/main" id="{A3D3F384-0EF7-4246-AC7F-1393551185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96F8812-2541-42A4-9C7C-50D9CEC12F50}"/>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236889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5CAF6E-7B14-498B-B802-085A2F22BBA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309C535-B779-48A0-8808-4C8789E85C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6407EF2-6396-4324-AA98-E3A690BA6454}"/>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5" name="Θέση υποσέλιδου 4">
            <a:extLst>
              <a:ext uri="{FF2B5EF4-FFF2-40B4-BE49-F238E27FC236}">
                <a16:creationId xmlns:a16="http://schemas.microsoft.com/office/drawing/2014/main" id="{CC6E1301-4089-40D5-A825-9FB00FD144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F28CB06-02B3-4525-B46C-B0E555FAB317}"/>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3758885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D40841-773C-4DC4-A472-10DD88D076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F63513F-88D2-46E2-9965-FFF9170C6E8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B659A39-5EEF-4722-8323-3B222E9D192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40C4456-D678-4B09-9730-D404D314FA37}"/>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6" name="Θέση υποσέλιδου 5">
            <a:extLst>
              <a:ext uri="{FF2B5EF4-FFF2-40B4-BE49-F238E27FC236}">
                <a16:creationId xmlns:a16="http://schemas.microsoft.com/office/drawing/2014/main" id="{BEFA0E70-D781-4BE5-9770-FD724FCDBFA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E72118F-B0CD-4674-9F58-22A86CE8C8BE}"/>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138204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EC3B2F-B0D7-4252-A874-35AB6CB673E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CD726E8-2485-4B01-B9EC-D19AA7C709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4BF1610-E615-42FB-9824-71B25F168EC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31EF809-912B-4F51-88C6-E600390586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1E63905-CD96-468F-8F81-2A08834D37F8}"/>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9C6A9C1A-D663-47F2-B82A-9FEA8EE58E54}"/>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8" name="Θέση υποσέλιδου 7">
            <a:extLst>
              <a:ext uri="{FF2B5EF4-FFF2-40B4-BE49-F238E27FC236}">
                <a16:creationId xmlns:a16="http://schemas.microsoft.com/office/drawing/2014/main" id="{DF7EF2E7-8DD2-448E-B3E2-DCF32B4771A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705067F-F5C7-483B-87BA-282C424A7AA9}"/>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2135656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91C87A-6724-423B-B6B1-1DF2660E78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731CAA2-45DD-4A86-917D-DB3EF350A2B6}"/>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4" name="Θέση υποσέλιδου 3">
            <a:extLst>
              <a:ext uri="{FF2B5EF4-FFF2-40B4-BE49-F238E27FC236}">
                <a16:creationId xmlns:a16="http://schemas.microsoft.com/office/drawing/2014/main" id="{22BD69B4-F140-4CC8-8946-62E1166C234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545057E-CF56-4F2C-BCE3-50E9F31412D3}"/>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2950600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38BBA95-F2E8-4754-92C3-31270C4EAFD0}"/>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3" name="Θέση υποσέλιδου 2">
            <a:extLst>
              <a:ext uri="{FF2B5EF4-FFF2-40B4-BE49-F238E27FC236}">
                <a16:creationId xmlns:a16="http://schemas.microsoft.com/office/drawing/2014/main" id="{341C0939-0371-434F-A5CA-B77ACA87FEC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4458102-FEAC-4C93-A990-7D856972ACEB}"/>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3352409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64F945-FD6A-4111-B82F-886197107D0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CF395A0-B825-41B7-8EC9-B5741AD7B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9F2CE4B-7602-4858-961F-63707D2A4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FA7F567-384F-41F0-901B-5D2FD7A37AA5}"/>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6" name="Θέση υποσέλιδου 5">
            <a:extLst>
              <a:ext uri="{FF2B5EF4-FFF2-40B4-BE49-F238E27FC236}">
                <a16:creationId xmlns:a16="http://schemas.microsoft.com/office/drawing/2014/main" id="{8B7DEC81-5BA6-4C85-A472-0EA05347DC5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7BF7575-0606-4468-8816-0C09754C0F74}"/>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3954020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64DB86-2B85-4983-B14E-123D4DF3E97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0674DA2-F9DB-464D-AAD1-690C19B28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48EB751-5AFF-43C3-AE25-F15E09831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5B428E6-4982-4946-BE49-33A1A5427988}"/>
              </a:ext>
            </a:extLst>
          </p:cNvPr>
          <p:cNvSpPr>
            <a:spLocks noGrp="1"/>
          </p:cNvSpPr>
          <p:nvPr>
            <p:ph type="dt" sz="half" idx="10"/>
          </p:nvPr>
        </p:nvSpPr>
        <p:spPr/>
        <p:txBody>
          <a:bodyPr/>
          <a:lstStyle/>
          <a:p>
            <a:fld id="{37B80716-6EF9-44A0-8A62-133EED9229D4}" type="datetimeFigureOut">
              <a:rPr lang="el-GR" smtClean="0"/>
              <a:t>21/5/2020</a:t>
            </a:fld>
            <a:endParaRPr lang="el-GR"/>
          </a:p>
        </p:txBody>
      </p:sp>
      <p:sp>
        <p:nvSpPr>
          <p:cNvPr id="6" name="Θέση υποσέλιδου 5">
            <a:extLst>
              <a:ext uri="{FF2B5EF4-FFF2-40B4-BE49-F238E27FC236}">
                <a16:creationId xmlns:a16="http://schemas.microsoft.com/office/drawing/2014/main" id="{BEC939D2-B1E9-4F30-8556-A77A4E4B1ED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4C6AA1C-DADF-49E4-BF63-2A244AD96F85}"/>
              </a:ext>
            </a:extLst>
          </p:cNvPr>
          <p:cNvSpPr>
            <a:spLocks noGrp="1"/>
          </p:cNvSpPr>
          <p:nvPr>
            <p:ph type="sldNum" sz="quarter" idx="12"/>
          </p:nvPr>
        </p:nvSpPr>
        <p:spPr/>
        <p:txBody>
          <a:bodyPr/>
          <a:lstStyle/>
          <a:p>
            <a:fld id="{A661C3D6-E029-4CAB-9701-F9EA5BB5A70F}" type="slidenum">
              <a:rPr lang="el-GR" smtClean="0"/>
              <a:t>‹#›</a:t>
            </a:fld>
            <a:endParaRPr lang="el-GR"/>
          </a:p>
        </p:txBody>
      </p:sp>
    </p:spTree>
    <p:extLst>
      <p:ext uri="{BB962C8B-B14F-4D97-AF65-F5344CB8AC3E}">
        <p14:creationId xmlns:p14="http://schemas.microsoft.com/office/powerpoint/2010/main" val="287514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A28D8DE-185D-4305-B640-46C67877C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66FB031-BC35-4085-AB95-1208AD980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8407119-E813-4E7B-B389-8F1283478E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80716-6EF9-44A0-8A62-133EED9229D4}" type="datetimeFigureOut">
              <a:rPr lang="el-GR" smtClean="0"/>
              <a:t>21/5/2020</a:t>
            </a:fld>
            <a:endParaRPr lang="el-GR"/>
          </a:p>
        </p:txBody>
      </p:sp>
      <p:sp>
        <p:nvSpPr>
          <p:cNvPr id="5" name="Θέση υποσέλιδου 4">
            <a:extLst>
              <a:ext uri="{FF2B5EF4-FFF2-40B4-BE49-F238E27FC236}">
                <a16:creationId xmlns:a16="http://schemas.microsoft.com/office/drawing/2014/main" id="{2E485C35-4F59-47A1-A217-D9ADDBEC9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FE0DB75-17AB-42FA-94CB-52180E88DB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1C3D6-E029-4CAB-9701-F9EA5BB5A70F}" type="slidenum">
              <a:rPr lang="el-GR" smtClean="0"/>
              <a:t>‹#›</a:t>
            </a:fld>
            <a:endParaRPr lang="el-GR"/>
          </a:p>
        </p:txBody>
      </p:sp>
    </p:spTree>
    <p:extLst>
      <p:ext uri="{BB962C8B-B14F-4D97-AF65-F5344CB8AC3E}">
        <p14:creationId xmlns:p14="http://schemas.microsoft.com/office/powerpoint/2010/main" val="407654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jp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Cement/>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197B2-F7AE-4F40-A92E-46B80C84BA30}"/>
              </a:ext>
            </a:extLst>
          </p:cNvPr>
          <p:cNvSpPr>
            <a:spLocks noGrp="1"/>
          </p:cNvSpPr>
          <p:nvPr>
            <p:ph type="ctrTitle"/>
          </p:nvPr>
        </p:nvSpPr>
        <p:spPr/>
        <p:txBody>
          <a:bodyPr>
            <a:normAutofit/>
          </a:bodyPr>
          <a:lstStyle/>
          <a:p>
            <a:r>
              <a:rPr lang="el-GR" sz="6600" dirty="0">
                <a:ln w="0"/>
                <a:solidFill>
                  <a:schemeClr val="accent1"/>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Η ζωή των Κυκλαδιτών</a:t>
            </a:r>
          </a:p>
        </p:txBody>
      </p:sp>
      <p:sp>
        <p:nvSpPr>
          <p:cNvPr id="3" name="Υπότιτλος 2">
            <a:extLst>
              <a:ext uri="{FF2B5EF4-FFF2-40B4-BE49-F238E27FC236}">
                <a16:creationId xmlns:a16="http://schemas.microsoft.com/office/drawing/2014/main" id="{8D7EF96B-6450-41BA-B94F-BE1A5153FB8B}"/>
              </a:ext>
            </a:extLst>
          </p:cNvPr>
          <p:cNvSpPr>
            <a:spLocks noGrp="1"/>
          </p:cNvSpPr>
          <p:nvPr>
            <p:ph type="subTitle" idx="1"/>
          </p:nvPr>
        </p:nvSpPr>
        <p:spPr/>
        <p:txBody>
          <a:bodyPr>
            <a:normAutofit/>
          </a:bodyPr>
          <a:lstStyle/>
          <a:p>
            <a:r>
              <a:rPr lang="el-GR"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Arial" panose="020B0604020202020204" pitchFamily="34" charset="0"/>
                <a:cs typeface="Arial" panose="020B0604020202020204" pitchFamily="34" charset="0"/>
              </a:rPr>
              <a:t>5.000 χρόνια πριν ένας σπουδαίος πολιτισμός αναπτύχθηκε στις Κυκλάδες</a:t>
            </a:r>
          </a:p>
        </p:txBody>
      </p:sp>
    </p:spTree>
    <p:extLst>
      <p:ext uri="{BB962C8B-B14F-4D97-AF65-F5344CB8AC3E}">
        <p14:creationId xmlns:p14="http://schemas.microsoft.com/office/powerpoint/2010/main" val="3910858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72CB550-46BC-44A6-AD1B-41F6847D4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015" y="123092"/>
            <a:ext cx="11728939" cy="6611815"/>
          </a:xfrm>
          <a:prstGeom prst="rect">
            <a:avLst/>
          </a:prstGeom>
        </p:spPr>
      </p:pic>
      <p:sp>
        <p:nvSpPr>
          <p:cNvPr id="4" name="TextBox 3">
            <a:extLst>
              <a:ext uri="{FF2B5EF4-FFF2-40B4-BE49-F238E27FC236}">
                <a16:creationId xmlns:a16="http://schemas.microsoft.com/office/drawing/2014/main" id="{C7D367E4-C1FF-487F-B379-A8AF9E35C863}"/>
              </a:ext>
            </a:extLst>
          </p:cNvPr>
          <p:cNvSpPr txBox="1"/>
          <p:nvPr/>
        </p:nvSpPr>
        <p:spPr>
          <a:xfrm>
            <a:off x="1178169" y="246185"/>
            <a:ext cx="9319845" cy="1077218"/>
          </a:xfrm>
          <a:prstGeom prst="rect">
            <a:avLst/>
          </a:prstGeom>
          <a:noFill/>
        </p:spPr>
        <p:txBody>
          <a:bodyPr wrap="square" rtlCol="0">
            <a:spAutoFit/>
          </a:bodyPr>
          <a:lstStyle/>
          <a:p>
            <a:pPr algn="ctr"/>
            <a:r>
              <a:rPr lang="el-GR" sz="3200" b="1" dirty="0">
                <a:solidFill>
                  <a:schemeClr val="bg1"/>
                </a:solidFill>
                <a:effectLst>
                  <a:outerShdw blurRad="38100" dist="38100" dir="2700000" algn="tl">
                    <a:srgbClr val="000000">
                      <a:alpha val="43137"/>
                    </a:srgbClr>
                  </a:outerShdw>
                </a:effectLst>
              </a:rPr>
              <a:t>ΤΑ ΣΠΙΤΙΑ ΤΟΥΣ ΗΤΑΝ ΦΤΙΑΓΜΕΝΑ ΑΠΟ ΠΕΤΡΑ ΚΑΙ ΛΑΣΠΗ ΚΑΙ ΕΙΧΑΝ ΕΝΑ Ή ΔΥΟ ΔΩΜΑΤΙΑ</a:t>
            </a:r>
          </a:p>
        </p:txBody>
      </p:sp>
    </p:spTree>
    <p:extLst>
      <p:ext uri="{BB962C8B-B14F-4D97-AF65-F5344CB8AC3E}">
        <p14:creationId xmlns:p14="http://schemas.microsoft.com/office/powerpoint/2010/main" val="349099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2AB6632-7094-44E9-A865-1F71B7702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54" y="261450"/>
            <a:ext cx="11517923" cy="626244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086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DBB7E3C-5597-41DC-8C02-1D36B87B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245" y="314569"/>
            <a:ext cx="7474633" cy="6279662"/>
          </a:xfrm>
          <a:prstGeom prst="rect">
            <a:avLst/>
          </a:prstGeom>
        </p:spPr>
      </p:pic>
      <p:sp>
        <p:nvSpPr>
          <p:cNvPr id="4" name="TextBox 3">
            <a:extLst>
              <a:ext uri="{FF2B5EF4-FFF2-40B4-BE49-F238E27FC236}">
                <a16:creationId xmlns:a16="http://schemas.microsoft.com/office/drawing/2014/main" id="{5E1664DF-82E9-4199-BFB4-13A93417AF45}"/>
              </a:ext>
            </a:extLst>
          </p:cNvPr>
          <p:cNvSpPr txBox="1"/>
          <p:nvPr/>
        </p:nvSpPr>
        <p:spPr>
          <a:xfrm>
            <a:off x="198123" y="1090246"/>
            <a:ext cx="3951846" cy="4401205"/>
          </a:xfrm>
          <a:prstGeom prst="rect">
            <a:avLst/>
          </a:prstGeom>
          <a:noFill/>
        </p:spPr>
        <p:txBody>
          <a:bodyPr wrap="square" rtlCol="0">
            <a:spAutoFit/>
          </a:bodyPr>
          <a:lstStyle/>
          <a:p>
            <a:r>
              <a:rPr lang="el-GR" sz="4000" b="1" dirty="0">
                <a:solidFill>
                  <a:srgbClr val="C00000"/>
                </a:solidFill>
              </a:rPr>
              <a:t>ΓΥΡΩ ΑΠΟ ΤΟΥΣ ΟΙΚΙΣΜΟΥΣ ΤΟΥΣ ΕΧΤΙΖΑΝ ΤΕΙΧΗ ΓΙΑ ΝΑ ΠΡΟΣΤΑΤΕΥΟΝΤΑΙ ΑΠΟ ΤΟΥΣ ΠΕΙΡΑΤΕΣ.</a:t>
            </a:r>
          </a:p>
        </p:txBody>
      </p:sp>
    </p:spTree>
    <p:extLst>
      <p:ext uri="{BB962C8B-B14F-4D97-AF65-F5344CB8AC3E}">
        <p14:creationId xmlns:p14="http://schemas.microsoft.com/office/powerpoint/2010/main" val="225407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2F9638-F71E-4D27-8F34-6E55D805688E}"/>
              </a:ext>
            </a:extLst>
          </p:cNvPr>
          <p:cNvSpPr>
            <a:spLocks noGrp="1"/>
          </p:cNvSpPr>
          <p:nvPr>
            <p:ph type="title"/>
          </p:nvPr>
        </p:nvSpPr>
        <p:spPr/>
        <p:txBody>
          <a:bodyPr>
            <a:normAutofit/>
          </a:bodyPr>
          <a:lstStyle/>
          <a:p>
            <a:pPr algn="ctr"/>
            <a:r>
              <a:rPr lang="el-G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ΤΙ ΕΤΡΩΓΑΝ;</a:t>
            </a:r>
          </a:p>
        </p:txBody>
      </p:sp>
      <p:sp>
        <p:nvSpPr>
          <p:cNvPr id="3" name="Θέση περιεχομένου 2">
            <a:extLst>
              <a:ext uri="{FF2B5EF4-FFF2-40B4-BE49-F238E27FC236}">
                <a16:creationId xmlns:a16="http://schemas.microsoft.com/office/drawing/2014/main" id="{E0586F24-A389-4CDD-BE1D-D4185978B2AE}"/>
              </a:ext>
            </a:extLst>
          </p:cNvPr>
          <p:cNvSpPr>
            <a:spLocks noGrp="1"/>
          </p:cNvSpPr>
          <p:nvPr>
            <p:ph idx="1"/>
          </p:nvPr>
        </p:nvSpPr>
        <p:spPr/>
        <p:txBody>
          <a:bodyPr>
            <a:normAutofit/>
          </a:bodyPr>
          <a:lstStyle/>
          <a:p>
            <a:r>
              <a:rPr lang="el-GR" sz="4800" b="1" dirty="0">
                <a:solidFill>
                  <a:srgbClr val="FF0000"/>
                </a:solidFill>
              </a:rPr>
              <a:t>ΨΑΡΙΑ</a:t>
            </a:r>
          </a:p>
          <a:p>
            <a:r>
              <a:rPr lang="el-GR" sz="4800" b="1" dirty="0">
                <a:solidFill>
                  <a:srgbClr val="00B050"/>
                </a:solidFill>
              </a:rPr>
              <a:t>ΘΑΛΑΣΣΙΝΑ</a:t>
            </a:r>
          </a:p>
          <a:p>
            <a:r>
              <a:rPr lang="el-GR" sz="4800" b="1" dirty="0">
                <a:solidFill>
                  <a:srgbClr val="FFC000"/>
                </a:solidFill>
              </a:rPr>
              <a:t>ΟΣΠΡΙΑ</a:t>
            </a:r>
          </a:p>
          <a:p>
            <a:r>
              <a:rPr lang="el-GR" sz="4800" b="1" dirty="0">
                <a:solidFill>
                  <a:srgbClr val="FF3399"/>
                </a:solidFill>
              </a:rPr>
              <a:t>ΛΑΧΑΝΙΚΑ</a:t>
            </a:r>
          </a:p>
          <a:p>
            <a:r>
              <a:rPr lang="el-GR" sz="4800" b="1" dirty="0">
                <a:solidFill>
                  <a:schemeClr val="accent2">
                    <a:lumMod val="75000"/>
                  </a:schemeClr>
                </a:solidFill>
              </a:rPr>
              <a:t>ΚΡΕΑΣ </a:t>
            </a:r>
          </a:p>
        </p:txBody>
      </p:sp>
    </p:spTree>
    <p:extLst>
      <p:ext uri="{BB962C8B-B14F-4D97-AF65-F5344CB8AC3E}">
        <p14:creationId xmlns:p14="http://schemas.microsoft.com/office/powerpoint/2010/main" val="40832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1184EB-13ED-492F-BE66-9B8E5C8B702D}"/>
              </a:ext>
            </a:extLst>
          </p:cNvPr>
          <p:cNvSpPr>
            <a:spLocks noGrp="1"/>
          </p:cNvSpPr>
          <p:nvPr>
            <p:ph type="title"/>
          </p:nvPr>
        </p:nvSpPr>
        <p:spPr/>
        <p:txBody>
          <a:bodyPr>
            <a:normAutofit/>
          </a:bodyPr>
          <a:lstStyle/>
          <a:p>
            <a:pPr algn="ctr"/>
            <a:r>
              <a:rPr lang="el-GR" sz="6000" dirty="0">
                <a:solidFill>
                  <a:srgbClr val="FF0000"/>
                </a:solidFill>
                <a:effectLst>
                  <a:outerShdw blurRad="38100" dist="38100" dir="2700000" algn="tl">
                    <a:srgbClr val="000000">
                      <a:alpha val="43137"/>
                    </a:srgbClr>
                  </a:outerShdw>
                </a:effectLst>
              </a:rPr>
              <a:t>ΤΙ ΕΠΙΝΑΝ;</a:t>
            </a:r>
          </a:p>
        </p:txBody>
      </p:sp>
      <p:sp>
        <p:nvSpPr>
          <p:cNvPr id="3" name="Θέση περιεχομένου 2">
            <a:extLst>
              <a:ext uri="{FF2B5EF4-FFF2-40B4-BE49-F238E27FC236}">
                <a16:creationId xmlns:a16="http://schemas.microsoft.com/office/drawing/2014/main" id="{CC12F119-165A-4D3C-A100-A614CB2643D8}"/>
              </a:ext>
            </a:extLst>
          </p:cNvPr>
          <p:cNvSpPr>
            <a:spLocks noGrp="1"/>
          </p:cNvSpPr>
          <p:nvPr>
            <p:ph idx="1"/>
          </p:nvPr>
        </p:nvSpPr>
        <p:spPr/>
        <p:txBody>
          <a:bodyPr>
            <a:normAutofit/>
          </a:bodyPr>
          <a:lstStyle/>
          <a:p>
            <a:r>
              <a:rPr lang="el-GR" sz="9600" dirty="0">
                <a:solidFill>
                  <a:srgbClr val="00B0F0"/>
                </a:solidFill>
                <a:effectLst>
                  <a:outerShdw blurRad="38100" dist="38100" dir="2700000" algn="tl">
                    <a:srgbClr val="000000">
                      <a:alpha val="43137"/>
                    </a:srgbClr>
                  </a:outerShdw>
                </a:effectLst>
              </a:rPr>
              <a:t>ΓΑΛΑ </a:t>
            </a:r>
          </a:p>
          <a:p>
            <a:r>
              <a:rPr lang="el-GR" sz="9600" dirty="0">
                <a:solidFill>
                  <a:srgbClr val="00B050"/>
                </a:solidFill>
                <a:effectLst>
                  <a:outerShdw blurRad="38100" dist="38100" dir="2700000" algn="tl">
                    <a:srgbClr val="000000">
                      <a:alpha val="43137"/>
                    </a:srgbClr>
                  </a:outerShdw>
                </a:effectLst>
              </a:rPr>
              <a:t>ΚΡΑΣΙ</a:t>
            </a:r>
          </a:p>
        </p:txBody>
      </p:sp>
      <p:pic>
        <p:nvPicPr>
          <p:cNvPr id="5" name="Εικόνα 4">
            <a:extLst>
              <a:ext uri="{FF2B5EF4-FFF2-40B4-BE49-F238E27FC236}">
                <a16:creationId xmlns:a16="http://schemas.microsoft.com/office/drawing/2014/main" id="{D14E95BC-6C9D-4EC0-947B-93384D39C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065" y="1469170"/>
            <a:ext cx="4279398" cy="47077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3539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BB5636-D2E4-409F-A6B1-4FD8F331677A}"/>
              </a:ext>
            </a:extLst>
          </p:cNvPr>
          <p:cNvSpPr txBox="1"/>
          <p:nvPr/>
        </p:nvSpPr>
        <p:spPr>
          <a:xfrm>
            <a:off x="0" y="298938"/>
            <a:ext cx="11412415" cy="1200329"/>
          </a:xfrm>
          <a:prstGeom prst="rect">
            <a:avLst/>
          </a:prstGeom>
          <a:noFill/>
        </p:spPr>
        <p:txBody>
          <a:bodyPr wrap="square" rtlCol="0">
            <a:spAutoFit/>
          </a:bodyPr>
          <a:lstStyle/>
          <a:p>
            <a:pPr algn="ctr"/>
            <a:r>
              <a:rPr lang="el-GR" sz="3600" b="1" dirty="0">
                <a:solidFill>
                  <a:srgbClr val="00B0F0"/>
                </a:solidFill>
              </a:rPr>
              <a:t>ΗΤΑΝ ΧΑΡΟΥΜΕΝΟΙ ΚΑΙ ΕΙΡΗΝΙΚΟΙ</a:t>
            </a:r>
          </a:p>
          <a:p>
            <a:pPr algn="ctr"/>
            <a:r>
              <a:rPr lang="el-GR" sz="3600" b="1" dirty="0">
                <a:solidFill>
                  <a:srgbClr val="00B0F0"/>
                </a:solidFill>
              </a:rPr>
              <a:t>ΤΡΑΓΟΥΔΟΥΣΑΝ, ΕΠΑΙΖΑΝ ΜΟΥΣΙΚΗ, ΕΚΑΝΑΝ ΑΘΛΗΜΑΤΑ</a:t>
            </a:r>
          </a:p>
        </p:txBody>
      </p:sp>
      <p:pic>
        <p:nvPicPr>
          <p:cNvPr id="4" name="Εικόνα 3">
            <a:extLst>
              <a:ext uri="{FF2B5EF4-FFF2-40B4-BE49-F238E27FC236}">
                <a16:creationId xmlns:a16="http://schemas.microsoft.com/office/drawing/2014/main" id="{16E973C3-663B-40C4-A49B-5063A1E461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207" y="1779550"/>
            <a:ext cx="6185653" cy="4520717"/>
          </a:xfrm>
          <a:prstGeom prst="rect">
            <a:avLst/>
          </a:prstGeom>
          <a:ln w="88900" cap="sq" cmpd="thickThin">
            <a:solidFill>
              <a:srgbClr val="000000"/>
            </a:solidFill>
            <a:prstDash val="solid"/>
            <a:miter lim="800000"/>
          </a:ln>
          <a:effectLst>
            <a:innerShdw blurRad="76200">
              <a:srgbClr val="000000"/>
            </a:innerShdw>
          </a:effectLst>
        </p:spPr>
      </p:pic>
      <p:pic>
        <p:nvPicPr>
          <p:cNvPr id="6" name="Εικόνα 5">
            <a:extLst>
              <a:ext uri="{FF2B5EF4-FFF2-40B4-BE49-F238E27FC236}">
                <a16:creationId xmlns:a16="http://schemas.microsoft.com/office/drawing/2014/main" id="{563998AB-C7D3-4F2E-ABE4-8429BC018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569" y="1499267"/>
            <a:ext cx="3710354" cy="508128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37183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0B4237-C4FD-4004-A22E-FF31539FF5DB}"/>
              </a:ext>
            </a:extLst>
          </p:cNvPr>
          <p:cNvSpPr>
            <a:spLocks noGrp="1"/>
          </p:cNvSpPr>
          <p:nvPr>
            <p:ph type="title"/>
          </p:nvPr>
        </p:nvSpPr>
        <p:spPr/>
        <p:txBody>
          <a:bodyPr>
            <a:noAutofit/>
          </a:bodyPr>
          <a:lstStyle/>
          <a:p>
            <a:pPr algn="ctr"/>
            <a:r>
              <a:rPr lang="el-GR" sz="3600" b="1" dirty="0"/>
              <a:t>ΟΤΑΝ ΚΑΠΟΙΟΣ ΠΕΘΑΙΝΕ ΤΟΠΟΘΕΤΟΥΣΑΝ ΣΤΟΝ ΤΑΦΟ ΤΑ </a:t>
            </a:r>
            <a:r>
              <a:rPr lang="el-GR" sz="3600" b="1" dirty="0">
                <a:solidFill>
                  <a:srgbClr val="FF0000"/>
                </a:solidFill>
              </a:rPr>
              <a:t>ΑΓΑΠΗΜΕΝΑ ΤΟΥ ΑΝΤΙΚΕΙΜΕΝΑ</a:t>
            </a:r>
            <a:r>
              <a:rPr lang="el-GR" sz="3600" b="1" dirty="0"/>
              <a:t>.</a:t>
            </a:r>
            <a:br>
              <a:rPr lang="el-GR" sz="3600" b="1" dirty="0"/>
            </a:br>
            <a:r>
              <a:rPr lang="el-GR" sz="3600" b="1" dirty="0"/>
              <a:t>ΑΥΤΑ ΤΑ ΟΝΟΜΑΖΟΥΜΕ </a:t>
            </a:r>
            <a:r>
              <a:rPr lang="el-GR" sz="3600" b="1" dirty="0">
                <a:solidFill>
                  <a:srgbClr val="FF0000"/>
                </a:solidFill>
                <a:effectLst>
                  <a:outerShdw blurRad="38100" dist="38100" dir="2700000" algn="tl">
                    <a:srgbClr val="000000">
                      <a:alpha val="43137"/>
                    </a:srgbClr>
                  </a:outerShdw>
                </a:effectLst>
              </a:rPr>
              <a:t>ΚΤΕΡΙΣΜΑΤΑ</a:t>
            </a:r>
          </a:p>
        </p:txBody>
      </p:sp>
      <p:pic>
        <p:nvPicPr>
          <p:cNvPr id="5" name="Θέση περιεχομένου 4">
            <a:extLst>
              <a:ext uri="{FF2B5EF4-FFF2-40B4-BE49-F238E27FC236}">
                <a16:creationId xmlns:a16="http://schemas.microsoft.com/office/drawing/2014/main" id="{A34F79FA-2C0F-4083-97EB-89DC73E53B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584" y="1784359"/>
            <a:ext cx="9706707" cy="4727511"/>
          </a:xfrm>
        </p:spPr>
      </p:pic>
    </p:spTree>
    <p:extLst>
      <p:ext uri="{BB962C8B-B14F-4D97-AF65-F5344CB8AC3E}">
        <p14:creationId xmlns:p14="http://schemas.microsoft.com/office/powerpoint/2010/main" val="2858604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C539AD11-B3F2-4DF0-8CED-CF13846CA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73" y="193431"/>
            <a:ext cx="11836950" cy="6471137"/>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923C0EFA-6A1F-489F-8579-7F8DFD862519}"/>
              </a:ext>
            </a:extLst>
          </p:cNvPr>
          <p:cNvSpPr txBox="1"/>
          <p:nvPr/>
        </p:nvSpPr>
        <p:spPr>
          <a:xfrm>
            <a:off x="5152292" y="5697415"/>
            <a:ext cx="6365631" cy="646331"/>
          </a:xfrm>
          <a:prstGeom prst="rect">
            <a:avLst/>
          </a:prstGeom>
          <a:noFill/>
        </p:spPr>
        <p:txBody>
          <a:bodyPr wrap="square" rtlCol="0">
            <a:spAutoFit/>
          </a:bodyPr>
          <a:lstStyle/>
          <a:p>
            <a:r>
              <a:rPr lang="el-GR" sz="3600" b="1" dirty="0">
                <a:solidFill>
                  <a:schemeClr val="bg1"/>
                </a:solidFill>
                <a:effectLst>
                  <a:outerShdw blurRad="38100" dist="38100" dir="2700000" algn="tl">
                    <a:srgbClr val="000000">
                      <a:alpha val="43137"/>
                    </a:srgbClr>
                  </a:outerShdw>
                </a:effectLst>
              </a:rPr>
              <a:t>ΤΑΦΟΣ ΣΕ ΟΙΚΙΣΜΟ ΣΤΗ ΣΥΡΟ</a:t>
            </a:r>
          </a:p>
        </p:txBody>
      </p:sp>
    </p:spTree>
    <p:extLst>
      <p:ext uri="{BB962C8B-B14F-4D97-AF65-F5344CB8AC3E}">
        <p14:creationId xmlns:p14="http://schemas.microsoft.com/office/powerpoint/2010/main" val="2973187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MosiaicBubbl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004B35-DC7D-4EB4-8724-7F20F9913708}"/>
              </a:ext>
            </a:extLst>
          </p:cNvPr>
          <p:cNvSpPr txBox="1"/>
          <p:nvPr/>
        </p:nvSpPr>
        <p:spPr>
          <a:xfrm>
            <a:off x="457200" y="720969"/>
            <a:ext cx="11306908" cy="2062103"/>
          </a:xfrm>
          <a:prstGeom prst="rect">
            <a:avLst/>
          </a:prstGeom>
          <a:noFill/>
        </p:spPr>
        <p:txBody>
          <a:bodyPr wrap="square" rtlCol="0">
            <a:spAutoFit/>
          </a:bodyPr>
          <a:lstStyle/>
          <a:p>
            <a:r>
              <a:rPr lang="el-GR" sz="3200" b="1" dirty="0"/>
              <a:t>ΔΕΝ ΓΝΩΡΙΖΑΝ ΝΑ ΓΡΑΦΟΥΝ ΟΜΩΣ ΜΑΘΑΙΝΟΥΜΕ ΓΙΑ ΤΗ ΖΩΗ ΤΟΥΣ ΑΠΟ ΤΑ ΑΓΓΕΙΑ, ΤΑ ΟΠΛΑ, ΤΑ ΕΡΓΑΛΕΙΑ, ΤΑ ΕΙΔΩΛΙΑ ΚΑΙ ΑΠΟ ΠΟΛΛΑ ΑΛΛΑ ΕΥΡΗΜΑΤΑ ΠΟΥ ΑΝΑΚΑΛΥΠΤΟΥΝ ΟΙ ΑΡΧΑΙΟΛΟΓΟΙ ΣΤΙΣ ΑΝΑΣΚΑΦΕΣ ΤΟΥΣ.</a:t>
            </a:r>
          </a:p>
        </p:txBody>
      </p:sp>
      <p:pic>
        <p:nvPicPr>
          <p:cNvPr id="4" name="Εικόνα 3">
            <a:extLst>
              <a:ext uri="{FF2B5EF4-FFF2-40B4-BE49-F238E27FC236}">
                <a16:creationId xmlns:a16="http://schemas.microsoft.com/office/drawing/2014/main" id="{776947BE-0F0D-470B-9F41-9C43D2E3D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56" y="2967404"/>
            <a:ext cx="1725490" cy="3450980"/>
          </a:xfrm>
          <a:prstGeom prst="rect">
            <a:avLst/>
          </a:prstGeom>
        </p:spPr>
      </p:pic>
      <p:pic>
        <p:nvPicPr>
          <p:cNvPr id="6" name="Εικόνα 5">
            <a:extLst>
              <a:ext uri="{FF2B5EF4-FFF2-40B4-BE49-F238E27FC236}">
                <a16:creationId xmlns:a16="http://schemas.microsoft.com/office/drawing/2014/main" id="{B214540C-EC94-4B04-A893-DD688DD33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872" y="3896006"/>
            <a:ext cx="2072420" cy="2486904"/>
          </a:xfrm>
          <a:prstGeom prst="rect">
            <a:avLst/>
          </a:prstGeom>
        </p:spPr>
      </p:pic>
      <p:pic>
        <p:nvPicPr>
          <p:cNvPr id="8" name="Εικόνα 7">
            <a:extLst>
              <a:ext uri="{FF2B5EF4-FFF2-40B4-BE49-F238E27FC236}">
                <a16:creationId xmlns:a16="http://schemas.microsoft.com/office/drawing/2014/main" id="{7814667B-6E08-4335-B61A-BA3CBCCDF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799205"/>
            <a:ext cx="2271404" cy="2619179"/>
          </a:xfrm>
          <a:prstGeom prst="rect">
            <a:avLst/>
          </a:prstGeom>
        </p:spPr>
      </p:pic>
      <p:pic>
        <p:nvPicPr>
          <p:cNvPr id="10" name="Εικόνα 9">
            <a:extLst>
              <a:ext uri="{FF2B5EF4-FFF2-40B4-BE49-F238E27FC236}">
                <a16:creationId xmlns:a16="http://schemas.microsoft.com/office/drawing/2014/main" id="{394A8AAA-AB68-4B33-90E4-0D9240384E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4240" y="2584511"/>
            <a:ext cx="2271404" cy="3820685"/>
          </a:xfrm>
          <a:prstGeom prst="rect">
            <a:avLst/>
          </a:prstGeom>
        </p:spPr>
      </p:pic>
    </p:spTree>
    <p:extLst>
      <p:ext uri="{BB962C8B-B14F-4D97-AF65-F5344CB8AC3E}">
        <p14:creationId xmlns:p14="http://schemas.microsoft.com/office/powerpoint/2010/main" val="3888742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17816454-E753-46B7-AB9F-CC48EC46B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39" y="318222"/>
            <a:ext cx="10984523" cy="6221556"/>
          </a:xfrm>
          <a:prstGeom prst="rect">
            <a:avLst/>
          </a:prstGeom>
        </p:spPr>
      </p:pic>
      <p:sp>
        <p:nvSpPr>
          <p:cNvPr id="2" name="TextBox 1">
            <a:extLst>
              <a:ext uri="{FF2B5EF4-FFF2-40B4-BE49-F238E27FC236}">
                <a16:creationId xmlns:a16="http://schemas.microsoft.com/office/drawing/2014/main" id="{2D320A0C-A11A-4994-84E3-4E912DED6442}"/>
              </a:ext>
            </a:extLst>
          </p:cNvPr>
          <p:cNvSpPr txBox="1"/>
          <p:nvPr/>
        </p:nvSpPr>
        <p:spPr>
          <a:xfrm>
            <a:off x="422031" y="318222"/>
            <a:ext cx="10427678" cy="1754326"/>
          </a:xfrm>
          <a:prstGeom prst="rect">
            <a:avLst/>
          </a:prstGeom>
          <a:noFill/>
        </p:spPr>
        <p:txBody>
          <a:bodyPr wrap="square" rtlCol="0">
            <a:spAutoFit/>
          </a:bodyPr>
          <a:lstStyle/>
          <a:p>
            <a:pPr algn="ctr"/>
            <a:r>
              <a:rPr lang="el-GR" sz="3600" b="1" dirty="0">
                <a:solidFill>
                  <a:srgbClr val="FF0000"/>
                </a:solidFill>
                <a:effectLst>
                  <a:outerShdw blurRad="38100" dist="38100" dir="2700000" algn="tl">
                    <a:srgbClr val="000000">
                      <a:alpha val="43137"/>
                    </a:srgbClr>
                  </a:outerShdw>
                </a:effectLst>
              </a:rPr>
              <a:t>ΚΥΚΛΑΔΙΚΟΣ ΠΟΛΙΤΙΣΜΟΣ </a:t>
            </a:r>
          </a:p>
          <a:p>
            <a:pPr algn="ctr"/>
            <a:r>
              <a:rPr lang="el-GR" sz="3600" b="1" dirty="0">
                <a:solidFill>
                  <a:srgbClr val="FF0000"/>
                </a:solidFill>
                <a:effectLst>
                  <a:outerShdw blurRad="38100" dist="38100" dir="2700000" algn="tl">
                    <a:srgbClr val="000000">
                      <a:alpha val="43137"/>
                    </a:srgbClr>
                  </a:outerShdw>
                </a:effectLst>
              </a:rPr>
              <a:t>5.000 ΧΡΟΝΙΑ ΕΝΑΣ ΣΠΟΥΔΑΙΟΣ </a:t>
            </a:r>
            <a:r>
              <a:rPr lang="el-GR" sz="3600" b="1">
                <a:solidFill>
                  <a:srgbClr val="FF0000"/>
                </a:solidFill>
                <a:effectLst>
                  <a:outerShdw blurRad="38100" dist="38100" dir="2700000" algn="tl">
                    <a:srgbClr val="000000">
                      <a:alpha val="43137"/>
                    </a:srgbClr>
                  </a:outerShdw>
                </a:effectLst>
              </a:rPr>
              <a:t>ΠΟΛΙΤΙΣΜΟΣ  ΑΝΑΠΤΥΣΣΕΤΑΙ ΣΤΙΣ </a:t>
            </a:r>
            <a:r>
              <a:rPr lang="el-GR" sz="3600" b="1" dirty="0">
                <a:solidFill>
                  <a:srgbClr val="FF0000"/>
                </a:solidFill>
                <a:effectLst>
                  <a:outerShdw blurRad="38100" dist="38100" dir="2700000" algn="tl">
                    <a:srgbClr val="000000">
                      <a:alpha val="43137"/>
                    </a:srgbClr>
                  </a:outerShdw>
                </a:effectLst>
              </a:rPr>
              <a:t>ΚΥΚΛΑΔΕΣ</a:t>
            </a:r>
          </a:p>
        </p:txBody>
      </p:sp>
    </p:spTree>
    <p:extLst>
      <p:ext uri="{BB962C8B-B14F-4D97-AF65-F5344CB8AC3E}">
        <p14:creationId xmlns:p14="http://schemas.microsoft.com/office/powerpoint/2010/main" val="67048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A067583-708E-4561-88EB-3B1F5891E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477" y="123092"/>
            <a:ext cx="5524066" cy="657664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D4635A46-9346-4579-95A3-E600CDE5EA4B}"/>
              </a:ext>
            </a:extLst>
          </p:cNvPr>
          <p:cNvSpPr txBox="1"/>
          <p:nvPr/>
        </p:nvSpPr>
        <p:spPr>
          <a:xfrm>
            <a:off x="261271" y="1573822"/>
            <a:ext cx="6121943" cy="3046988"/>
          </a:xfrm>
          <a:prstGeom prst="rect">
            <a:avLst/>
          </a:prstGeom>
          <a:noFill/>
        </p:spPr>
        <p:txBody>
          <a:bodyPr wrap="square" rtlCol="0">
            <a:spAutoFit/>
          </a:bodyPr>
          <a:lstStyle/>
          <a:p>
            <a:r>
              <a:rPr lang="el-GR" sz="3200" dirty="0"/>
              <a:t>Οι </a:t>
            </a:r>
            <a:r>
              <a:rPr lang="el-GR" sz="3200" b="1" dirty="0">
                <a:solidFill>
                  <a:srgbClr val="FF0000"/>
                </a:solidFill>
              </a:rPr>
              <a:t>Κυκλάδες</a:t>
            </a:r>
            <a:r>
              <a:rPr lang="el-GR" sz="3200" dirty="0"/>
              <a:t> είναι νησιά στο Αιγαίο Πέλαγος.</a:t>
            </a:r>
          </a:p>
          <a:p>
            <a:r>
              <a:rPr lang="el-GR" sz="3200" dirty="0"/>
              <a:t>Πήραν το  όνομα αυτό γιατί από ψηλά μοιάζει σαν να σχηματίζουν </a:t>
            </a:r>
            <a:r>
              <a:rPr lang="el-GR" sz="3200" b="1" dirty="0">
                <a:solidFill>
                  <a:srgbClr val="FF0000"/>
                </a:solidFill>
              </a:rPr>
              <a:t>κύκλο </a:t>
            </a:r>
            <a:r>
              <a:rPr lang="el-GR" sz="3200" dirty="0"/>
              <a:t>γύρω από το ιερό νησί της Δήλου.</a:t>
            </a:r>
          </a:p>
        </p:txBody>
      </p:sp>
    </p:spTree>
    <p:extLst>
      <p:ext uri="{BB962C8B-B14F-4D97-AF65-F5344CB8AC3E}">
        <p14:creationId xmlns:p14="http://schemas.microsoft.com/office/powerpoint/2010/main" val="4054863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57221-750A-4CDA-BD1A-3FA6F437A236}"/>
              </a:ext>
            </a:extLst>
          </p:cNvPr>
          <p:cNvSpPr txBox="1"/>
          <p:nvPr/>
        </p:nvSpPr>
        <p:spPr>
          <a:xfrm>
            <a:off x="2479430" y="1690062"/>
            <a:ext cx="6910753" cy="3477875"/>
          </a:xfrm>
          <a:prstGeom prst="rect">
            <a:avLst/>
          </a:prstGeom>
          <a:noFill/>
        </p:spPr>
        <p:txBody>
          <a:bodyPr wrap="square" rtlCol="0">
            <a:spAutoFit/>
          </a:bodyPr>
          <a:lstStyle/>
          <a:p>
            <a:r>
              <a:rPr lang="el-GR" sz="4400" b="1" dirty="0">
                <a:solidFill>
                  <a:schemeClr val="bg1"/>
                </a:solidFill>
              </a:rPr>
              <a:t>6</a:t>
            </a:r>
            <a:r>
              <a:rPr lang="el-GR" sz="4400" b="1" baseline="30000" dirty="0">
                <a:solidFill>
                  <a:schemeClr val="bg1"/>
                </a:solidFill>
              </a:rPr>
              <a:t>ο</a:t>
            </a:r>
            <a:r>
              <a:rPr lang="el-GR" sz="4400" b="1" dirty="0">
                <a:solidFill>
                  <a:schemeClr val="bg1"/>
                </a:solidFill>
              </a:rPr>
              <a:t> ΔΗΜΟΤΙΚΟ ΣΧΟΛΕΙΟ ΧΑΪΔΑΡΙΟΥ</a:t>
            </a:r>
          </a:p>
          <a:p>
            <a:r>
              <a:rPr lang="el-GR" sz="4400" b="1" dirty="0">
                <a:solidFill>
                  <a:schemeClr val="bg1"/>
                </a:solidFill>
              </a:rPr>
              <a:t>Γ΄ΤΑΞΗ</a:t>
            </a:r>
          </a:p>
          <a:p>
            <a:r>
              <a:rPr lang="el-GR" sz="4400" b="1" dirty="0">
                <a:solidFill>
                  <a:schemeClr val="bg1"/>
                </a:solidFill>
              </a:rPr>
              <a:t>ΣΧ. ΕΤΟΣ 2019-2020</a:t>
            </a:r>
          </a:p>
          <a:p>
            <a:r>
              <a:rPr lang="el-GR" sz="4400" b="1" dirty="0">
                <a:solidFill>
                  <a:schemeClr val="bg1"/>
                </a:solidFill>
              </a:rPr>
              <a:t>Κ.ΚΙΚΗ</a:t>
            </a:r>
          </a:p>
        </p:txBody>
      </p:sp>
    </p:spTree>
    <p:extLst>
      <p:ext uri="{BB962C8B-B14F-4D97-AF65-F5344CB8AC3E}">
        <p14:creationId xmlns:p14="http://schemas.microsoft.com/office/powerpoint/2010/main" val="399079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extLst>
              <a:ext uri="{BEBA8EAE-BF5A-486C-A8C5-ECC9F3942E4B}">
                <a14:imgProps xmlns:a14="http://schemas.microsoft.com/office/drawing/2010/main">
                  <a14:imgLayer r:embed="rId5">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1F79DD-9119-4DD2-A6EA-2DBD77F004F7}"/>
              </a:ext>
            </a:extLst>
          </p:cNvPr>
          <p:cNvSpPr>
            <a:spLocks noGrp="1"/>
          </p:cNvSpPr>
          <p:nvPr>
            <p:ph type="title"/>
          </p:nvPr>
        </p:nvSpPr>
        <p:spPr>
          <a:xfrm>
            <a:off x="296128" y="422030"/>
            <a:ext cx="2517410" cy="6031523"/>
          </a:xfrm>
        </p:spPr>
        <p:txBody>
          <a:bodyPr>
            <a:normAutofit/>
          </a:bodyPr>
          <a:lstStyle/>
          <a:p>
            <a:r>
              <a:rPr lang="el-GR" sz="3600" dirty="0">
                <a:effectLst>
                  <a:outerShdw blurRad="38100" dist="38100" dir="2700000" algn="tl">
                    <a:srgbClr val="000000">
                      <a:alpha val="43137"/>
                    </a:srgbClr>
                  </a:outerShdw>
                </a:effectLst>
              </a:rPr>
              <a:t>ΜΥΚΟΝΟΣ</a:t>
            </a:r>
            <a:br>
              <a:rPr lang="el-GR" sz="3600" dirty="0">
                <a:effectLst>
                  <a:outerShdw blurRad="38100" dist="38100" dir="2700000" algn="tl">
                    <a:srgbClr val="000000">
                      <a:alpha val="43137"/>
                    </a:srgbClr>
                  </a:outerShdw>
                </a:effectLst>
              </a:rPr>
            </a:br>
            <a:r>
              <a:rPr lang="el-GR" sz="3600" dirty="0">
                <a:effectLst>
                  <a:outerShdw blurRad="38100" dist="38100" dir="2700000" algn="tl">
                    <a:srgbClr val="000000">
                      <a:alpha val="43137"/>
                    </a:srgbClr>
                  </a:outerShdw>
                </a:effectLst>
              </a:rPr>
              <a:t>ΣΕΡΙΦΟΣ ΣΥΡΟΣ  ΤΗΝΟΣ ΑΝΔΡΟΣ</a:t>
            </a:r>
            <a:br>
              <a:rPr lang="el-GR" sz="3600" dirty="0">
                <a:effectLst>
                  <a:outerShdw blurRad="38100" dist="38100" dir="2700000" algn="tl">
                    <a:srgbClr val="000000">
                      <a:alpha val="43137"/>
                    </a:srgbClr>
                  </a:outerShdw>
                </a:effectLst>
              </a:rPr>
            </a:br>
            <a:r>
              <a:rPr lang="el-GR" sz="3600" dirty="0">
                <a:effectLst>
                  <a:outerShdw blurRad="38100" dist="38100" dir="2700000" algn="tl">
                    <a:srgbClr val="000000">
                      <a:alpha val="43137"/>
                    </a:srgbClr>
                  </a:outerShdw>
                </a:effectLst>
              </a:rPr>
              <a:t>ΜΗΛΟΣ  ΣΑΝΤΟΡΙΝΗ ΣΙΚΙΝΟ </a:t>
            </a:r>
            <a:br>
              <a:rPr lang="el-GR" sz="3600" dirty="0">
                <a:effectLst>
                  <a:outerShdw blurRad="38100" dist="38100" dir="2700000" algn="tl">
                    <a:srgbClr val="000000">
                      <a:alpha val="43137"/>
                    </a:srgbClr>
                  </a:outerShdw>
                </a:effectLst>
              </a:rPr>
            </a:br>
            <a:r>
              <a:rPr lang="el-GR" sz="3600" dirty="0">
                <a:effectLst>
                  <a:outerShdw blurRad="38100" dist="38100" dir="2700000" algn="tl">
                    <a:srgbClr val="000000">
                      <a:alpha val="43137"/>
                    </a:srgbClr>
                  </a:outerShdw>
                </a:effectLst>
              </a:rPr>
              <a:t> ΙΟΣ</a:t>
            </a:r>
            <a:br>
              <a:rPr lang="el-GR" sz="3600" dirty="0">
                <a:effectLst>
                  <a:outerShdw blurRad="38100" dist="38100" dir="2700000" algn="tl">
                    <a:srgbClr val="000000">
                      <a:alpha val="43137"/>
                    </a:srgbClr>
                  </a:outerShdw>
                </a:effectLst>
              </a:rPr>
            </a:br>
            <a:r>
              <a:rPr lang="el-GR" sz="3600" dirty="0">
                <a:effectLst>
                  <a:outerShdw blurRad="38100" dist="38100" dir="2700000" algn="tl">
                    <a:srgbClr val="000000">
                      <a:alpha val="43137"/>
                    </a:srgbClr>
                  </a:outerShdw>
                </a:effectLst>
              </a:rPr>
              <a:t> ΚΕΡΟΣ    ΠΑΡΟΣ…</a:t>
            </a:r>
          </a:p>
        </p:txBody>
      </p:sp>
      <p:pic>
        <p:nvPicPr>
          <p:cNvPr id="4" name="y2mate.com - Κυκλαδίτικο _ Μανώλης Μητσιάς_u7nCzQBTkNE_360p">
            <a:hlinkClick r:id="" action="ppaction://media"/>
            <a:extLst>
              <a:ext uri="{FF2B5EF4-FFF2-40B4-BE49-F238E27FC236}">
                <a16:creationId xmlns:a16="http://schemas.microsoft.com/office/drawing/2014/main" id="{E42CA37E-A212-4DF6-BCF2-6E5026AA8EA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3042138" y="211015"/>
            <a:ext cx="8936476" cy="5908431"/>
          </a:xfrm>
        </p:spPr>
      </p:pic>
    </p:spTree>
    <p:extLst>
      <p:ext uri="{BB962C8B-B14F-4D97-AF65-F5344CB8AC3E}">
        <p14:creationId xmlns:p14="http://schemas.microsoft.com/office/powerpoint/2010/main" val="3183478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C2EE7DD-F04C-4C6C-8772-ECE6A5054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769" y="289506"/>
            <a:ext cx="4009293" cy="6251570"/>
          </a:xfrm>
          <a:prstGeom prst="rect">
            <a:avLst/>
          </a:prstGeom>
        </p:spPr>
      </p:pic>
      <p:sp>
        <p:nvSpPr>
          <p:cNvPr id="4" name="TextBox 3">
            <a:extLst>
              <a:ext uri="{FF2B5EF4-FFF2-40B4-BE49-F238E27FC236}">
                <a16:creationId xmlns:a16="http://schemas.microsoft.com/office/drawing/2014/main" id="{5D3A12C4-C65C-4787-B291-82C9B37B1510}"/>
              </a:ext>
            </a:extLst>
          </p:cNvPr>
          <p:cNvSpPr txBox="1"/>
          <p:nvPr/>
        </p:nvSpPr>
        <p:spPr>
          <a:xfrm>
            <a:off x="4589585" y="1336431"/>
            <a:ext cx="7338646" cy="378565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wrap="square" rtlCol="0">
            <a:spAutoFit/>
          </a:bodyPr>
          <a:lstStyle/>
          <a:p>
            <a:r>
              <a:rPr lang="el-GR" sz="4000" dirty="0"/>
              <a:t>Οι κάτοικοι αυτών των νησιών έγιναν σπουδαίοι </a:t>
            </a:r>
            <a:r>
              <a:rPr lang="el-GR" sz="4000" b="1" dirty="0">
                <a:solidFill>
                  <a:srgbClr val="FF0000"/>
                </a:solidFill>
              </a:rPr>
              <a:t>ναυτικοί</a:t>
            </a:r>
            <a:r>
              <a:rPr lang="el-GR" sz="4000" dirty="0"/>
              <a:t>, </a:t>
            </a:r>
            <a:r>
              <a:rPr lang="el-GR" sz="4000" b="1" dirty="0">
                <a:solidFill>
                  <a:srgbClr val="FF0000"/>
                </a:solidFill>
              </a:rPr>
              <a:t>ψαράδες</a:t>
            </a:r>
            <a:r>
              <a:rPr lang="el-GR" sz="4000" dirty="0"/>
              <a:t> και </a:t>
            </a:r>
            <a:r>
              <a:rPr lang="el-GR" sz="4000" b="1" dirty="0">
                <a:solidFill>
                  <a:srgbClr val="FF0000"/>
                </a:solidFill>
              </a:rPr>
              <a:t>έμποροι</a:t>
            </a:r>
            <a:r>
              <a:rPr lang="el-GR" sz="4000" dirty="0"/>
              <a:t>.</a:t>
            </a:r>
          </a:p>
          <a:p>
            <a:r>
              <a:rPr lang="el-GR" sz="4000" dirty="0"/>
              <a:t>Με τα πλοία τους ταξίδευαν στο Αιγαίο και αντάλλασσαν τα προϊόντα τους.</a:t>
            </a:r>
          </a:p>
        </p:txBody>
      </p:sp>
    </p:spTree>
    <p:extLst>
      <p:ext uri="{BB962C8B-B14F-4D97-AF65-F5344CB8AC3E}">
        <p14:creationId xmlns:p14="http://schemas.microsoft.com/office/powerpoint/2010/main" val="1013381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B363657-4684-4ED2-98F6-3B5F34BB31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938" y="170088"/>
            <a:ext cx="11658599" cy="65178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54951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C728BE-B5B4-44A3-B81C-DEA6023EF309}"/>
              </a:ext>
            </a:extLst>
          </p:cNvPr>
          <p:cNvSpPr txBox="1"/>
          <p:nvPr/>
        </p:nvSpPr>
        <p:spPr>
          <a:xfrm>
            <a:off x="715107" y="1028343"/>
            <a:ext cx="10761785" cy="4801314"/>
          </a:xfrm>
          <a:prstGeom prst="rect">
            <a:avLst/>
          </a:prstGeom>
          <a:noFill/>
        </p:spPr>
        <p:txBody>
          <a:bodyPr wrap="square" rtlCol="0">
            <a:spAutoFit/>
          </a:bodyPr>
          <a:lstStyle/>
          <a:p>
            <a:r>
              <a:rPr lang="el-GR" sz="6600" dirty="0"/>
              <a:t>ΗΤΑΝ ΕΠΙΣΗΣ ΠΟΛΥ ΚΑΛΟΙ  </a:t>
            </a:r>
            <a:r>
              <a:rPr lang="el-GR" sz="7200" b="1" dirty="0">
                <a:solidFill>
                  <a:srgbClr val="FF0000"/>
                </a:solidFill>
              </a:rPr>
              <a:t>ΚΤΗΝΟΤΡΟΦΟΙ</a:t>
            </a:r>
          </a:p>
          <a:p>
            <a:r>
              <a:rPr lang="el-GR" sz="7200" b="1" dirty="0">
                <a:solidFill>
                  <a:srgbClr val="00B050"/>
                </a:solidFill>
              </a:rPr>
              <a:t>ΚΥΝΗΓΟΙ </a:t>
            </a:r>
          </a:p>
          <a:p>
            <a:r>
              <a:rPr lang="el-GR" sz="7200" dirty="0"/>
              <a:t>ΚΑΙ </a:t>
            </a:r>
            <a:r>
              <a:rPr lang="el-GR" sz="7200" b="1" dirty="0">
                <a:solidFill>
                  <a:srgbClr val="0070C0"/>
                </a:solidFill>
              </a:rPr>
              <a:t>ΓΕΩΡΓΟΙ</a:t>
            </a:r>
          </a:p>
          <a:p>
            <a:endParaRPr lang="el-GR" dirty="0"/>
          </a:p>
        </p:txBody>
      </p:sp>
    </p:spTree>
    <p:extLst>
      <p:ext uri="{BB962C8B-B14F-4D97-AF65-F5344CB8AC3E}">
        <p14:creationId xmlns:p14="http://schemas.microsoft.com/office/powerpoint/2010/main" val="3198723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p:cTn id="20" dur="1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1" dur="1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2" dur="15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3" dur="1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48BF1A-BFAD-4562-86AD-0D6EB48BD54E}"/>
              </a:ext>
            </a:extLst>
          </p:cNvPr>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ΚΑΛΛΙΕΡΓΟΥΣΑΝ</a:t>
            </a:r>
          </a:p>
        </p:txBody>
      </p:sp>
      <p:sp>
        <p:nvSpPr>
          <p:cNvPr id="3" name="Θέση περιεχομένου 2">
            <a:extLst>
              <a:ext uri="{FF2B5EF4-FFF2-40B4-BE49-F238E27FC236}">
                <a16:creationId xmlns:a16="http://schemas.microsoft.com/office/drawing/2014/main" id="{A5BBED84-FCF3-4546-A1E7-074079C58EF6}"/>
              </a:ext>
            </a:extLst>
          </p:cNvPr>
          <p:cNvSpPr>
            <a:spLocks noGrp="1"/>
          </p:cNvSpPr>
          <p:nvPr>
            <p:ph sz="half" idx="1"/>
          </p:nvPr>
        </p:nvSpPr>
        <p:spPr/>
        <p:txBody>
          <a:bodyPr>
            <a:normAutofit/>
          </a:bodyPr>
          <a:lstStyle/>
          <a:p>
            <a:r>
              <a:rPr lang="el-GR" sz="7200" dirty="0"/>
              <a:t>ΕΛΙΕΣ</a:t>
            </a:r>
          </a:p>
          <a:p>
            <a:r>
              <a:rPr lang="el-GR" sz="7200" dirty="0"/>
              <a:t>ΑΜΠΕΛΙΑ</a:t>
            </a:r>
          </a:p>
          <a:p>
            <a:r>
              <a:rPr lang="el-GR" sz="7200" dirty="0"/>
              <a:t>ΣΙΤΑΡΙ</a:t>
            </a:r>
          </a:p>
        </p:txBody>
      </p:sp>
      <p:pic>
        <p:nvPicPr>
          <p:cNvPr id="6" name="Θέση περιεχομένου 5">
            <a:extLst>
              <a:ext uri="{FF2B5EF4-FFF2-40B4-BE49-F238E27FC236}">
                <a16:creationId xmlns:a16="http://schemas.microsoft.com/office/drawing/2014/main" id="{477B9E28-4483-4977-8208-AB4FCFD8905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06124" y="1318847"/>
            <a:ext cx="6330325" cy="4858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2192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750"/>
                                        <p:tgtEl>
                                          <p:spTgt spid="3">
                                            <p:txEl>
                                              <p:pRg st="2" end="2"/>
                                            </p:txEl>
                                          </p:spTgt>
                                        </p:tgtEl>
                                      </p:cBhvr>
                                    </p:animEffect>
                                    <p:anim calcmode="lin" valueType="num">
                                      <p:cBhvr>
                                        <p:cTn id="22"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C0BD347-B3FC-4611-B673-86101D186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38" y="461519"/>
            <a:ext cx="5787067" cy="4202722"/>
          </a:xfrm>
          <a:prstGeom prst="rect">
            <a:avLst/>
          </a:prstGeom>
          <a:ln w="88900" cap="sq" cmpd="thickThin">
            <a:solidFill>
              <a:srgbClr val="000000"/>
            </a:solidFill>
            <a:prstDash val="solid"/>
            <a:miter lim="800000"/>
          </a:ln>
          <a:effectLst>
            <a:innerShdw blurRad="76200">
              <a:srgbClr val="000000"/>
            </a:innerShdw>
          </a:effectLst>
        </p:spPr>
      </p:pic>
      <p:pic>
        <p:nvPicPr>
          <p:cNvPr id="5" name="Εικόνα 4">
            <a:extLst>
              <a:ext uri="{FF2B5EF4-FFF2-40B4-BE49-F238E27FC236}">
                <a16:creationId xmlns:a16="http://schemas.microsoft.com/office/drawing/2014/main" id="{1588EF85-2821-4424-8D6B-87E9DFE93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2896" y="2562880"/>
            <a:ext cx="5696595" cy="40092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81240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0F27FB-DCA4-44EE-909D-9711DA5EB9D3}"/>
              </a:ext>
            </a:extLst>
          </p:cNvPr>
          <p:cNvSpPr>
            <a:spLocks noGrp="1"/>
          </p:cNvSpPr>
          <p:nvPr>
            <p:ph type="title"/>
          </p:nvPr>
        </p:nvSpPr>
        <p:spPr/>
        <p:txBody>
          <a:bodyPr/>
          <a:lstStyle/>
          <a:p>
            <a:pPr algn="ctr"/>
            <a:r>
              <a:rPr lang="el-GR" b="1" dirty="0">
                <a:solidFill>
                  <a:srgbClr val="0070C0"/>
                </a:solidFill>
                <a:effectLst>
                  <a:outerShdw blurRad="38100" dist="38100" dir="2700000" algn="tl">
                    <a:srgbClr val="000000">
                      <a:alpha val="43137"/>
                    </a:srgbClr>
                  </a:outerShdw>
                </a:effectLst>
              </a:rPr>
              <a:t>ΤΙΣ ΠΟΛΕΙΣ ΤΟΥΣ ΤΙΣ ΕΧΤΙΖΑΝ ΚΟΝΤΑ ΣΤΗ ΘΑΛΑΣΣΑ Ή ΣΕ ΠΛΑΓΙΕΣ ΛΟΦΩΝ</a:t>
            </a:r>
          </a:p>
        </p:txBody>
      </p:sp>
      <p:pic>
        <p:nvPicPr>
          <p:cNvPr id="6" name="Θέση περιεχομένου 5">
            <a:extLst>
              <a:ext uri="{FF2B5EF4-FFF2-40B4-BE49-F238E27FC236}">
                <a16:creationId xmlns:a16="http://schemas.microsoft.com/office/drawing/2014/main" id="{52DFFC53-05AB-4A3F-80D8-2939CB53E98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8934" y="1881555"/>
            <a:ext cx="5388466" cy="4611320"/>
          </a:xfrm>
        </p:spPr>
      </p:pic>
      <p:pic>
        <p:nvPicPr>
          <p:cNvPr id="8" name="Θέση περιεχομένου 7">
            <a:extLst>
              <a:ext uri="{FF2B5EF4-FFF2-40B4-BE49-F238E27FC236}">
                <a16:creationId xmlns:a16="http://schemas.microsoft.com/office/drawing/2014/main" id="{B2034259-4F93-4D4E-9813-05C17C4A425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942339" y="1881554"/>
            <a:ext cx="6111074" cy="4611320"/>
          </a:xfrm>
        </p:spPr>
      </p:pic>
      <p:sp>
        <p:nvSpPr>
          <p:cNvPr id="9" name="TextBox 8">
            <a:extLst>
              <a:ext uri="{FF2B5EF4-FFF2-40B4-BE49-F238E27FC236}">
                <a16:creationId xmlns:a16="http://schemas.microsoft.com/office/drawing/2014/main" id="{08332902-902E-44FC-9AD7-75083DB8E82E}"/>
              </a:ext>
            </a:extLst>
          </p:cNvPr>
          <p:cNvSpPr txBox="1"/>
          <p:nvPr/>
        </p:nvSpPr>
        <p:spPr>
          <a:xfrm>
            <a:off x="1389186" y="5780855"/>
            <a:ext cx="4079629" cy="584775"/>
          </a:xfrm>
          <a:prstGeom prst="rect">
            <a:avLst/>
          </a:prstGeom>
          <a:noFill/>
        </p:spPr>
        <p:txBody>
          <a:bodyPr wrap="square" rtlCol="0">
            <a:spAutoFit/>
          </a:bodyPr>
          <a:lstStyle/>
          <a:p>
            <a:r>
              <a:rPr lang="el-GR" sz="3200" b="1" dirty="0">
                <a:solidFill>
                  <a:srgbClr val="FFFF00"/>
                </a:solidFill>
              </a:rPr>
              <a:t>ΑΚΡΩΤΗΡΙ ΘΗΡΑΣ</a:t>
            </a:r>
          </a:p>
        </p:txBody>
      </p:sp>
      <p:sp>
        <p:nvSpPr>
          <p:cNvPr id="10" name="TextBox 9">
            <a:extLst>
              <a:ext uri="{FF2B5EF4-FFF2-40B4-BE49-F238E27FC236}">
                <a16:creationId xmlns:a16="http://schemas.microsoft.com/office/drawing/2014/main" id="{E5C67078-8670-4675-B7AB-0F150B8DAF94}"/>
              </a:ext>
            </a:extLst>
          </p:cNvPr>
          <p:cNvSpPr txBox="1"/>
          <p:nvPr/>
        </p:nvSpPr>
        <p:spPr>
          <a:xfrm>
            <a:off x="7238999" y="5780855"/>
            <a:ext cx="3903785" cy="584775"/>
          </a:xfrm>
          <a:prstGeom prst="rect">
            <a:avLst/>
          </a:prstGeom>
          <a:noFill/>
        </p:spPr>
        <p:txBody>
          <a:bodyPr wrap="square" rtlCol="0">
            <a:spAutoFit/>
          </a:bodyPr>
          <a:lstStyle/>
          <a:p>
            <a:r>
              <a:rPr lang="el-GR" sz="3200" b="1" dirty="0">
                <a:solidFill>
                  <a:srgbClr val="FFFF00"/>
                </a:solidFill>
              </a:rPr>
              <a:t>ΟΙΚΙΣΜΟΣ ΣΤΗΝ ΙΟ</a:t>
            </a:r>
          </a:p>
        </p:txBody>
      </p:sp>
    </p:spTree>
    <p:extLst>
      <p:ext uri="{BB962C8B-B14F-4D97-AF65-F5344CB8AC3E}">
        <p14:creationId xmlns:p14="http://schemas.microsoft.com/office/powerpoint/2010/main" val="3321807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eelOff"/>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247</Words>
  <Application>Microsoft Office PowerPoint</Application>
  <PresentationFormat>Ευρεία οθόνη</PresentationFormat>
  <Paragraphs>39</Paragraphs>
  <Slides>20</Slides>
  <Notes>0</Notes>
  <HiddenSlides>0</HiddenSlides>
  <MMClips>1</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20</vt:i4>
      </vt:variant>
    </vt:vector>
  </HeadingPairs>
  <TitlesOfParts>
    <vt:vector size="24" baseType="lpstr">
      <vt:lpstr>Arial</vt:lpstr>
      <vt:lpstr>Calibri</vt:lpstr>
      <vt:lpstr>Calibri Light</vt:lpstr>
      <vt:lpstr>Θέμα του Office</vt:lpstr>
      <vt:lpstr>Η ζωή των Κυκλαδιτών</vt:lpstr>
      <vt:lpstr>Παρουσίαση του PowerPoint</vt:lpstr>
      <vt:lpstr>ΜΥΚΟΝΟΣ ΣΕΡΙΦΟΣ ΣΥΡΟΣ  ΤΗΝΟΣ ΑΝΔΡΟΣ ΜΗΛΟΣ  ΣΑΝΤΟΡΙΝΗ ΣΙΚΙΝΟ   ΙΟΣ  ΚΕΡΟΣ    ΠΑΡΟΣ…</vt:lpstr>
      <vt:lpstr>Παρουσίαση του PowerPoint</vt:lpstr>
      <vt:lpstr>Παρουσίαση του PowerPoint</vt:lpstr>
      <vt:lpstr>Παρουσίαση του PowerPoint</vt:lpstr>
      <vt:lpstr>ΚΑΛΛΙΕΡΓΟΥΣΑΝ</vt:lpstr>
      <vt:lpstr>Παρουσίαση του PowerPoint</vt:lpstr>
      <vt:lpstr>ΤΙΣ ΠΟΛΕΙΣ ΤΟΥΣ ΤΙΣ ΕΧΤΙΖΑΝ ΚΟΝΤΑ ΣΤΗ ΘΑΛΑΣΣΑ Ή ΣΕ ΠΛΑΓΙΕΣ ΛΟΦΩΝ</vt:lpstr>
      <vt:lpstr>Παρουσίαση του PowerPoint</vt:lpstr>
      <vt:lpstr>Παρουσίαση του PowerPoint</vt:lpstr>
      <vt:lpstr>Παρουσίαση του PowerPoint</vt:lpstr>
      <vt:lpstr>ΤΙ ΕΤΡΩΓΑΝ;</vt:lpstr>
      <vt:lpstr>ΤΙ ΕΠΙΝΑΝ;</vt:lpstr>
      <vt:lpstr>Παρουσίαση του PowerPoint</vt:lpstr>
      <vt:lpstr>ΟΤΑΝ ΚΑΠΟΙΟΣ ΠΕΘΑΙΝΕ ΤΟΠΟΘΕΤΟΥΣΑΝ ΣΤΟΝ ΤΑΦΟ ΤΑ ΑΓΑΠΗΜΕΝΑ ΤΟΥ ΑΝΤΙΚΕΙΜΕΝΑ. ΑΥΤΑ ΤΑ ΟΝΟΜΑΖΟΥΜΕ ΚΤΕΡΙΣΜΑΤΑ</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ζωή των Κυκλαδιτών</dc:title>
  <dc:creator>ΚΥΡΙΑΚΗ ΜΩΡΑΪΤΗ</dc:creator>
  <cp:lastModifiedBy>ΚΥΡΙΑΚΗ ΜΩΡΑΪΤΗ</cp:lastModifiedBy>
  <cp:revision>30</cp:revision>
  <dcterms:created xsi:type="dcterms:W3CDTF">2020-05-20T18:11:07Z</dcterms:created>
  <dcterms:modified xsi:type="dcterms:W3CDTF">2020-05-21T09:16:11Z</dcterms:modified>
</cp:coreProperties>
</file>