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75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9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6" y="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19006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2982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337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634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0588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675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853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077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181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256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392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789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f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fif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fif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fif"/><Relationship Id="rId4" Type="http://schemas.openxmlformats.org/officeDocument/2006/relationships/image" Target="../media/image17.jfi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f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fif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f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fif"/><Relationship Id="rId4" Type="http://schemas.openxmlformats.org/officeDocument/2006/relationships/image" Target="../media/image5.jf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fif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f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524153-28CC-4DD7-BCED-3C76ACD46E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2264"/>
          <a:stretch/>
        </p:blipFill>
        <p:spPr>
          <a:xfrm>
            <a:off x="20" y="10"/>
            <a:ext cx="866849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8670CED5-3BE2-46A2-B9C8-A50EEE6743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3383" y="1122363"/>
            <a:ext cx="5488577" cy="3204134"/>
          </a:xfrm>
        </p:spPr>
        <p:txBody>
          <a:bodyPr anchor="b">
            <a:normAutofit/>
          </a:bodyPr>
          <a:lstStyle/>
          <a:p>
            <a:r>
              <a:rPr lang="el-G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ΙΣΤΟΡΙΑ Δ΄ΤΑΞΗ</a:t>
            </a:r>
            <a:br>
              <a:rPr lang="el-GR" sz="4800" dirty="0"/>
            </a:br>
            <a:r>
              <a:rPr lang="el-GR" sz="4000" b="1" dirty="0">
                <a:ln w="127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ΟΙ ΠΕΡΣΙΚΟΙ ΠΟΛΕΜΟΙ</a:t>
            </a:r>
            <a:endParaRPr lang="en-US" sz="4000" dirty="0">
              <a:ln w="12700" cmpd="sng">
                <a:solidFill>
                  <a:srgbClr val="FF0000"/>
                </a:solidFill>
                <a:prstDash val="solid"/>
              </a:ln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BF3202B-D567-4092-8872-55789EE32F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18704" y="5024176"/>
            <a:ext cx="4023360" cy="1208141"/>
          </a:xfrm>
        </p:spPr>
        <p:txBody>
          <a:bodyPr>
            <a:normAutofit/>
          </a:bodyPr>
          <a:lstStyle/>
          <a:p>
            <a:endParaRPr lang="el-GR" sz="2000" dirty="0"/>
          </a:p>
          <a:p>
            <a:r>
              <a:rPr lang="el-GR" sz="2000" dirty="0"/>
              <a:t>ΕΠΙΜΕΛΕΙΑ: ΜΩΡΑΪΤΗ ΚΥΡΙΑΚΗ</a:t>
            </a:r>
            <a:endParaRPr lang="en-US" sz="2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70518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4C389C9-881E-476A-92D1-4F9C72565E99}"/>
              </a:ext>
            </a:extLst>
          </p:cNvPr>
          <p:cNvSpPr txBox="1"/>
          <p:nvPr/>
        </p:nvSpPr>
        <p:spPr>
          <a:xfrm>
            <a:off x="1072055" y="1818289"/>
            <a:ext cx="1015299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Καθώς έπλεαν τα πλοία των Περσών προς τις περιοχές των Ελλήνων, ξέσπασε στα παράλια του </a:t>
            </a:r>
            <a:r>
              <a:rPr lang="el-GR" sz="3600" b="1" dirty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Άθω</a:t>
            </a:r>
            <a:r>
              <a:rPr lang="el-G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φοβερή  θαλασσοταραχή. Αυτό είχε ως αποτέλεσμα να πάθει μεγάλη καταστροφή ο στόλος των Περσών. Λέγεται πως καταστράφηκαν περίπου 300 περσικά πλοία.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66839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420F1D15-945B-463E-A8CC-2E4744768A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55" y="135569"/>
            <a:ext cx="11887200" cy="658686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E720515-AE6D-4816-A8FF-F8FC18441388}"/>
              </a:ext>
            </a:extLst>
          </p:cNvPr>
          <p:cNvSpPr txBox="1"/>
          <p:nvPr/>
        </p:nvSpPr>
        <p:spPr>
          <a:xfrm>
            <a:off x="5349766" y="1408387"/>
            <a:ext cx="3142591" cy="11079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↘</a:t>
            </a:r>
            <a:r>
              <a:rPr lang="el-GR" sz="6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ΑΘΩΣ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12F84E-69E7-40D7-B5BD-7191FE35C7E9}"/>
              </a:ext>
            </a:extLst>
          </p:cNvPr>
          <p:cNvSpPr txBox="1"/>
          <p:nvPr/>
        </p:nvSpPr>
        <p:spPr>
          <a:xfrm>
            <a:off x="8975834" y="977462"/>
            <a:ext cx="25855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Χερσόνησος είναι ένα στενό κομμάτι στεριάς που μπαίνει μέσα στη θάλασσα και  βρέχεται από αυτήν από τρεις πλευρές.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71112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005C696E-102C-4434-A8A6-80278C3886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41" y="616782"/>
            <a:ext cx="7273299" cy="547921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6F1B0EB-B0B3-44E8-B213-DAAEA0D541AF}"/>
              </a:ext>
            </a:extLst>
          </p:cNvPr>
          <p:cNvSpPr txBox="1"/>
          <p:nvPr/>
        </p:nvSpPr>
        <p:spPr>
          <a:xfrm>
            <a:off x="6096000" y="1702676"/>
            <a:ext cx="9459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latin typeface="Calibri" panose="020F0502020204030204" pitchFamily="34" charset="0"/>
                <a:cs typeface="Calibri" panose="020F0502020204030204" pitchFamily="34" charset="0"/>
              </a:rPr>
              <a:t>↙</a:t>
            </a:r>
            <a:endParaRPr lang="en-US" sz="66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1B7584-D334-4AAD-BD00-F15E3541CB8D}"/>
              </a:ext>
            </a:extLst>
          </p:cNvPr>
          <p:cNvSpPr txBox="1"/>
          <p:nvPr/>
        </p:nvSpPr>
        <p:spPr>
          <a:xfrm>
            <a:off x="8135007" y="851338"/>
            <a:ext cx="347892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Άθως </a:t>
            </a:r>
            <a:r>
              <a:rPr lang="el-GR" sz="4400" dirty="0"/>
              <a:t>είναι μια ορεινή χερσόνησος όπου σήμερα βρίσκεται το </a:t>
            </a:r>
            <a:r>
              <a:rPr lang="el-GR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Άγιο Όρος.</a:t>
            </a:r>
            <a:endParaRPr lang="en-US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93883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6F9D356E-FC56-4D11-A686-328945D150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882" y="94612"/>
            <a:ext cx="10421007" cy="66687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3FCE6AF-9D4C-45EA-91D8-8328084CE414}"/>
              </a:ext>
            </a:extLst>
          </p:cNvPr>
          <p:cNvSpPr txBox="1"/>
          <p:nvPr/>
        </p:nvSpPr>
        <p:spPr>
          <a:xfrm>
            <a:off x="7304689" y="336331"/>
            <a:ext cx="35524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ΑΓΙΟ ΟΡΟΣ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02499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66F17846-73B5-4BD5-A771-371D5184CF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18" y="294290"/>
            <a:ext cx="11030964" cy="580015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90024F6-4A39-4962-8315-3741A4737661}"/>
              </a:ext>
            </a:extLst>
          </p:cNvPr>
          <p:cNvSpPr txBox="1"/>
          <p:nvPr/>
        </p:nvSpPr>
        <p:spPr>
          <a:xfrm>
            <a:off x="477864" y="5903893"/>
            <a:ext cx="1188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ln>
                  <a:solidFill>
                    <a:srgbClr val="00B05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Μετά την καταστροφή του περσικού στόλου , ο Μαρδόνιος αναγκάζεται να γυρίσει πίσω στην Περσία.</a:t>
            </a:r>
            <a:endParaRPr lang="en-US" sz="2800" b="1" dirty="0">
              <a:ln>
                <a:solidFill>
                  <a:srgbClr val="00B05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61112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D8A0AD90-0D27-4590-A090-33DCB99EE1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89" y="197725"/>
            <a:ext cx="4594717" cy="654991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51F867-E168-4AF6-AC63-AF2EEA55E7C0}"/>
              </a:ext>
            </a:extLst>
          </p:cNvPr>
          <p:cNvSpPr txBox="1"/>
          <p:nvPr/>
        </p:nvSpPr>
        <p:spPr>
          <a:xfrm>
            <a:off x="5129048" y="1072056"/>
            <a:ext cx="6621518" cy="34163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l-GR" sz="3600" b="1" dirty="0">
                <a:ln/>
                <a:solidFill>
                  <a:schemeClr val="accent3"/>
                </a:solidFill>
              </a:rPr>
              <a:t>Ο βασιλιάς </a:t>
            </a:r>
            <a:r>
              <a:rPr lang="el-GR" sz="3600" b="1" dirty="0">
                <a:ln>
                  <a:solidFill>
                    <a:srgbClr val="FF0000"/>
                  </a:solidFill>
                </a:ln>
                <a:solidFill>
                  <a:schemeClr val="accent3"/>
                </a:solidFill>
              </a:rPr>
              <a:t>Δαρείος </a:t>
            </a:r>
            <a:r>
              <a:rPr lang="el-GR" sz="3600" b="1" dirty="0">
                <a:ln/>
                <a:solidFill>
                  <a:schemeClr val="accent3"/>
                </a:solidFill>
              </a:rPr>
              <a:t>εξοργίστηκε και αποφάσισε να συνεχίσει τον πόλεμο.</a:t>
            </a:r>
          </a:p>
          <a:p>
            <a:r>
              <a:rPr lang="el-GR" sz="3600" b="1" dirty="0">
                <a:ln/>
                <a:solidFill>
                  <a:schemeClr val="accent3"/>
                </a:solidFill>
              </a:rPr>
              <a:t>Ζητούσε μάλιστα </a:t>
            </a:r>
            <a:r>
              <a:rPr lang="el-GR" sz="3600" b="1" dirty="0">
                <a:ln>
                  <a:solidFill>
                    <a:srgbClr val="FF0000"/>
                  </a:solidFill>
                </a:ln>
                <a:solidFill>
                  <a:schemeClr val="accent3"/>
                </a:solidFill>
              </a:rPr>
              <a:t>«Γη και ύδωρ» </a:t>
            </a:r>
            <a:r>
              <a:rPr lang="el-GR" sz="3600" b="1" dirty="0">
                <a:ln/>
                <a:solidFill>
                  <a:schemeClr val="accent3"/>
                </a:solidFill>
              </a:rPr>
              <a:t>δηλαδή την απόλυτη υποταγή όλων των Ελλήνων!</a:t>
            </a:r>
            <a:endParaRPr lang="en-US" sz="36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740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277487-4FBF-4411-89DE-EE132182CC01}"/>
              </a:ext>
            </a:extLst>
          </p:cNvPr>
          <p:cNvSpPr txBox="1"/>
          <p:nvPr/>
        </p:nvSpPr>
        <p:spPr>
          <a:xfrm>
            <a:off x="2241331" y="1292771"/>
            <a:ext cx="7709338" cy="3785652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prstDash val="sysDash"/>
            <a:round/>
          </a:ln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l-GR" sz="6000" b="1" dirty="0">
                <a:ln/>
                <a:solidFill>
                  <a:schemeClr val="accent3"/>
                </a:solidFill>
              </a:rPr>
              <a:t>Μα πιο πολύ ήθελε να τιμωρήσει τους </a:t>
            </a:r>
            <a:r>
              <a:rPr lang="el-GR" sz="6000" b="1" dirty="0">
                <a:ln>
                  <a:solidFill>
                    <a:srgbClr val="FFC000"/>
                  </a:solidFill>
                </a:ln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Αθηναίους</a:t>
            </a:r>
            <a:r>
              <a:rPr lang="el-GR" sz="6000" b="1" dirty="0">
                <a:ln/>
                <a:solidFill>
                  <a:schemeClr val="accent3"/>
                </a:solidFill>
              </a:rPr>
              <a:t> και τους </a:t>
            </a:r>
            <a:r>
              <a:rPr lang="el-GR" sz="6000" b="1" dirty="0" err="1">
                <a:ln>
                  <a:solidFill>
                    <a:srgbClr val="FF0066"/>
                  </a:solidFill>
                </a:ln>
                <a:solidFill>
                  <a:schemeClr val="accent3"/>
                </a:solidFill>
              </a:rPr>
              <a:t>Ερετριείς</a:t>
            </a:r>
            <a:r>
              <a:rPr lang="el-GR" sz="6000" b="1" dirty="0">
                <a:ln/>
                <a:solidFill>
                  <a:schemeClr val="accent3"/>
                </a:solidFill>
              </a:rPr>
              <a:t>!!!</a:t>
            </a:r>
            <a:endParaRPr lang="en-US" sz="60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7109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AE5F7D-9B4D-4F2B-A611-27365CADACE3}"/>
              </a:ext>
            </a:extLst>
          </p:cNvPr>
          <p:cNvSpPr txBox="1"/>
          <p:nvPr/>
        </p:nvSpPr>
        <p:spPr>
          <a:xfrm>
            <a:off x="1187669" y="609600"/>
            <a:ext cx="943829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b="1" dirty="0">
                <a:solidFill>
                  <a:schemeClr val="accent4">
                    <a:lumMod val="75000"/>
                  </a:schemeClr>
                </a:solidFill>
              </a:rPr>
              <a:t>Το </a:t>
            </a:r>
            <a:r>
              <a:rPr lang="el-GR" sz="2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490 π.Χ.</a:t>
            </a:r>
            <a:r>
              <a:rPr lang="el-GR" sz="2500" b="1" dirty="0">
                <a:solidFill>
                  <a:schemeClr val="accent4">
                    <a:lumMod val="75000"/>
                  </a:schemeClr>
                </a:solidFill>
              </a:rPr>
              <a:t> ο στόλος των Περσών με αρχηγούς τον Δάτη και τον Αρταφέρνη έπλευσε στην </a:t>
            </a:r>
            <a:r>
              <a:rPr lang="el-GR" sz="2500" b="1" dirty="0">
                <a:solidFill>
                  <a:srgbClr val="FF0000"/>
                </a:solidFill>
              </a:rPr>
              <a:t>Ερέτρια</a:t>
            </a:r>
            <a:r>
              <a:rPr lang="el-GR" sz="2500" b="1" dirty="0">
                <a:solidFill>
                  <a:schemeClr val="accent4">
                    <a:lumMod val="75000"/>
                  </a:schemeClr>
                </a:solidFill>
              </a:rPr>
              <a:t> και την καταστρέφει ολοκληρωτικά. Επόμενος στόχος, η Αθήνα.</a:t>
            </a:r>
            <a:endParaRPr lang="en-US" sz="25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90871EDC-57C9-404D-84E2-71A8087E73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52" y="2699851"/>
            <a:ext cx="5649862" cy="32861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F85B4F61-3BD5-4B07-8169-EA27B8EE45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188" y="2699851"/>
            <a:ext cx="5476906" cy="32861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95FC1DE-8189-462A-8E41-02DA60465CDE}"/>
              </a:ext>
            </a:extLst>
          </p:cNvPr>
          <p:cNvSpPr txBox="1"/>
          <p:nvPr/>
        </p:nvSpPr>
        <p:spPr>
          <a:xfrm>
            <a:off x="4035117" y="3618188"/>
            <a:ext cx="610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↓</a:t>
            </a:r>
            <a:endParaRPr lang="en-US" sz="3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E66DBA-B7E3-4FB8-8FE8-0200551F9FAF}"/>
              </a:ext>
            </a:extLst>
          </p:cNvPr>
          <p:cNvSpPr txBox="1"/>
          <p:nvPr/>
        </p:nvSpPr>
        <p:spPr>
          <a:xfrm>
            <a:off x="3731173" y="3352404"/>
            <a:ext cx="1418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Ερέτρια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93789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95177E4A-D076-40EB-9A76-2CFFEE5452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34" y="220717"/>
            <a:ext cx="11613932" cy="642182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4E383E9-83FD-4913-8D22-714320BE5A3A}"/>
              </a:ext>
            </a:extLst>
          </p:cNvPr>
          <p:cNvSpPr txBox="1"/>
          <p:nvPr/>
        </p:nvSpPr>
        <p:spPr>
          <a:xfrm>
            <a:off x="1897117" y="5244662"/>
            <a:ext cx="88812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Στη συνέχεια ο περσικός στόλος κατευθύνθηκε στα παράλια του Μαραθώνα και αγκυροβόλησε.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66884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C7885AEE-829B-4248-AEC1-5AF8F550A7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114" y="241737"/>
            <a:ext cx="6265538" cy="612753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2651199-9FFB-4CC2-8F29-C44AA0439DAA}"/>
              </a:ext>
            </a:extLst>
          </p:cNvPr>
          <p:cNvSpPr txBox="1"/>
          <p:nvPr/>
        </p:nvSpPr>
        <p:spPr>
          <a:xfrm>
            <a:off x="3731173" y="3289735"/>
            <a:ext cx="1776249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2000" b="1" dirty="0"/>
              <a:t>ΜΑΡΑΘΩΝΑΣ</a:t>
            </a:r>
            <a:endParaRPr lang="en-US" sz="2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1B1025-594A-48E6-A7BE-24D7786E4D17}"/>
              </a:ext>
            </a:extLst>
          </p:cNvPr>
          <p:cNvSpPr txBox="1"/>
          <p:nvPr/>
        </p:nvSpPr>
        <p:spPr>
          <a:xfrm>
            <a:off x="3557752" y="3689845"/>
            <a:ext cx="1061545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ΑΘΗΝΑ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8BA19A-1397-401B-8D8B-CC7FCDB8B820}"/>
              </a:ext>
            </a:extLst>
          </p:cNvPr>
          <p:cNvSpPr txBox="1"/>
          <p:nvPr/>
        </p:nvSpPr>
        <p:spPr>
          <a:xfrm>
            <a:off x="7199586" y="620110"/>
            <a:ext cx="39518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Αθηναίοι έκαναν σύσκεψη και αποφάσισαν να αντιμετωπίσουν τους Πέρσες στον Μαραθώνα και να μην τους αφήσουν να φτάσουν στην Αθήνα.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7392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58B695-7D14-411F-8CA0-37B31C40E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240" y="0"/>
            <a:ext cx="11399520" cy="2157330"/>
          </a:xfr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38100" cmpd="dbl">
            <a:solidFill>
              <a:schemeClr val="accent6">
                <a:alpha val="97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l-G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Ο ΠΕΡΣΙΚΟΣ ΚΙΝΔΥΝΟΣ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352FD65-788D-4DCA-8FA6-CE8B565F3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 Οι  </a:t>
            </a:r>
            <a:r>
              <a:rPr lang="el-G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Πέρσες</a:t>
            </a:r>
            <a:r>
              <a:rPr lang="el-GR" dirty="0"/>
              <a:t> προσπαθούσαν να</a:t>
            </a:r>
          </a:p>
          <a:p>
            <a:pPr marL="0" indent="0">
              <a:buNone/>
            </a:pPr>
            <a:r>
              <a:rPr lang="el-GR" dirty="0"/>
              <a:t>   μεγαλώσουν ακόμη πιο πολύ </a:t>
            </a:r>
          </a:p>
          <a:p>
            <a:pPr marL="0" indent="0">
              <a:buNone/>
            </a:pPr>
            <a:r>
              <a:rPr lang="el-GR" dirty="0"/>
              <a:t>   το κράτος τους και γι’ αυτόν </a:t>
            </a:r>
          </a:p>
          <a:p>
            <a:pPr marL="0" indent="0">
              <a:buNone/>
            </a:pPr>
            <a:r>
              <a:rPr lang="el-GR" dirty="0"/>
              <a:t>   τον λόγο ήρθαν σε σύγκρουση</a:t>
            </a:r>
          </a:p>
          <a:p>
            <a:pPr marL="0" indent="0">
              <a:buNone/>
            </a:pPr>
            <a:r>
              <a:rPr lang="el-GR" dirty="0"/>
              <a:t>   με τους Έλληνες.</a:t>
            </a:r>
            <a:endParaRPr lang="en-US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7251AA1B-D15C-4F16-85DF-7D5E024375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647" y="2385930"/>
            <a:ext cx="5889752" cy="401487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9882074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CB604AA2-96C3-4770-83C9-B5FC853371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98" y="62615"/>
            <a:ext cx="12022801" cy="673276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701CFA2-55A6-4784-A71C-F51886786F0C}"/>
              </a:ext>
            </a:extLst>
          </p:cNvPr>
          <p:cNvSpPr txBox="1"/>
          <p:nvPr/>
        </p:nvSpPr>
        <p:spPr>
          <a:xfrm>
            <a:off x="2532993" y="451944"/>
            <a:ext cx="63692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ΜΑΡΑΘΩΝΑΣ</a:t>
            </a:r>
            <a:endParaRPr lang="en-US" sz="4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1570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A8667965-F96F-49E5-9ADD-E89C679D5D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4380" y="0"/>
            <a:ext cx="1286076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749BA92-3570-483F-9630-9418415C8B59}"/>
              </a:ext>
            </a:extLst>
          </p:cNvPr>
          <p:cNvSpPr txBox="1"/>
          <p:nvPr/>
        </p:nvSpPr>
        <p:spPr>
          <a:xfrm>
            <a:off x="650240" y="4805680"/>
            <a:ext cx="112471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Αφορμή για το ξεκίνημα του πολέμου ήταν η βοήθεια που είχαν στείλει οι Αθηναίοι και οι </a:t>
            </a:r>
            <a:r>
              <a:rPr lang="el-GR" sz="3600" b="1" dirty="0" err="1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Ερετριείς</a:t>
            </a:r>
            <a:r>
              <a:rPr lang="el-GR" sz="3600" b="1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στους Έλληνες της Μ. Ασίας.</a:t>
            </a:r>
            <a:endParaRPr lang="en-US" sz="3600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73857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09EEDD8-3E3C-4C1F-9458-EB2DFBA8F46E}"/>
              </a:ext>
            </a:extLst>
          </p:cNvPr>
          <p:cNvSpPr txBox="1"/>
          <p:nvPr/>
        </p:nvSpPr>
        <p:spPr>
          <a:xfrm>
            <a:off x="1412240" y="4826000"/>
            <a:ext cx="9367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ln>
                  <a:solidFill>
                    <a:srgbClr val="0070C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Στρατός και στόλος των Περσών ξεκινά μια μεγάλη εκστρατεία εναντίον των Ελλήνων το 492 π.Χ. με αρχηγό τον Μαρδόνιο.</a:t>
            </a:r>
            <a:endParaRPr lang="en-US" sz="3200" b="1" dirty="0">
              <a:ln>
                <a:solidFill>
                  <a:srgbClr val="0070C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5ACF1584-5019-4CE8-86C0-54B4F2D21E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281" y="1455320"/>
            <a:ext cx="5547359" cy="31065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D6CFC3EE-3CD9-486D-8709-1FCA6882B7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60" y="462340"/>
            <a:ext cx="4023360" cy="40233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7920892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>
            <a:extLst>
              <a:ext uri="{FF2B5EF4-FFF2-40B4-BE49-F238E27FC236}">
                <a16:creationId xmlns:a16="http://schemas.microsoft.com/office/drawing/2014/main" id="{576B15C6-835E-4F34-9F38-09D82BBFA7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72" y="112881"/>
            <a:ext cx="12044855" cy="674511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30C1598-FD27-48CC-847C-0CF6E46F5D4B}"/>
              </a:ext>
            </a:extLst>
          </p:cNvPr>
          <p:cNvSpPr txBox="1"/>
          <p:nvPr/>
        </p:nvSpPr>
        <p:spPr>
          <a:xfrm>
            <a:off x="1281562" y="298143"/>
            <a:ext cx="100380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66"/>
                </a:solidFill>
              </a:rPr>
              <a:t>Ο στρατός των Περσών περνάει τον </a:t>
            </a:r>
            <a:r>
              <a:rPr lang="el-GR" sz="3600" b="1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66"/>
                </a:solidFill>
              </a:rPr>
              <a:t>Ελλήσποντο </a:t>
            </a:r>
            <a:r>
              <a:rPr lang="el-GR" sz="3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66"/>
                </a:solidFill>
              </a:rPr>
              <a:t>φτάνει στη Μακεδονία και την υποδουλώνει, την κατακτά.</a:t>
            </a:r>
            <a:endParaRPr lang="en-US" sz="36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3303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Εικόνα 6">
            <a:extLst>
              <a:ext uri="{FF2B5EF4-FFF2-40B4-BE49-F238E27FC236}">
                <a16:creationId xmlns:a16="http://schemas.microsoft.com/office/drawing/2014/main" id="{AB773B83-9CCD-44FE-9A01-00541E22F0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79" y="243788"/>
            <a:ext cx="7672552" cy="624109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E3E5599-7789-4A6D-9FD2-280157E94176}"/>
              </a:ext>
            </a:extLst>
          </p:cNvPr>
          <p:cNvSpPr txBox="1"/>
          <p:nvPr/>
        </p:nvSpPr>
        <p:spPr>
          <a:xfrm>
            <a:off x="6043449" y="1261242"/>
            <a:ext cx="1912882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2000" b="1" dirty="0"/>
              <a:t>ΕΛΛΗΣΠΟΝΤΟΣ</a:t>
            </a:r>
            <a:endParaRPr lang="en-US" sz="2000" b="1" dirty="0"/>
          </a:p>
        </p:txBody>
      </p:sp>
      <p:cxnSp>
        <p:nvCxnSpPr>
          <p:cNvPr id="11" name="Ευθύγραμμο βέλος σύνδεσης 10">
            <a:extLst>
              <a:ext uri="{FF2B5EF4-FFF2-40B4-BE49-F238E27FC236}">
                <a16:creationId xmlns:a16="http://schemas.microsoft.com/office/drawing/2014/main" id="{5B62837E-42FE-405D-96ED-C7165C4877EF}"/>
              </a:ext>
            </a:extLst>
          </p:cNvPr>
          <p:cNvCxnSpPr/>
          <p:nvPr/>
        </p:nvCxnSpPr>
        <p:spPr>
          <a:xfrm>
            <a:off x="5118538" y="1345324"/>
            <a:ext cx="75674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AF171BD-658A-4558-A281-D533F6803A3B}"/>
              </a:ext>
            </a:extLst>
          </p:cNvPr>
          <p:cNvSpPr txBox="1"/>
          <p:nvPr/>
        </p:nvSpPr>
        <p:spPr>
          <a:xfrm>
            <a:off x="8544910" y="1345324"/>
            <a:ext cx="3090043" cy="3539430"/>
          </a:xfrm>
          <a:prstGeom prst="rect">
            <a:avLst/>
          </a:prstGeom>
          <a:ln w="57150">
            <a:solidFill>
              <a:srgbClr val="00206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ΕΛΛΗΣΠΟΝΤΟΣ ΕΝΑΣ ΑΠΟ ΤΟΥΣ ΠΙΟ ΣΤΕΝΟΥΣ ΠΟΡΘΜΟΥΣ ΣΤΟΝ ΚΟΣΜΟ , ΓΝΩΣΤΟΣ ΚΑΙ ΩΣ ΔΑΡΔΑΝΕΛΛΙΑ.</a:t>
            </a:r>
            <a:endParaRPr lang="en-US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48190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31B4EA78-EB15-4ECD-883C-D38B2873F3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685" y="183584"/>
            <a:ext cx="8195494" cy="649083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2F0B29C-4323-4549-A981-E34F450093FA}"/>
              </a:ext>
            </a:extLst>
          </p:cNvPr>
          <p:cNvSpPr txBox="1"/>
          <p:nvPr/>
        </p:nvSpPr>
        <p:spPr>
          <a:xfrm>
            <a:off x="5780689" y="3815256"/>
            <a:ext cx="32687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l-GR" sz="6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Πορθμός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4E7220-26FE-46BE-BC72-F22C262CFA14}"/>
              </a:ext>
            </a:extLst>
          </p:cNvPr>
          <p:cNvSpPr txBox="1"/>
          <p:nvPr/>
        </p:nvSpPr>
        <p:spPr>
          <a:xfrm>
            <a:off x="254821" y="1208690"/>
            <a:ext cx="31531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Πορθμός </a:t>
            </a:r>
            <a:r>
              <a:rPr lang="el-GR" sz="4000" dirty="0"/>
              <a:t>είναι ένα φυσικό, στενό θαλάσσιο πέρασμα ανάμεσα σε δυο στεριές.</a:t>
            </a:r>
            <a:endParaRPr lang="en-US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EA32BD-85F4-4000-82D5-CC25E2975DDC}"/>
              </a:ext>
            </a:extLst>
          </p:cNvPr>
          <p:cNvSpPr txBox="1"/>
          <p:nvPr/>
        </p:nvSpPr>
        <p:spPr>
          <a:xfrm>
            <a:off x="3993931" y="472966"/>
            <a:ext cx="2343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ΕΛΛΗΣΠΟΝΤΟΣ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74550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34CA93D8-B691-418B-9906-0B6A5E0B07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43" y="367862"/>
            <a:ext cx="11662682" cy="59038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4620FD4-A828-4DAE-AFE8-5BFC05B99442}"/>
              </a:ext>
            </a:extLst>
          </p:cNvPr>
          <p:cNvSpPr txBox="1"/>
          <p:nvPr/>
        </p:nvSpPr>
        <p:spPr>
          <a:xfrm>
            <a:off x="374475" y="4403835"/>
            <a:ext cx="8240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ΕΛΛΗΣΠΟΝΤΟΣ  Ή  ΔΑΡΔΑΝΕΛΛΙΑ</a:t>
            </a:r>
            <a:endParaRPr lang="en-US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11875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D4150A83-9FCD-42DF-A1D0-391F006A11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93" y="138607"/>
            <a:ext cx="11981792" cy="658714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F856020-5ABB-438F-AFA3-AA2939E52C43}"/>
              </a:ext>
            </a:extLst>
          </p:cNvPr>
          <p:cNvSpPr txBox="1"/>
          <p:nvPr/>
        </p:nvSpPr>
        <p:spPr>
          <a:xfrm>
            <a:off x="1492469" y="4466897"/>
            <a:ext cx="86815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στόλος των Περσών έπλεε στο Αιγαίο προς την ίδια κατεύθυνση.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99808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AccentBoxVTI">
  <a:themeElements>
    <a:clrScheme name="AnalogousFromRegularSeedRightStep">
      <a:dk1>
        <a:srgbClr val="000000"/>
      </a:dk1>
      <a:lt1>
        <a:srgbClr val="FFFFFF"/>
      </a:lt1>
      <a:dk2>
        <a:srgbClr val="2E1B30"/>
      </a:dk2>
      <a:lt2>
        <a:srgbClr val="F3F0F0"/>
      </a:lt2>
      <a:accent1>
        <a:srgbClr val="45AFAD"/>
      </a:accent1>
      <a:accent2>
        <a:srgbClr val="3B82B1"/>
      </a:accent2>
      <a:accent3>
        <a:srgbClr val="4D63C3"/>
      </a:accent3>
      <a:accent4>
        <a:srgbClr val="593EB3"/>
      </a:accent4>
      <a:accent5>
        <a:srgbClr val="994DC3"/>
      </a:accent5>
      <a:accent6>
        <a:srgbClr val="B13BAA"/>
      </a:accent6>
      <a:hlink>
        <a:srgbClr val="BF3F42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357</Words>
  <Application>Microsoft Office PowerPoint</Application>
  <PresentationFormat>Ευρεία οθόνη</PresentationFormat>
  <Paragraphs>37</Paragraphs>
  <Slides>20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4" baseType="lpstr">
      <vt:lpstr>Arial</vt:lpstr>
      <vt:lpstr>Avenir Next LT Pro</vt:lpstr>
      <vt:lpstr>Calibri</vt:lpstr>
      <vt:lpstr>AccentBoxVTI</vt:lpstr>
      <vt:lpstr>ΙΣΤΟΡΙΑ Δ΄ΤΑΞΗ ΟΙ ΠΕΡΣΙΚΟΙ ΠΟΛΕΜΟΙ</vt:lpstr>
      <vt:lpstr>Ο ΠΕΡΣΙΚΟΣ ΚΙΝΔΥΝΟΣ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ΙΣΤΟΡΙΑ Δ΄ΤΑΞΗ ΟΙ ΠΕΡΣΙΚΟΙ ΠΟΛΕΜΟΙ</dc:title>
  <dc:creator>Antonis</dc:creator>
  <cp:lastModifiedBy>Antonis</cp:lastModifiedBy>
  <cp:revision>41</cp:revision>
  <dcterms:created xsi:type="dcterms:W3CDTF">2020-12-05T16:15:22Z</dcterms:created>
  <dcterms:modified xsi:type="dcterms:W3CDTF">2020-12-05T18:48:31Z</dcterms:modified>
</cp:coreProperties>
</file>