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3" r:id="rId4"/>
    <p:sldId id="269" r:id="rId5"/>
    <p:sldId id="288" r:id="rId6"/>
    <p:sldId id="286" r:id="rId7"/>
    <p:sldId id="272" r:id="rId8"/>
    <p:sldId id="273" r:id="rId9"/>
    <p:sldId id="266" r:id="rId10"/>
    <p:sldId id="289" r:id="rId11"/>
    <p:sldId id="290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105" d="100"/>
          <a:sy n="105" d="100"/>
        </p:scale>
        <p:origin x="17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247F-E5FF-4535-8E1C-E3BBCE7EED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A7DD0-E22C-4A7A-907D-FAA305C815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6CE9-8B67-4ACE-BB40-08F24946F7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002A-608E-4540-8E32-7492252C38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9534-3170-47B4-BB34-F9D91A150C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C7F5-3DEB-47F1-8A40-87AF749BCF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649B-8AD3-481F-891E-EDD0BD79AA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53C1-BDB2-4B81-ACF5-DE162BB236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517F-6FB4-4578-AEAD-1A1EA78433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7C3D-16F3-419F-A98B-BE9591AEE2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3ABE-CA31-463C-899C-077BB3DFBB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BE04-87D3-4D99-A5C2-500E0DE02E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52E4-8940-478F-89B7-CD537C281C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4FCA65F-819E-468B-8DA3-E3020EB415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 spd="med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slide" Target="slide14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vimeo.com/125950718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 descr="Χαρτοσακούλα"/>
          <p:cNvSpPr>
            <a:spLocks noChangeArrowheads="1" noChangeShapeType="1" noTextEdit="1"/>
          </p:cNvSpPr>
          <p:nvPr/>
        </p:nvSpPr>
        <p:spPr bwMode="auto">
          <a:xfrm>
            <a:off x="539552" y="5589240"/>
            <a:ext cx="662473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Ποτάμια στην Ελλάδα</a:t>
            </a:r>
          </a:p>
          <a:p>
            <a:pPr algn="ctr"/>
            <a:endParaRPr lang="el-GR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>
                <a:solidFill>
                  <a:srgbClr val="000099"/>
                </a:solidFill>
              </a:rPr>
              <a:t>Αν ήσουν ποτάμι ποιο θα ήθελες να είσαι? </a:t>
            </a:r>
            <a:br>
              <a:rPr lang="el-GR" sz="4000">
                <a:solidFill>
                  <a:srgbClr val="000099"/>
                </a:solidFill>
              </a:rPr>
            </a:br>
            <a:endParaRPr lang="el-GR" sz="4000">
              <a:solidFill>
                <a:srgbClr val="000099"/>
              </a:solidFill>
            </a:endParaRPr>
          </a:p>
        </p:txBody>
      </p:sp>
      <p:pic>
        <p:nvPicPr>
          <p:cNvPr id="31748" name="Picture 4" descr="evros">
            <a:hlinkClick r:id="rId2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981075"/>
            <a:ext cx="3240088" cy="2447925"/>
          </a:xfrm>
          <a:ln w="12700">
            <a:solidFill>
              <a:schemeClr val="tx1"/>
            </a:solidFill>
          </a:ln>
        </p:spPr>
      </p:pic>
      <p:pic>
        <p:nvPicPr>
          <p:cNvPr id="32772" name="Picture 4" descr="nestos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908050"/>
            <a:ext cx="3095625" cy="2736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419475" y="1844675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2400" b="1">
                <a:solidFill>
                  <a:srgbClr val="FF0000"/>
                </a:solidFill>
              </a:rPr>
              <a:t>Επιλέγεις την εικόνα</a:t>
            </a:r>
          </a:p>
        </p:txBody>
      </p:sp>
      <p:pic>
        <p:nvPicPr>
          <p:cNvPr id="18438" name="Picture 6" descr="araxtho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3789363"/>
            <a:ext cx="4103688" cy="287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6" name="8 - Θέση περιεχομένου" descr="αρχείο λήψης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0" y="3716338"/>
            <a:ext cx="41767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Βέλος προς τα επάνω"/>
          <p:cNvSpPr/>
          <p:nvPr/>
        </p:nvSpPr>
        <p:spPr>
          <a:xfrm>
            <a:off x="3851920" y="2852936"/>
            <a:ext cx="144016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  <a:hlinkClick r:id="" action="ppaction://hlinkshowjump?jump=firstslide"/>
              </a:rPr>
              <a:t>αρχή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9144000" cy="620713"/>
          </a:xfrm>
        </p:spPr>
        <p:txBody>
          <a:bodyPr/>
          <a:lstStyle/>
          <a:p>
            <a:pPr eaLnBrk="1" hangingPunct="1"/>
            <a:r>
              <a:rPr lang="el-GR" sz="3600" b="1">
                <a:solidFill>
                  <a:srgbClr val="000099"/>
                </a:solidFill>
              </a:rPr>
              <a:t>Είσαι ο</a:t>
            </a:r>
            <a:r>
              <a:rPr lang="el-GR" sz="3600">
                <a:solidFill>
                  <a:srgbClr val="000099"/>
                </a:solidFill>
              </a:rPr>
              <a:t> </a:t>
            </a:r>
            <a:r>
              <a:rPr lang="el-GR" sz="3600" b="1">
                <a:solidFill>
                  <a:srgbClr val="000099"/>
                </a:solidFill>
              </a:rPr>
              <a:t>Πηνειός!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005263"/>
            <a:ext cx="9144000" cy="285273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l-GR" sz="2800">
                <a:solidFill>
                  <a:srgbClr val="000099"/>
                </a:solidFill>
              </a:rPr>
              <a:t>Διασχίζεις τη Θεσσαλία.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sz="2800">
                <a:solidFill>
                  <a:srgbClr val="000099"/>
                </a:solidFill>
              </a:rPr>
              <a:t>Σύμφωνα με τη μυθολογία ήσουν πατέρας της νύμφης Δάφνης (μύθος με τον Απόλλωνα).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sz="2800">
                <a:solidFill>
                  <a:srgbClr val="000099"/>
                </a:solidFill>
              </a:rPr>
              <a:t>Παλιά, κάλυπτες τις ανάγκες της Θεσσαλίας για πόσιμο νερό. </a:t>
            </a:r>
          </a:p>
        </p:txBody>
      </p:sp>
      <p:sp>
        <p:nvSpPr>
          <p:cNvPr id="40964" name="AutoShape 6" descr="ÎÏÎ¿ÏÎ­Î»ÎµÏÎ¼Î± ÎµÎ¹ÎºÏÎ½Î±Ï Î³Î¹Î± pin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965" name="AutoShape 8" descr="ÎÏÎ¿ÏÎ­Î»ÎµÏÎ¼Î± ÎµÎ¹ÎºÏÎ½Î±Ï Î³Î¹Î± pin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0966" name="8 - Θέση περιεχομένου" descr="αρχείο λήψης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981075"/>
            <a:ext cx="5113338" cy="2808288"/>
          </a:xfrm>
        </p:spPr>
      </p:pic>
      <p:sp>
        <p:nvSpPr>
          <p:cNvPr id="40967" name="UpRibbonSharp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380312" y="6237312"/>
            <a:ext cx="1547664" cy="431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/>
              <a:t>πίσω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572000" cy="476250"/>
          </a:xfrm>
        </p:spPr>
        <p:txBody>
          <a:bodyPr/>
          <a:lstStyle/>
          <a:p>
            <a:pPr eaLnBrk="1" hangingPunct="1"/>
            <a:r>
              <a:rPr lang="el-GR" sz="3200" b="1">
                <a:solidFill>
                  <a:srgbClr val="000099"/>
                </a:solidFill>
              </a:rPr>
              <a:t>Είσαι ο ΑΡΑΧΘΟΣ!</a:t>
            </a:r>
          </a:p>
        </p:txBody>
      </p:sp>
      <p:pic>
        <p:nvPicPr>
          <p:cNvPr id="18438" name="Picture 6" descr="araxth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4321175" cy="3241675"/>
          </a:xfrm>
          <a:ln w="12700">
            <a:solidFill>
              <a:schemeClr val="tx1"/>
            </a:solidFill>
          </a:ln>
        </p:spPr>
      </p:pic>
      <p:pic>
        <p:nvPicPr>
          <p:cNvPr id="18439" name="Picture 7" descr="araxtho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716338"/>
            <a:ext cx="4572000" cy="2881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72000" y="549275"/>
            <a:ext cx="457200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Διασχίζεις την Ήπειρο.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Μέσα σου είναι κτισμένο  το γνωστό «γεφύρι της Άρτας», για το οποίο μιλάει και το ομώνυμο δημοτικό τραγούδι.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el-GR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3529" y="3933824"/>
            <a:ext cx="30243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Πολλοί σε προτιμούν για </a:t>
            </a:r>
            <a:r>
              <a:rPr lang="el-GR" sz="2800" dirty="0" err="1">
                <a:solidFill>
                  <a:srgbClr val="000099"/>
                </a:solidFill>
              </a:rPr>
              <a:t>ράφτινγκ</a:t>
            </a:r>
            <a:r>
              <a:rPr lang="el-GR" sz="2800" dirty="0">
                <a:solidFill>
                  <a:srgbClr val="000099"/>
                </a:solidFill>
              </a:rPr>
              <a:t>, λόγω της ορμητικότητας των νερών σου</a:t>
            </a:r>
            <a:r>
              <a:rPr lang="el-GR" sz="2800" dirty="0">
                <a:solidFill>
                  <a:srgbClr val="000099"/>
                </a:solidFill>
                <a:hlinkClick r:id="rId4" action="ppaction://hlinksldjump"/>
              </a:rPr>
              <a:t>.</a:t>
            </a:r>
            <a:endParaRPr lang="el-GR" sz="2800" dirty="0">
              <a:solidFill>
                <a:srgbClr val="000099"/>
              </a:solidFill>
            </a:endParaRPr>
          </a:p>
        </p:txBody>
      </p:sp>
      <p:sp>
        <p:nvSpPr>
          <p:cNvPr id="30728" name="UpRibbonSharp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668344" y="6237288"/>
            <a:ext cx="1475656" cy="431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/>
              <a:t>πίσω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484438" y="1557338"/>
            <a:ext cx="9144001" cy="549275"/>
          </a:xfrm>
        </p:spPr>
        <p:txBody>
          <a:bodyPr/>
          <a:lstStyle/>
          <a:p>
            <a:pPr eaLnBrk="1" hangingPunct="1"/>
            <a:r>
              <a:rPr lang="el-GR" sz="3600" b="1">
                <a:solidFill>
                  <a:srgbClr val="000099"/>
                </a:solidFill>
              </a:rPr>
              <a:t>Είσαι ο</a:t>
            </a:r>
            <a:r>
              <a:rPr lang="el-GR" sz="3600">
                <a:solidFill>
                  <a:srgbClr val="000099"/>
                </a:solidFill>
              </a:rPr>
              <a:t> </a:t>
            </a:r>
            <a:r>
              <a:rPr lang="el-GR" sz="3200" b="1">
                <a:solidFill>
                  <a:srgbClr val="000099"/>
                </a:solidFill>
              </a:rPr>
              <a:t>ΕΒΡΟΣ!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05038"/>
            <a:ext cx="3887787" cy="429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>
                <a:solidFill>
                  <a:srgbClr val="000099"/>
                </a:solidFill>
              </a:rPr>
              <a:t>Αποτελείς φυσικό σύνορο της Ελλάδας με την Τουρκία. </a:t>
            </a:r>
          </a:p>
        </p:txBody>
      </p:sp>
      <p:pic>
        <p:nvPicPr>
          <p:cNvPr id="31748" name="Picture 4" descr="e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476250"/>
            <a:ext cx="4681538" cy="3511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258888" y="4365625"/>
            <a:ext cx="7129462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l-GR" sz="2800">
                <a:solidFill>
                  <a:srgbClr val="000099"/>
                </a:solidFill>
              </a:rPr>
              <a:t>Ο υγροβιότοπός σου θεωρείται από τους πλέον αξιόλογους σε όλη την Ευρώπη. Ζουν στην περιοχή σου μεγάλος αριθμός ζώων και φυτών.</a:t>
            </a:r>
            <a:r>
              <a:rPr lang="el-GR"/>
              <a:t> </a:t>
            </a:r>
          </a:p>
        </p:txBody>
      </p:sp>
      <p:sp>
        <p:nvSpPr>
          <p:cNvPr id="35846" name="UpRibbonSharp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524328" y="6092825"/>
            <a:ext cx="1619672" cy="504825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/>
              <a:t>πίσω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l-GR" sz="3600" b="1">
                <a:solidFill>
                  <a:srgbClr val="000099"/>
                </a:solidFill>
              </a:rPr>
              <a:t>Είσαι ο</a:t>
            </a:r>
            <a:r>
              <a:rPr lang="el-GR" sz="3600">
                <a:solidFill>
                  <a:srgbClr val="000099"/>
                </a:solidFill>
              </a:rPr>
              <a:t> </a:t>
            </a:r>
            <a:r>
              <a:rPr lang="el-GR" sz="3200" b="1">
                <a:solidFill>
                  <a:srgbClr val="000099"/>
                </a:solidFill>
              </a:rPr>
              <a:t>ΝέστοΣ!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65625"/>
            <a:ext cx="9144000" cy="2492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l-GR" dirty="0">
                <a:solidFill>
                  <a:srgbClr val="000099"/>
                </a:solidFill>
              </a:rPr>
              <a:t> Διασχίζεις τη Μακεδονία.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dirty="0">
                <a:solidFill>
                  <a:srgbClr val="000099"/>
                </a:solidFill>
              </a:rPr>
              <a:t> Η περιοχή σου έχει χαρακτηριστεί ως «Αισθητικό δάσος», λόγω της πλούσιας χλωρίδας και πανίδας του</a:t>
            </a:r>
          </a:p>
          <a:p>
            <a:pPr eaLnBrk="1" hangingPunct="1">
              <a:buFont typeface="Wingdings" pitchFamily="2" charset="2"/>
              <a:buChar char="v"/>
            </a:pPr>
            <a:endParaRPr lang="el-GR" dirty="0">
              <a:solidFill>
                <a:srgbClr val="000099"/>
              </a:solidFill>
            </a:endParaRPr>
          </a:p>
        </p:txBody>
      </p:sp>
      <p:pic>
        <p:nvPicPr>
          <p:cNvPr id="32772" name="Picture 4" descr="nesto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92150"/>
            <a:ext cx="4752975" cy="3565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- Κουμπί ενέργειας: Κεντρική σελίδα">
            <a:hlinkClick r:id="rId3" action="ppaction://hlinksldjump" highlightClick="1"/>
          </p:cNvPr>
          <p:cNvSpPr/>
          <p:nvPr/>
        </p:nvSpPr>
        <p:spPr>
          <a:xfrm>
            <a:off x="7740352" y="6021288"/>
            <a:ext cx="115212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πίσω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el-GR" sz="4000"/>
              <a:t>Θα μπορούσες να βρεις ποιο όνομα ποταμού είναι σύνθετη λέξη </a:t>
            </a:r>
          </a:p>
        </p:txBody>
      </p:sp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r>
              <a:rPr lang="el-GR" sz="4800" dirty="0">
                <a:solidFill>
                  <a:schemeClr val="accent1">
                    <a:lumMod val="50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Αξιός</a:t>
            </a:r>
            <a:endParaRPr lang="el-GR" sz="4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sz="4800" dirty="0">
                <a:solidFill>
                  <a:srgbClr val="000099"/>
                </a:solidFill>
                <a:hlinkClick r:id="rId3" action="ppaction://hlinksldjump"/>
              </a:rPr>
              <a:t>Αχελώος </a:t>
            </a:r>
            <a:endParaRPr lang="el-GR" sz="4800" dirty="0">
              <a:solidFill>
                <a:srgbClr val="000099"/>
              </a:solidFill>
            </a:endParaRPr>
          </a:p>
          <a:p>
            <a:r>
              <a:rPr lang="el-GR" sz="4800" dirty="0">
                <a:solidFill>
                  <a:srgbClr val="000099"/>
                </a:solidFill>
                <a:hlinkClick r:id="rId4" action="ppaction://hlinksldjump"/>
              </a:rPr>
              <a:t>Αλιάκμονας</a:t>
            </a:r>
            <a:endParaRPr lang="el-GR" dirty="0">
              <a:solidFill>
                <a:srgbClr val="000099"/>
              </a:solidFill>
            </a:endParaRPr>
          </a:p>
          <a:p>
            <a:endParaRPr lang="el-GR" dirty="0"/>
          </a:p>
        </p:txBody>
      </p:sp>
      <p:sp>
        <p:nvSpPr>
          <p:cNvPr id="16388" name="UpRibbonSharp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452320" y="6165304"/>
            <a:ext cx="1440160" cy="503956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/>
              <a:t>πίσω</a:t>
            </a:r>
          </a:p>
        </p:txBody>
      </p:sp>
    </p:spTree>
  </p:cSld>
  <p:clrMapOvr>
    <a:masterClrMapping/>
  </p:clrMapOvr>
  <p:transition spd="med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1052513"/>
            <a:ext cx="5905500" cy="549275"/>
          </a:xfrm>
        </p:spPr>
        <p:txBody>
          <a:bodyPr/>
          <a:lstStyle/>
          <a:p>
            <a:pPr eaLnBrk="1" hangingPunct="1"/>
            <a:r>
              <a:rPr lang="el-GR" sz="3200" b="1">
                <a:solidFill>
                  <a:srgbClr val="000099"/>
                </a:solidFill>
              </a:rPr>
              <a:t>ΑΞΙΟΣ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692150"/>
            <a:ext cx="4211637" cy="396081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Το όνομά του προέρχεται από τη μακεδονική λέξη </a:t>
            </a:r>
            <a:r>
              <a:rPr lang="el-GR" sz="2800" dirty="0" err="1">
                <a:solidFill>
                  <a:srgbClr val="000099"/>
                </a:solidFill>
              </a:rPr>
              <a:t>άξος</a:t>
            </a:r>
            <a:r>
              <a:rPr lang="el-GR" sz="2800" dirty="0">
                <a:solidFill>
                  <a:srgbClr val="000099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l-GR" sz="2800" dirty="0">
                <a:solidFill>
                  <a:srgbClr val="000099"/>
                </a:solidFill>
              </a:rPr>
              <a:t>   ( ύλη-ξυλεία) ονομασία που αποδίδεται στον ποταμό από την </a:t>
            </a:r>
            <a:r>
              <a:rPr lang="el-GR" sz="2800" dirty="0">
                <a:solidFill>
                  <a:srgbClr val="00B050"/>
                </a:solidFill>
              </a:rPr>
              <a:t>ομηρική εποχή </a:t>
            </a:r>
            <a:r>
              <a:rPr lang="el-GR" sz="2800" dirty="0">
                <a:solidFill>
                  <a:srgbClr val="000099"/>
                </a:solidFill>
              </a:rPr>
              <a:t>….και δεν είναι σύνθετη λέξη! </a:t>
            </a:r>
          </a:p>
          <a:p>
            <a:pPr eaLnBrk="1" hangingPunct="1">
              <a:buFontTx/>
              <a:buNone/>
            </a:pPr>
            <a:endParaRPr lang="el-GR" sz="2800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Είναι ο μεγαλύτερος ποταμός που διασχίζει τη Μακεδονία.</a:t>
            </a:r>
          </a:p>
        </p:txBody>
      </p:sp>
      <p:pic>
        <p:nvPicPr>
          <p:cNvPr id="34820" name="Picture 4" descr="ax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3960813" cy="3625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8" name="UpRibbonSharp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524328" y="6237312"/>
            <a:ext cx="1439268" cy="431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/>
              <a:t>πίσω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19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4427537" cy="476250"/>
          </a:xfrm>
        </p:spPr>
        <p:txBody>
          <a:bodyPr/>
          <a:lstStyle/>
          <a:p>
            <a:pPr eaLnBrk="1" hangingPunct="1"/>
            <a:r>
              <a:rPr lang="el-GR" sz="3200" b="1">
                <a:solidFill>
                  <a:srgbClr val="000099"/>
                </a:solidFill>
              </a:rPr>
              <a:t>ΑΧΕΛΩΟΣ</a:t>
            </a:r>
          </a:p>
        </p:txBody>
      </p:sp>
      <p:pic>
        <p:nvPicPr>
          <p:cNvPr id="20486" name="Picture 6" descr="Αχελώο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4643438" cy="3481387"/>
          </a:xfrm>
          <a:ln w="12700">
            <a:solidFill>
              <a:schemeClr val="tx1"/>
            </a:solidFill>
          </a:ln>
        </p:spPr>
      </p:pic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4716463" y="549275"/>
            <a:ext cx="442753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 Είναι λέξη που δεν έχει ετυμολογία….. αλλά δεν είναι σύνθετη!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Σύμφωνα με τη μυθολογία, ο Αχελώος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l-GR" sz="2800" dirty="0">
                <a:solidFill>
                  <a:srgbClr val="000099"/>
                </a:solidFill>
              </a:rPr>
              <a:t>ήταν </a:t>
            </a:r>
            <a:r>
              <a:rPr lang="el-GR" sz="2800" b="0" i="0" dirty="0">
                <a:solidFill>
                  <a:srgbClr val="000099"/>
                </a:solidFill>
                <a:effectLst/>
                <a:latin typeface="cfastystd-book"/>
              </a:rPr>
              <a:t>γιος του Ωκεανού και της </a:t>
            </a:r>
            <a:r>
              <a:rPr lang="el-GR" sz="2800" b="0" i="0" dirty="0" err="1">
                <a:solidFill>
                  <a:srgbClr val="000099"/>
                </a:solidFill>
                <a:effectLst/>
                <a:latin typeface="cfastystd-book"/>
              </a:rPr>
              <a:t>Τηθύος</a:t>
            </a:r>
            <a:r>
              <a:rPr lang="el-GR" sz="2800" b="0" i="0" dirty="0">
                <a:solidFill>
                  <a:srgbClr val="000099"/>
                </a:solidFill>
                <a:effectLst/>
                <a:latin typeface="cfastystd-book"/>
              </a:rPr>
              <a:t>, πατέρας των Νυμφών και των Σειρήνων</a:t>
            </a:r>
            <a:r>
              <a:rPr lang="en-US" sz="2800" b="0" i="0" dirty="0">
                <a:solidFill>
                  <a:srgbClr val="000099"/>
                </a:solidFill>
                <a:effectLst/>
                <a:latin typeface="cfastystd-book"/>
              </a:rPr>
              <a:t>. </a:t>
            </a:r>
            <a:r>
              <a:rPr lang="el-GR" sz="2800">
                <a:solidFill>
                  <a:srgbClr val="000099"/>
                </a:solidFill>
                <a:latin typeface="cfastystd-book"/>
              </a:rPr>
              <a:t>Ήταν </a:t>
            </a:r>
            <a:r>
              <a:rPr lang="el-GR" sz="2800">
                <a:solidFill>
                  <a:srgbClr val="000099"/>
                </a:solidFill>
              </a:rPr>
              <a:t>το </a:t>
            </a:r>
            <a:r>
              <a:rPr lang="el-GR" sz="2800" dirty="0">
                <a:solidFill>
                  <a:srgbClr val="000099"/>
                </a:solidFill>
              </a:rPr>
              <a:t>ποτάμι στο οποίο ο Ηρακλής πάλεψε με τον Κένταυρο για να σώσει τη </a:t>
            </a:r>
            <a:r>
              <a:rPr lang="el-GR" sz="2800" dirty="0">
                <a:solidFill>
                  <a:srgbClr val="00B050"/>
                </a:solidFill>
              </a:rPr>
              <a:t>Δηιάνειρα.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el-GR" sz="2800" dirty="0">
              <a:solidFill>
                <a:srgbClr val="000099"/>
              </a:solidFill>
            </a:endParaRPr>
          </a:p>
        </p:txBody>
      </p:sp>
      <p:sp>
        <p:nvSpPr>
          <p:cNvPr id="19460" name="5 - Ορθογώνιο"/>
          <p:cNvSpPr>
            <a:spLocks noChangeArrowheads="1"/>
          </p:cNvSpPr>
          <p:nvPr/>
        </p:nvSpPr>
        <p:spPr bwMode="auto">
          <a:xfrm>
            <a:off x="250825" y="5157788"/>
            <a:ext cx="46085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l-GR" sz="2800">
                <a:solidFill>
                  <a:srgbClr val="000099"/>
                </a:solidFill>
              </a:rPr>
              <a:t>Διασχίζει τη Στερεά Ελλάδα και εκβάλλει στο Ιόνιο Πέλαγος</a:t>
            </a:r>
          </a:p>
        </p:txBody>
      </p:sp>
      <p:sp>
        <p:nvSpPr>
          <p:cNvPr id="19463" name="UpRibbonSharp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452320" y="6165304"/>
            <a:ext cx="1512168" cy="503808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/>
              <a:t>πίσω</a:t>
            </a:r>
          </a:p>
        </p:txBody>
      </p:sp>
    </p:spTree>
  </p:cSld>
  <p:clrMapOvr>
    <a:masterClrMapping/>
  </p:clrMapOvr>
  <p:transition spd="med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el-GR" sz="3200" b="1">
                <a:solidFill>
                  <a:srgbClr val="000099"/>
                </a:solidFill>
              </a:rPr>
              <a:t>ΑΛΙΑΚΜΟΝΑΣ</a:t>
            </a:r>
          </a:p>
        </p:txBody>
      </p:sp>
      <p:pic>
        <p:nvPicPr>
          <p:cNvPr id="10247" name="Picture 7" descr="aliakmon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620713"/>
            <a:ext cx="4967287" cy="3529012"/>
          </a:xfrm>
          <a:ln w="12700">
            <a:solidFill>
              <a:schemeClr val="tx1"/>
            </a:solidFill>
          </a:ln>
        </p:spPr>
      </p:pic>
      <p:sp>
        <p:nvSpPr>
          <p:cNvPr id="1024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221163"/>
            <a:ext cx="9144000" cy="2447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z="2400" dirty="0">
                <a:solidFill>
                  <a:srgbClr val="000099"/>
                </a:solidFill>
              </a:rPr>
              <a:t>   Το όνομά του είναι σύνθετη λέξη! Προέρχεται από τις λέξεις</a:t>
            </a:r>
          </a:p>
          <a:p>
            <a:pPr algn="ctr" eaLnBrk="1" hangingPunct="1">
              <a:buFontTx/>
              <a:buNone/>
            </a:pPr>
            <a:r>
              <a:rPr lang="el-GR" sz="2400" dirty="0">
                <a:solidFill>
                  <a:srgbClr val="000099"/>
                </a:solidFill>
              </a:rPr>
              <a:t> ο </a:t>
            </a:r>
            <a:r>
              <a:rPr lang="el-GR" sz="2400" dirty="0" err="1">
                <a:solidFill>
                  <a:srgbClr val="000099"/>
                </a:solidFill>
              </a:rPr>
              <a:t>άλς</a:t>
            </a:r>
            <a:r>
              <a:rPr lang="el-GR" sz="2400" dirty="0">
                <a:solidFill>
                  <a:srgbClr val="000099"/>
                </a:solidFill>
              </a:rPr>
              <a:t>: αλάτι και άκμων: το αμόνι.</a:t>
            </a:r>
          </a:p>
          <a:p>
            <a:pPr algn="ctr" eaLnBrk="1" hangingPunct="1">
              <a:buFontTx/>
              <a:buNone/>
            </a:pPr>
            <a:r>
              <a:rPr lang="el-GR" sz="2400" dirty="0">
                <a:solidFill>
                  <a:srgbClr val="000099"/>
                </a:solidFill>
              </a:rPr>
              <a:t>(Υπάρχει και η λέξη η </a:t>
            </a:r>
            <a:r>
              <a:rPr lang="el-GR" sz="2400" dirty="0" err="1">
                <a:solidFill>
                  <a:srgbClr val="000099"/>
                </a:solidFill>
              </a:rPr>
              <a:t>άλς</a:t>
            </a:r>
            <a:r>
              <a:rPr lang="el-GR" sz="2400" dirty="0">
                <a:solidFill>
                  <a:srgbClr val="000099"/>
                </a:solidFill>
              </a:rPr>
              <a:t>: θάλασσα)</a:t>
            </a:r>
          </a:p>
          <a:p>
            <a:pPr algn="ctr" eaLnBrk="1" hangingPunct="1">
              <a:buFontTx/>
              <a:buNone/>
            </a:pPr>
            <a:r>
              <a:rPr lang="el-GR" sz="2400" dirty="0">
                <a:solidFill>
                  <a:srgbClr val="000099"/>
                </a:solidFill>
              </a:rPr>
              <a:t> Ρέει στη δυτική Μακεδονία και εκβάλλει στον </a:t>
            </a:r>
          </a:p>
          <a:p>
            <a:pPr algn="just" eaLnBrk="1" hangingPunct="1">
              <a:buFontTx/>
              <a:buNone/>
            </a:pPr>
            <a:r>
              <a:rPr lang="el-GR" sz="2400" dirty="0">
                <a:solidFill>
                  <a:srgbClr val="000099"/>
                </a:solidFill>
              </a:rPr>
              <a:t>                                        Θερμαϊκό κόλπο.</a:t>
            </a:r>
          </a:p>
        </p:txBody>
      </p:sp>
      <p:sp>
        <p:nvSpPr>
          <p:cNvPr id="20484" name="4 - Ορθογώνιο"/>
          <p:cNvSpPr>
            <a:spLocks noChangeArrowheads="1"/>
          </p:cNvSpPr>
          <p:nvPr/>
        </p:nvSpPr>
        <p:spPr bwMode="auto">
          <a:xfrm>
            <a:off x="5903913" y="1052513"/>
            <a:ext cx="3240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>
                <a:solidFill>
                  <a:srgbClr val="FF0000"/>
                </a:solidFill>
              </a:rPr>
              <a:t> Ναι το βρήκες !!</a:t>
            </a:r>
          </a:p>
        </p:txBody>
      </p:sp>
      <p:sp>
        <p:nvSpPr>
          <p:cNvPr id="20487" name="UpRibbonSharp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6660232" y="6237288"/>
            <a:ext cx="2304256" cy="431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>
                <a:hlinkClick r:id="rId4" action="ppaction://hlinksldjump"/>
              </a:rPr>
              <a:t>επόμενο</a:t>
            </a:r>
            <a:endParaRPr lang="el-GR" dirty="0"/>
          </a:p>
        </p:txBody>
      </p:sp>
    </p:spTree>
  </p:cSld>
  <p:clrMapOvr>
    <a:masterClrMapping/>
  </p:clrMapOvr>
  <p:transition spd="med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447925"/>
          </a:xfrm>
        </p:spPr>
        <p:txBody>
          <a:bodyPr/>
          <a:lstStyle/>
          <a:p>
            <a:r>
              <a:rPr lang="el-GR" sz="4000"/>
              <a:t>Γνωρίζεις ποιό από τα παρακάτω ποτάμια ήταν το αγαπημένο του Δία στη μυθολογία</a:t>
            </a:r>
            <a:r>
              <a:rPr lang="el-GR"/>
              <a:t>?</a:t>
            </a:r>
          </a:p>
        </p:txBody>
      </p:sp>
      <p:sp>
        <p:nvSpPr>
          <p:cNvPr id="17410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8313" y="2852738"/>
            <a:ext cx="8229600" cy="2881312"/>
          </a:xfrm>
        </p:spPr>
        <p:txBody>
          <a:bodyPr/>
          <a:lstStyle/>
          <a:p>
            <a:r>
              <a:rPr lang="el-GR" sz="4400">
                <a:hlinkClick r:id="rId2" action="ppaction://hlinksldjump"/>
              </a:rPr>
              <a:t>Ευρώτας </a:t>
            </a:r>
            <a:endParaRPr lang="el-GR" sz="4400"/>
          </a:p>
          <a:p>
            <a:r>
              <a:rPr lang="el-GR" sz="4400">
                <a:hlinkClick r:id="rId3" action="ppaction://hlinksldjump"/>
              </a:rPr>
              <a:t>Αλφειός </a:t>
            </a:r>
            <a:endParaRPr lang="el-GR" sz="4400"/>
          </a:p>
          <a:p>
            <a:r>
              <a:rPr lang="el-GR" sz="4400">
                <a:hlinkClick r:id="rId4" action="ppaction://hlinksldjump"/>
              </a:rPr>
              <a:t>Σπερχειός </a:t>
            </a:r>
            <a:endParaRPr lang="el-GR" sz="4400"/>
          </a:p>
          <a:p>
            <a:endParaRPr lang="el-GR"/>
          </a:p>
          <a:p>
            <a:endParaRPr lang="el-GR"/>
          </a:p>
        </p:txBody>
      </p:sp>
      <p:sp>
        <p:nvSpPr>
          <p:cNvPr id="5" name="UpRibbonSharp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6876256" y="6093296"/>
            <a:ext cx="2155202" cy="575792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>
                <a:hlinkClick r:id="rId6" action="ppaction://hlinksldjump"/>
              </a:rPr>
              <a:t>επόμενο</a:t>
            </a:r>
            <a:endParaRPr lang="el-GR" dirty="0"/>
          </a:p>
        </p:txBody>
      </p:sp>
    </p:spTree>
  </p:cSld>
  <p:clrMapOvr>
    <a:masterClrMapping/>
  </p:clrMapOvr>
  <p:transition spd="med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100" y="0"/>
            <a:ext cx="4787900" cy="476250"/>
          </a:xfrm>
        </p:spPr>
        <p:txBody>
          <a:bodyPr/>
          <a:lstStyle/>
          <a:p>
            <a:pPr eaLnBrk="1" hangingPunct="1"/>
            <a:r>
              <a:rPr lang="el-GR" sz="3200" b="1">
                <a:solidFill>
                  <a:srgbClr val="000099"/>
                </a:solidFill>
              </a:rPr>
              <a:t>ΕΥΡΩΤΑΣ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5003800" y="3068638"/>
            <a:ext cx="3816350" cy="3240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  Και ο Ευρώτας είχε σχέση με τη μυθολογία, ήταν μυθικός βασιλιάς της Λακωνίας,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>
                <a:solidFill>
                  <a:srgbClr val="000099"/>
                </a:solidFill>
              </a:rPr>
              <a:t>   όχι όμως ο αγαπημένος του Δία!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800" dirty="0">
              <a:solidFill>
                <a:srgbClr val="000099"/>
              </a:solidFill>
            </a:endParaRPr>
          </a:p>
        </p:txBody>
      </p:sp>
      <p:pic>
        <p:nvPicPr>
          <p:cNvPr id="25609" name="Picture 9" descr="eurota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60350"/>
            <a:ext cx="4356100" cy="4941888"/>
          </a:xfrm>
          <a:ln w="12700">
            <a:solidFill>
              <a:schemeClr val="tx1"/>
            </a:solidFill>
          </a:ln>
        </p:spPr>
      </p:pic>
      <p:pic>
        <p:nvPicPr>
          <p:cNvPr id="25610" name="Picture 10" descr="eurotas-the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765175"/>
            <a:ext cx="3455988" cy="194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5 - Ορθογώνιο"/>
          <p:cNvSpPr>
            <a:spLocks noChangeArrowheads="1"/>
          </p:cNvSpPr>
          <p:nvPr/>
        </p:nvSpPr>
        <p:spPr bwMode="auto">
          <a:xfrm>
            <a:off x="468313" y="558958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>
                <a:solidFill>
                  <a:srgbClr val="000099"/>
                </a:solidFill>
              </a:rPr>
              <a:t>Εκβάλλει στον Λακωνικό κόλπο</a:t>
            </a:r>
            <a:r>
              <a:rPr lang="el-GR" sz="2800">
                <a:solidFill>
                  <a:srgbClr val="0070C0"/>
                </a:solidFill>
              </a:rPr>
              <a:t>.</a:t>
            </a:r>
            <a:r>
              <a:rPr lang="el-GR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21512" name="UpRibbonSharp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668344" y="6237312"/>
            <a:ext cx="1475656" cy="431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/>
              <a:t>πίσω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eaLnBrk="1" hangingPunct="1"/>
            <a:r>
              <a:rPr lang="el-GR" sz="3200" b="1">
                <a:solidFill>
                  <a:srgbClr val="000099"/>
                </a:solidFill>
              </a:rPr>
              <a:t>ΑΛΦΕΙΟΣ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76700"/>
            <a:ext cx="9144000" cy="27813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Κατά τη μυθολογία, ήταν ο αγαπημένος ποταμός του Δία. Στα αρχαία χρόνια, ο Αλφειός λατρευόταν στην </a:t>
            </a:r>
            <a:r>
              <a:rPr lang="el-GR" sz="2800" dirty="0">
                <a:solidFill>
                  <a:srgbClr val="00B050"/>
                </a:solidFill>
              </a:rPr>
              <a:t>Ολυμπία</a:t>
            </a:r>
            <a:r>
              <a:rPr lang="el-GR" sz="2800" dirty="0">
                <a:solidFill>
                  <a:srgbClr val="000099"/>
                </a:solidFill>
              </a:rPr>
              <a:t> ως σημαντική ποτάμια θεότητα.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Κατά μήκος του ποταμού βρίσκονται αρκετά παλιά γεφύρια.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Εκβάλλει στο Ιόνιο πέλαγος </a:t>
            </a:r>
          </a:p>
        </p:txBody>
      </p:sp>
      <p:pic>
        <p:nvPicPr>
          <p:cNvPr id="28676" name="Picture 4" descr="alfeio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549275"/>
            <a:ext cx="4608513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4 - Ορθογώνιο"/>
          <p:cNvSpPr>
            <a:spLocks noChangeArrowheads="1"/>
          </p:cNvSpPr>
          <p:nvPr/>
        </p:nvSpPr>
        <p:spPr bwMode="auto">
          <a:xfrm>
            <a:off x="250825" y="1773238"/>
            <a:ext cx="3233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rgbClr val="FF0000"/>
                </a:solidFill>
              </a:rPr>
              <a:t>Ναι! Συγχαρητήρια</a:t>
            </a:r>
            <a:r>
              <a:rPr lang="el-GR" sz="2800">
                <a:solidFill>
                  <a:srgbClr val="000099"/>
                </a:solidFill>
              </a:rPr>
              <a:t> </a:t>
            </a:r>
            <a:endParaRPr lang="el-GR" sz="2800"/>
          </a:p>
        </p:txBody>
      </p:sp>
      <p:sp>
        <p:nvSpPr>
          <p:cNvPr id="22535" name="UpRibbonSharp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7380312" y="6165850"/>
            <a:ext cx="1512168" cy="504825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/>
              <a:t>πίσω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l-GR" sz="3200" b="1">
                <a:solidFill>
                  <a:srgbClr val="000099"/>
                </a:solidFill>
              </a:rPr>
              <a:t>ΣΠΕΡΧΕΙΟΣ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60800"/>
            <a:ext cx="9144000" cy="2997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l-GR" sz="2800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 Στην ελληνική μυθολογία ο Σπερχειός λατρευόταν ως  θεός. Όχι μεγαλύτερος από τον Δία βέβαια!!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Παλιότερα ονομαζόταν και </a:t>
            </a:r>
            <a:r>
              <a:rPr lang="el-GR" sz="2800" dirty="0">
                <a:solidFill>
                  <a:srgbClr val="00B050"/>
                </a:solidFill>
              </a:rPr>
              <a:t>Αλαμάνα.</a:t>
            </a:r>
            <a:r>
              <a:rPr lang="el-GR" sz="28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l-GR" sz="2800" dirty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l-GR" sz="2800" dirty="0">
                <a:solidFill>
                  <a:srgbClr val="000099"/>
                </a:solidFill>
              </a:rPr>
              <a:t>Εκβάλλει στο Αιγαίο πέλαγος</a:t>
            </a:r>
          </a:p>
        </p:txBody>
      </p:sp>
      <p:pic>
        <p:nvPicPr>
          <p:cNvPr id="15366" name="Picture 6" descr="sperchios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620713"/>
            <a:ext cx="5761037" cy="3600450"/>
          </a:xfrm>
          <a:ln w="12700">
            <a:solidFill>
              <a:schemeClr val="tx1"/>
            </a:solidFill>
          </a:ln>
        </p:spPr>
      </p:pic>
      <p:sp>
        <p:nvSpPr>
          <p:cNvPr id="23557" name="UpRibbonSharp"/>
          <p:cNvSpPr>
            <a:spLocks noEditPoints="1" noChangeArrowheads="1"/>
          </p:cNvSpPr>
          <p:nvPr/>
        </p:nvSpPr>
        <p:spPr bwMode="auto">
          <a:xfrm>
            <a:off x="7524328" y="6237288"/>
            <a:ext cx="1438697" cy="431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l-GR" dirty="0">
                <a:hlinkClick r:id="rId4" action="ppaction://hlinksldjump"/>
              </a:rPr>
              <a:t>πίσω</a:t>
            </a:r>
            <a:endParaRPr lang="el-GR" dirty="0"/>
          </a:p>
        </p:txBody>
      </p:sp>
    </p:spTree>
  </p:cSld>
  <p:clrMapOvr>
    <a:masterClrMapping/>
  </p:clrMapOvr>
  <p:transition spd="med">
    <p:wheel spokes="3"/>
  </p:transition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449</Words>
  <Application>Microsoft Office PowerPoint</Application>
  <PresentationFormat>Προβολή στην οθόνη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cfastystd-book</vt:lpstr>
      <vt:lpstr>Times New Roman</vt:lpstr>
      <vt:lpstr>Wingdings</vt:lpstr>
      <vt:lpstr>Προεπιλεγμένη σχεδίαση</vt:lpstr>
      <vt:lpstr>Παρουσίαση του PowerPoint</vt:lpstr>
      <vt:lpstr>Θα μπορούσες να βρεις ποιο όνομα ποταμού είναι σύνθετη λέξη </vt:lpstr>
      <vt:lpstr>ΑΞΙΟΣ</vt:lpstr>
      <vt:lpstr>ΑΧΕΛΩΟΣ</vt:lpstr>
      <vt:lpstr>ΑΛΙΑΚΜΟΝΑΣ</vt:lpstr>
      <vt:lpstr>Γνωρίζεις ποιό από τα παρακάτω ποτάμια ήταν το αγαπημένο του Δία στη μυθολογία?</vt:lpstr>
      <vt:lpstr>ΕΥΡΩΤΑΣ</vt:lpstr>
      <vt:lpstr>ΑΛΦΕΙΟΣ</vt:lpstr>
      <vt:lpstr>ΣΠΕΡΧΕΙΟΣ</vt:lpstr>
      <vt:lpstr>Αν ήσουν ποτάμι ποιο θα ήθελες να είσαι?  </vt:lpstr>
      <vt:lpstr>Είσαι ο Πηνειός!</vt:lpstr>
      <vt:lpstr>Είσαι ο ΑΡΑΧΘΟΣ!</vt:lpstr>
      <vt:lpstr>Είσαι ο ΕΒΡΟΣ!</vt:lpstr>
      <vt:lpstr>Είσαι ο ΝέστοΣ!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ΠΟΤΑΜΟΙ ΤΗΣ ΕΛΛΑΔΑΣ</dc:title>
  <dc:creator>Λίλια</dc:creator>
  <cp:lastModifiedBy>Eleni</cp:lastModifiedBy>
  <cp:revision>160</cp:revision>
  <dcterms:created xsi:type="dcterms:W3CDTF">2009-03-06T20:56:04Z</dcterms:created>
  <dcterms:modified xsi:type="dcterms:W3CDTF">2023-02-16T08:22:50Z</dcterms:modified>
</cp:coreProperties>
</file>