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19" autoAdjust="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ΤΟΠΟΣ</a:t>
            </a:r>
            <a:r>
              <a:rPr lang="el-GR" b="1" baseline="0" dirty="0"/>
              <a:t> ΠΡΟΟΡΙΣΜΟΥ ΔΙΑΚΟΠΩΝ</a:t>
            </a:r>
            <a:endParaRPr lang="el-GR" b="1" dirty="0"/>
          </a:p>
        </c:rich>
      </c:tx>
      <c:layout>
        <c:manualLayout>
          <c:xMode val="edge"/>
          <c:yMode val="edge"/>
          <c:x val="0.32424263495326"/>
          <c:y val="2.921983948874946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7242338043265329E-2"/>
          <c:y val="0.15534739168067471"/>
          <c:w val="0.8516354241384394"/>
          <c:h val="0.7259860085285122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175-44D8-B5B5-98849DC8AC44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75-44D8-B5B5-98849DC8AC44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75-44D8-B5B5-98849DC8AC44}"/>
              </c:ext>
            </c:extLst>
          </c:dPt>
          <c:dPt>
            <c:idx val="3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75-44D8-B5B5-98849DC8AC44}"/>
              </c:ext>
            </c:extLst>
          </c:dPt>
          <c:dPt>
            <c:idx val="4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75-44D8-B5B5-98849DC8AC44}"/>
              </c:ext>
            </c:extLst>
          </c:dPt>
          <c:cat>
            <c:strRef>
              <c:f>Φύλλο1!$A$21:$A$25</c:f>
              <c:strCache>
                <c:ptCount val="5"/>
                <c:pt idx="0">
                  <c:v>ΓΑΛΛΙΑ</c:v>
                </c:pt>
                <c:pt idx="1">
                  <c:v>ΤΣΕΧΙΑ</c:v>
                </c:pt>
                <c:pt idx="2">
                  <c:v>ΙΤΑΛΙΑ</c:v>
                </c:pt>
                <c:pt idx="3">
                  <c:v>ΙΣΠΑΝΙΑ</c:v>
                </c:pt>
                <c:pt idx="4">
                  <c:v>ΕΛΒΕΤΙΑ</c:v>
                </c:pt>
              </c:strCache>
            </c:strRef>
          </c:cat>
          <c:val>
            <c:numRef>
              <c:f>Φύλλο1!$B$21:$B$25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15</c:v>
                </c:pt>
                <c:pt idx="3">
                  <c:v>8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175-44D8-B5B5-98849DC8AC44}"/>
            </c:ext>
          </c:extLst>
        </c:ser>
        <c:gapWidth val="219"/>
        <c:overlap val="-27"/>
        <c:axId val="138761728"/>
        <c:axId val="138763648"/>
      </c:barChart>
      <c:catAx>
        <c:axId val="13876172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ΧΩΡΑ ΔΙΑΚΟΠΩΝ</a:t>
                </a:r>
              </a:p>
            </c:rich>
          </c:tx>
          <c:layout>
            <c:manualLayout>
              <c:xMode val="edge"/>
              <c:yMode val="edge"/>
              <c:x val="0.41343315466736935"/>
              <c:y val="0.9495810519234246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8763648"/>
        <c:crosses val="autoZero"/>
        <c:auto val="1"/>
        <c:lblAlgn val="ctr"/>
        <c:lblOffset val="100"/>
      </c:catAx>
      <c:valAx>
        <c:axId val="138763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ΕΠΙΣΠΕΠΤΕΣ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876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ΧΡΩΜΑ ΑΥΤΟΚΙΝΗΤΟΥ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Pt>
            <c:idx val="1"/>
            <c:spPr>
              <a:solidFill>
                <a:schemeClr val="bg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A4-4DF9-88AF-0C4B28DB55C4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A4-4DF9-88AF-0C4B28DB55C4}"/>
              </c:ext>
            </c:extLst>
          </c:dPt>
          <c:dPt>
            <c:idx val="3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A4-4DF9-88AF-0C4B28DB55C4}"/>
              </c:ext>
            </c:extLst>
          </c:dPt>
          <c:dPt>
            <c:idx val="4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A4-4DF9-88AF-0C4B28DB55C4}"/>
              </c:ext>
            </c:extLst>
          </c:dPt>
          <c:cat>
            <c:strRef>
              <c:f>Φύλλο1!$A$38:$A$42</c:f>
              <c:strCache>
                <c:ptCount val="5"/>
                <c:pt idx="0">
                  <c:v>Ασημί</c:v>
                </c:pt>
                <c:pt idx="1">
                  <c:v>Λευκό</c:v>
                </c:pt>
                <c:pt idx="2">
                  <c:v>Κόκκινο</c:v>
                </c:pt>
                <c:pt idx="3">
                  <c:v>Μαύρο</c:v>
                </c:pt>
                <c:pt idx="4">
                  <c:v>Μπλε</c:v>
                </c:pt>
              </c:strCache>
            </c:strRef>
          </c:cat>
          <c:val>
            <c:numRef>
              <c:f>Φύλλο1!$B$38:$B$42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4A4-4DF9-88AF-0C4B28DB55C4}"/>
            </c:ext>
          </c:extLst>
        </c:ser>
        <c:gapWidth val="219"/>
        <c:overlap val="-27"/>
        <c:axId val="159421952"/>
        <c:axId val="159423872"/>
      </c:barChart>
      <c:catAx>
        <c:axId val="15942195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ΧΡΩΜΑ</a:t>
                </a:r>
              </a:p>
            </c:rich>
          </c:tx>
          <c:layout>
            <c:manualLayout>
              <c:xMode val="edge"/>
              <c:yMode val="edge"/>
              <c:x val="0.48579782638713526"/>
              <c:y val="0.9542942813296578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9423872"/>
        <c:crosses val="autoZero"/>
        <c:auto val="1"/>
        <c:lblAlgn val="ctr"/>
        <c:lblOffset val="100"/>
      </c:catAx>
      <c:valAx>
        <c:axId val="1594238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ΠΕΛΑΤΕΣ</a:t>
                </a:r>
              </a:p>
            </c:rich>
          </c:tx>
          <c:layout>
            <c:manualLayout>
              <c:xMode val="edge"/>
              <c:yMode val="edge"/>
              <c:x val="2.1948004658507202E-3"/>
              <c:y val="0.4090881102944563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9421952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ΤΟΠΟΣ ΚΑΤΑΓΩΓΗΣ</a:t>
            </a:r>
          </a:p>
        </c:rich>
      </c:tx>
      <c:layout>
        <c:manualLayout>
          <c:xMode val="edge"/>
          <c:yMode val="edge"/>
          <c:x val="0.37486280954488327"/>
          <c:y val="2.8553127006843364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7790111807067384E-2"/>
          <c:y val="0.1154919824372721"/>
          <c:w val="0.87208475379103767"/>
          <c:h val="0.7345963339992323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Φύλλο1!$A$63:$A$68</c:f>
              <c:strCache>
                <c:ptCount val="6"/>
                <c:pt idx="0">
                  <c:v>Αττική</c:v>
                </c:pt>
                <c:pt idx="1">
                  <c:v>Θεσσαλία</c:v>
                </c:pt>
                <c:pt idx="2">
                  <c:v>Θράκη</c:v>
                </c:pt>
                <c:pt idx="3">
                  <c:v>Κρήτη</c:v>
                </c:pt>
                <c:pt idx="4">
                  <c:v>Μακεδονία</c:v>
                </c:pt>
                <c:pt idx="5">
                  <c:v>Πελοπόννησος</c:v>
                </c:pt>
              </c:strCache>
            </c:strRef>
          </c:cat>
          <c:val>
            <c:numRef>
              <c:f>Φύλλο1!$B$63:$B$68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1C-4CFC-A478-CCA25D9696D5}"/>
            </c:ext>
          </c:extLst>
        </c:ser>
        <c:dLbls>
          <c:showVal val="1"/>
        </c:dLbls>
        <c:gapWidth val="219"/>
        <c:overlap val="-27"/>
        <c:axId val="157746304"/>
        <c:axId val="157748224"/>
      </c:barChart>
      <c:catAx>
        <c:axId val="15774630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000" b="1" dirty="0"/>
                  <a:t>ΤΟΠΟΣ</a:t>
                </a:r>
              </a:p>
            </c:rich>
          </c:tx>
          <c:layout>
            <c:manualLayout>
              <c:xMode val="edge"/>
              <c:yMode val="edge"/>
              <c:x val="0.49289515409881268"/>
              <c:y val="0.92629041943460322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7748224"/>
        <c:crosses val="autoZero"/>
        <c:auto val="1"/>
        <c:lblAlgn val="ctr"/>
        <c:lblOffset val="100"/>
      </c:catAx>
      <c:valAx>
        <c:axId val="157748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000" b="1" dirty="0"/>
                  <a:t>ΥΠΟΨΗΦΙΟΙ</a:t>
                </a:r>
              </a:p>
            </c:rich>
          </c:tx>
          <c:layout>
            <c:manualLayout>
              <c:xMode val="edge"/>
              <c:yMode val="edge"/>
              <c:x val="2.9973825773496218E-2"/>
              <c:y val="0.410128981648739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57746304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ΑΓΑΠΗΜΕΝΟ ΜΑΘΗΜΑ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843069295825204E-2"/>
          <c:y val="0.11395039132616418"/>
          <c:w val="0.92589979137223233"/>
          <c:h val="0.7584245019706722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A58-4541-91F6-0771F285C93F}"/>
              </c:ext>
            </c:extLst>
          </c:dPt>
          <c:dPt>
            <c:idx val="1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58-4541-91F6-0771F285C93F}"/>
              </c:ext>
            </c:extLst>
          </c:dPt>
          <c:dPt>
            <c:idx val="2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A58-4541-91F6-0771F285C93F}"/>
              </c:ext>
            </c:extLst>
          </c:dPt>
          <c:dPt>
            <c:idx val="3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58-4541-91F6-0771F285C93F}"/>
              </c:ext>
            </c:extLst>
          </c:dPt>
          <c:dPt>
            <c:idx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A58-4541-91F6-0771F285C93F}"/>
              </c:ext>
            </c:extLst>
          </c:dPt>
          <c:cat>
            <c:strRef>
              <c:f>Φύλλο1!$A$80:$A$84</c:f>
              <c:strCache>
                <c:ptCount val="5"/>
                <c:pt idx="0">
                  <c:v>Βιολογία </c:v>
                </c:pt>
                <c:pt idx="1">
                  <c:v>Γυμναστική</c:v>
                </c:pt>
                <c:pt idx="2">
                  <c:v>Ιστορία</c:v>
                </c:pt>
                <c:pt idx="3">
                  <c:v>Μαθηματικά</c:v>
                </c:pt>
                <c:pt idx="4">
                  <c:v>Φυσική</c:v>
                </c:pt>
              </c:strCache>
            </c:strRef>
          </c:cat>
          <c:val>
            <c:numRef>
              <c:f>Φύλλο1!$B$80:$B$84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58-4541-91F6-0771F285C93F}"/>
            </c:ext>
          </c:extLst>
        </c:ser>
        <c:axId val="160270208"/>
        <c:axId val="160276480"/>
      </c:barChart>
      <c:catAx>
        <c:axId val="16027020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ΜΑΘΗΜΑ</a:t>
                </a:r>
              </a:p>
            </c:rich>
          </c:tx>
          <c:layout>
            <c:manualLayout>
              <c:xMode val="edge"/>
              <c:yMode val="edge"/>
              <c:x val="0.47107095587410563"/>
              <c:y val="0.94468846403328322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0276480"/>
        <c:crosses val="autoZero"/>
        <c:auto val="1"/>
        <c:lblAlgn val="ctr"/>
        <c:lblOffset val="100"/>
      </c:catAx>
      <c:valAx>
        <c:axId val="1602764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ΜΑΘΗΤΕΣ</a:t>
                </a:r>
              </a:p>
            </c:rich>
          </c:tx>
          <c:layout>
            <c:manualLayout>
              <c:xMode val="edge"/>
              <c:yMode val="edge"/>
              <c:x val="6.6951566951566968E-3"/>
              <c:y val="0.40329994044862022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027020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baseline="0" dirty="0"/>
              <a:t>ΒΙΒΛΙΑ ΠΟΥ ΔΙΑΒΑΣΑΝ ΟΙ ΜΑΘΗΤΕΣ ΤΟΝ ΤΕΛΕΥΤΑΙΟ ΜΗΝΑ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Φύλλο1!$B$90:$B$95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10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13-4ADF-AFE1-31C2F4A3C149}"/>
            </c:ext>
          </c:extLst>
        </c:ser>
        <c:gapWidth val="219"/>
        <c:overlap val="-27"/>
        <c:axId val="160371456"/>
        <c:axId val="160373376"/>
      </c:barChart>
      <c:catAx>
        <c:axId val="16037145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ΑΡΙΘΜΟΣ</a:t>
                </a:r>
                <a:r>
                  <a:rPr lang="el-GR" b="1" baseline="0" dirty="0"/>
                  <a:t> ΒΙΒΛΙΩΝ</a:t>
                </a:r>
                <a:endParaRPr lang="el-GR" b="1" dirty="0"/>
              </a:p>
            </c:rich>
          </c:tx>
          <c:layout/>
          <c:spPr>
            <a:noFill/>
            <a:ln>
              <a:noFill/>
            </a:ln>
            <a:effectLst/>
          </c:spPr>
        </c:title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0373376"/>
        <c:crosses val="autoZero"/>
        <c:auto val="1"/>
        <c:lblAlgn val="ctr"/>
        <c:lblOffset val="100"/>
      </c:catAx>
      <c:valAx>
        <c:axId val="1603733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ΜΑΘΗΤΕΣ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037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ΠΩΛΗΣΕΙΣ ΑΥΤΟΚΙΝΗΤΩΝ </a:t>
            </a:r>
            <a:r>
              <a:rPr lang="en-US" b="1" dirty="0"/>
              <a:t>SEAT</a:t>
            </a:r>
            <a:endParaRPr lang="el-GR" b="1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3546809507569388"/>
          <c:y val="0.12492450208429835"/>
          <c:w val="0.83214323720212946"/>
          <c:h val="0.6219606960894599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EE9-4057-B599-EEBB850E0ED7}"/>
              </c:ext>
            </c:extLst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E9-4057-B599-EEBB850E0ED7}"/>
              </c:ext>
            </c:extLst>
          </c:dPt>
          <c:dPt>
            <c:idx val="3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EE9-4057-B599-EEBB850E0ED7}"/>
              </c:ext>
            </c:extLst>
          </c:dPt>
          <c:dPt>
            <c:idx val="4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E9-4057-B599-EEBB850E0ED7}"/>
              </c:ext>
            </c:extLst>
          </c:dPt>
          <c:cat>
            <c:strRef>
              <c:f>Φύλλο1!$A$2:$A$6</c:f>
              <c:strCache>
                <c:ptCount val="5"/>
                <c:pt idx="0">
                  <c:v>IBIZA</c:v>
                </c:pt>
                <c:pt idx="1">
                  <c:v>LEON</c:v>
                </c:pt>
                <c:pt idx="2">
                  <c:v>CORDOBA</c:v>
                </c:pt>
                <c:pt idx="3">
                  <c:v>AROSA</c:v>
                </c:pt>
                <c:pt idx="4">
                  <c:v>TOLEDO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15</c:v>
                </c:pt>
                <c:pt idx="3">
                  <c:v>8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E9-4057-B599-EEBB850E0ED7}"/>
            </c:ext>
          </c:extLst>
        </c:ser>
        <c:gapWidth val="219"/>
        <c:overlap val="-27"/>
        <c:axId val="118673792"/>
        <c:axId val="118835456"/>
      </c:barChart>
      <c:catAx>
        <c:axId val="11867379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ΜΑΡΚΑ ΑΥΤΟΚΙΝΗΤΟΥ</a:t>
                </a:r>
              </a:p>
            </c:rich>
          </c:tx>
          <c:layout>
            <c:manualLayout>
              <c:xMode val="edge"/>
              <c:yMode val="edge"/>
              <c:x val="0.40438611618987302"/>
              <c:y val="0.8566051367060160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8835456"/>
        <c:crosses val="autoZero"/>
        <c:auto val="1"/>
        <c:lblAlgn val="ctr"/>
        <c:lblOffset val="100"/>
      </c:catAx>
      <c:valAx>
        <c:axId val="118835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b="1" dirty="0"/>
                  <a:t>ΠΩΛΗΣΕΙΣ</a:t>
                </a:r>
              </a:p>
            </c:rich>
          </c:tx>
          <c:layout>
            <c:manualLayout>
              <c:xMode val="edge"/>
              <c:yMode val="edge"/>
              <c:x val="2.2679602347775635E-2"/>
              <c:y val="0.3561625862346948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8673792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ΕΚΤΑΣΗ ΗΠΕΙΡΩΝ</a:t>
            </a:r>
          </a:p>
        </c:rich>
      </c:tx>
      <c:layout>
        <c:manualLayout>
          <c:xMode val="edge"/>
          <c:yMode val="edge"/>
          <c:x val="0.23916397064901976"/>
          <c:y val="8.5927447346010016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2911600979113283"/>
          <c:y val="0.17030264862273051"/>
          <c:w val="0.42524313198553471"/>
          <c:h val="0.72399743319998444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D5-4AC3-B6D2-79D149BD4D26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D5-4AC3-B6D2-79D149BD4D26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D5-4AC3-B6D2-79D149BD4D26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D5-4AC3-B6D2-79D149BD4D26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ED5-4AC3-B6D2-79D149BD4D26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ED5-4AC3-B6D2-79D149BD4D26}"/>
              </c:ext>
            </c:extLst>
          </c:dPt>
          <c:dLbls>
            <c:delete val="1"/>
          </c:dLbls>
          <c:cat>
            <c:strRef>
              <c:f>Φύλλο1!$A$107:$A$112</c:f>
              <c:strCache>
                <c:ptCount val="6"/>
                <c:pt idx="0">
                  <c:v>ΑΝΤΑΡΚΤΙΚΗ</c:v>
                </c:pt>
                <c:pt idx="1">
                  <c:v>ΑΜΕΡΙΚΗ</c:v>
                </c:pt>
                <c:pt idx="2">
                  <c:v>ΑΣΙΑ</c:v>
                </c:pt>
                <c:pt idx="3">
                  <c:v>ΑΦΡΙΚΗ</c:v>
                </c:pt>
                <c:pt idx="4">
                  <c:v>ΕΥΡΩΠΗ</c:v>
                </c:pt>
                <c:pt idx="5">
                  <c:v>ΩΚΕΑΝΙΑ</c:v>
                </c:pt>
              </c:strCache>
            </c:strRef>
          </c:cat>
          <c:val>
            <c:numRef>
              <c:f>Φύλλο1!$B$107:$B$112</c:f>
              <c:numCache>
                <c:formatCode>General</c:formatCode>
                <c:ptCount val="6"/>
                <c:pt idx="0">
                  <c:v>5300</c:v>
                </c:pt>
                <c:pt idx="1">
                  <c:v>16350</c:v>
                </c:pt>
                <c:pt idx="2">
                  <c:v>16920</c:v>
                </c:pt>
                <c:pt idx="3">
                  <c:v>11730</c:v>
                </c:pt>
                <c:pt idx="4">
                  <c:v>3930</c:v>
                </c:pt>
                <c:pt idx="5">
                  <c:v>3300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ED5-4AC3-B6D2-79D149BD4D26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68258683185118"/>
          <c:y val="0.1608489046968147"/>
          <c:w val="0.19402073507705214"/>
          <c:h val="0.737810013903852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B4CE7-8C62-4BA1-9FA3-37DC3D36F3FE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E619E-F81D-4D4E-B20A-F342FFADB04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6531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E619E-F81D-4D4E-B20A-F342FFADB041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654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8615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5027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29232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66333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9653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9403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8571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2603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190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3894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895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3883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3209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2157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791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3150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AA86-E7D4-4815-B01A-01EAC9BA1B78}" type="datetimeFigureOut">
              <a:rPr lang="el-GR" smtClean="0"/>
              <a:pPr/>
              <a:t>13/11/2023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FD5D34-1D8B-4D5F-A521-157823347A5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896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  <p:sldLayoutId id="21474840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FC374D57-743D-B1D0-24A0-5FA147BBC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247828" cy="950335"/>
          </a:xfrm>
        </p:spPr>
        <p:txBody>
          <a:bodyPr>
            <a:normAutofit/>
          </a:bodyPr>
          <a:lstStyle/>
          <a:p>
            <a:r>
              <a:rPr lang="el-GR" dirty="0" smtClean="0"/>
              <a:t>ΠΑΡΟΥΣΙΑΣΗ </a:t>
            </a:r>
            <a:r>
              <a:rPr lang="en-GB" dirty="0" smtClean="0"/>
              <a:t>- </a:t>
            </a:r>
            <a:r>
              <a:rPr lang="el-GR" dirty="0" smtClean="0"/>
              <a:t>ΔΙΔΑΣΚΑΛΙΑ</a:t>
            </a:r>
            <a:endParaRPr lang="el-GR" dirty="0"/>
          </a:p>
        </p:txBody>
      </p:sp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xmlns="" id="{6BDF8CF7-0E53-F230-8931-0A76574F3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770417"/>
            <a:ext cx="10515600" cy="1500187"/>
          </a:xfrm>
        </p:spPr>
        <p:txBody>
          <a:bodyPr/>
          <a:lstStyle/>
          <a:p>
            <a:r>
              <a:rPr lang="el-GR" dirty="0"/>
              <a:t>ΘΕΜΑ: </a:t>
            </a:r>
          </a:p>
          <a:p>
            <a:r>
              <a:rPr lang="el-GR" dirty="0"/>
              <a:t>ΓΡΑΦΙΚΕΣ ΠΑΡΑΣΤΑΣΕΙΣ – ΤΟ ΡΑΒΔΟΓΡΑΜΜΑ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BF3134E-29F8-3FAD-68FA-1A81F698DD29}"/>
              </a:ext>
            </a:extLst>
          </p:cNvPr>
          <p:cNvSpPr txBox="1"/>
          <p:nvPr/>
        </p:nvSpPr>
        <p:spPr>
          <a:xfrm>
            <a:off x="831851" y="5270604"/>
            <a:ext cx="622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ΕΙΣΗΓΗΤΗΣ: ΠΑΤΣΙΑΝΗΣ ΕΥΣΤΡΑΤΙΟΣ</a:t>
            </a:r>
          </a:p>
        </p:txBody>
      </p:sp>
      <p:pic>
        <p:nvPicPr>
          <p:cNvPr id="13" name="Θέση περιεχομένου 9">
            <a:extLst>
              <a:ext uri="{FF2B5EF4-FFF2-40B4-BE49-F238E27FC236}">
                <a16:creationId xmlns:a16="http://schemas.microsoft.com/office/drawing/2014/main" xmlns="" id="{CF3EC5E7-C27A-1001-BC32-CCF0D4034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0596" y="2614114"/>
            <a:ext cx="3997744" cy="303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813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A471142-AAEC-3055-FFFF-87B3BA13E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496AF42-997E-D611-17A5-7634A903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xmlns="" id="{F6F0EAEC-2BE6-257F-C729-2887845CC1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946130"/>
              </p:ext>
            </p:extLst>
          </p:nvPr>
        </p:nvGraphicFramePr>
        <p:xfrm>
          <a:off x="2589211" y="1341912"/>
          <a:ext cx="7397937" cy="275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xmlns="" id="{BB39A273-1543-2290-866A-AC16CB08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2193727"/>
              </p:ext>
            </p:extLst>
          </p:nvPr>
        </p:nvGraphicFramePr>
        <p:xfrm>
          <a:off x="2814845" y="4096987"/>
          <a:ext cx="7077299" cy="2137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189">
                  <a:extLst>
                    <a:ext uri="{9D8B030D-6E8A-4147-A177-3AD203B41FA5}">
                      <a16:colId xmlns:a16="http://schemas.microsoft.com/office/drawing/2014/main" xmlns="" val="219467845"/>
                    </a:ext>
                  </a:extLst>
                </a:gridCol>
                <a:gridCol w="4731869">
                  <a:extLst>
                    <a:ext uri="{9D8B030D-6E8A-4147-A177-3AD203B41FA5}">
                      <a16:colId xmlns:a16="http://schemas.microsoft.com/office/drawing/2014/main" xmlns="" val="3283207002"/>
                    </a:ext>
                  </a:extLst>
                </a:gridCol>
                <a:gridCol w="426093">
                  <a:extLst>
                    <a:ext uri="{9D8B030D-6E8A-4147-A177-3AD203B41FA5}">
                      <a16:colId xmlns:a16="http://schemas.microsoft.com/office/drawing/2014/main" xmlns="" val="3570999846"/>
                    </a:ext>
                  </a:extLst>
                </a:gridCol>
                <a:gridCol w="426093">
                  <a:extLst>
                    <a:ext uri="{9D8B030D-6E8A-4147-A177-3AD203B41FA5}">
                      <a16:colId xmlns:a16="http://schemas.microsoft.com/office/drawing/2014/main" xmlns="" val="4179708277"/>
                    </a:ext>
                  </a:extLst>
                </a:gridCol>
                <a:gridCol w="426093">
                  <a:extLst>
                    <a:ext uri="{9D8B030D-6E8A-4147-A177-3AD203B41FA5}">
                      <a16:colId xmlns:a16="http://schemas.microsoft.com/office/drawing/2014/main" xmlns="" val="1874074002"/>
                    </a:ext>
                  </a:extLst>
                </a:gridCol>
                <a:gridCol w="821962">
                  <a:extLst>
                    <a:ext uri="{9D8B030D-6E8A-4147-A177-3AD203B41FA5}">
                      <a16:colId xmlns:a16="http://schemas.microsoft.com/office/drawing/2014/main" xmlns="" val="1107695757"/>
                    </a:ext>
                  </a:extLst>
                </a:gridCol>
              </a:tblGrid>
              <a:tr h="2237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Α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Β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Γ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Δ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3140298"/>
                  </a:ext>
                </a:extLst>
              </a:tr>
              <a:tr h="348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Το πλήθος των μαθητών που ρωτήθηκαν είναι: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35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100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4853676"/>
                  </a:ext>
                </a:extLst>
              </a:tr>
              <a:tr h="4099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2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Πόσοι μαθητές διάβασαν 3 βιβλία το τελευταίο μήνα;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7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8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30839325"/>
                  </a:ext>
                </a:extLst>
              </a:tr>
              <a:tr h="3728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3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Πόσοι μαθητές διάβασαν τουλάχιστον 4 βιβλία τον τελευταίο μήνα;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20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35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1923671"/>
                  </a:ext>
                </a:extLst>
              </a:tr>
              <a:tr h="3231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Πόσοι μαθητές διάβασαν 6 βιβλία το τελευταίο μήνα;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3720743"/>
                  </a:ext>
                </a:extLst>
              </a:tr>
              <a:tr h="459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Πόσοι μαθητές διάβασαν το πολύ 2 βιβλία τον τελευταίο μήνα;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8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12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20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1090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41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54195C8A-C76C-9619-2476-0474A93B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μάθαμε σήμερα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81E213F1-1DDC-4214-AB08-B59276FC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9558" y="1757548"/>
            <a:ext cx="4795053" cy="414629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Στα ραβδογράμματα υπάρχει ο </a:t>
            </a:r>
            <a:r>
              <a:rPr lang="el-GR" b="1" dirty="0"/>
              <a:t>τίτλος</a:t>
            </a:r>
            <a:r>
              <a:rPr lang="el-GR" dirty="0"/>
              <a:t> του και οι  </a:t>
            </a:r>
            <a:r>
              <a:rPr lang="el-GR" b="1" dirty="0"/>
              <a:t>τίτλοι των αξόνων</a:t>
            </a:r>
            <a:r>
              <a:rPr lang="el-GR" dirty="0"/>
              <a:t>. </a:t>
            </a:r>
          </a:p>
          <a:p>
            <a:pPr marL="0" indent="0">
              <a:buNone/>
            </a:pPr>
            <a:r>
              <a:rPr lang="el-GR" dirty="0"/>
              <a:t>Στο διπλανό Ραβδόγραμμα: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Ο οριζόντιος άξονας παριστάνει τις μάρκες των αυτοκινήτων.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Ο κατακόρυφος άξονας παριστάνει των αριθμό των πωλήσεων.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Το ύψος του  κάθε ορθογωνίου είναι ίσο το πλήθος των πωλήσεων της κάθε μάρκας αυτοκινήτου.</a:t>
            </a:r>
          </a:p>
        </p:txBody>
      </p:sp>
      <p:graphicFrame>
        <p:nvGraphicFramePr>
          <p:cNvPr id="10" name="Θέση περιεχομένου 9">
            <a:extLst>
              <a:ext uri="{FF2B5EF4-FFF2-40B4-BE49-F238E27FC236}">
                <a16:creationId xmlns:a16="http://schemas.microsoft.com/office/drawing/2014/main" xmlns="" id="{C5CA259B-5ED2-ACE1-2CE9-75CC1FF51E8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203356933"/>
              </p:ext>
            </p:extLst>
          </p:nvPr>
        </p:nvGraphicFramePr>
        <p:xfrm>
          <a:off x="1518834" y="1673818"/>
          <a:ext cx="5067946" cy="423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56335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E85EAB4-2C64-5419-BC9C-A52090DC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 επόμενο μάθημα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1C09E74-3484-D93F-454D-893601108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2540"/>
            <a:ext cx="6115401" cy="4438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dirty="0"/>
              <a:t>            ΚΥΚΛΙΚΟ ΔΙΑΓΡΑΜΜΑ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xmlns="" id="{BCBF1C03-E3D7-CC63-CFDE-DEF8AB7D2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0026808"/>
              </p:ext>
            </p:extLst>
          </p:nvPr>
        </p:nvGraphicFramePr>
        <p:xfrm>
          <a:off x="2291939" y="2137558"/>
          <a:ext cx="7137070" cy="419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7462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09EC4E4-184F-D50C-8E9D-303A1196A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Ευχαριστώ για την προσοχή σας!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7914449A-E8F0-9BDF-800F-949633461F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Πατσιάνης Ευστράτιος</a:t>
            </a:r>
          </a:p>
          <a:p>
            <a:pPr marL="0" indent="0">
              <a:buNone/>
            </a:pPr>
            <a:r>
              <a:rPr lang="el-GR" dirty="0"/>
              <a:t>Μαθηματικός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68896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F46058EF-A419-8605-D653-CC231AF5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ΕΙΔΗ ΔΙΑΓΡΑΜΜΑΤΩΝ</a:t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4D2B0C82-5F34-1CDF-A6A2-8A93103FE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00696"/>
            <a:ext cx="8915400" cy="33105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ΡΑΒΔΟΓΡΑΜΜΑ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ΚΥΚΛΙΚΟ ΔΙΑΓΡΑΜΜΑ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ΧΡΟΝΟΓΡΑΜΜΑ</a:t>
            </a:r>
          </a:p>
        </p:txBody>
      </p:sp>
    </p:spTree>
    <p:extLst>
      <p:ext uri="{BB962C8B-B14F-4D97-AF65-F5344CB8AC3E}">
        <p14:creationId xmlns:p14="http://schemas.microsoft.com/office/powerpoint/2010/main" xmlns="" val="62847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FB25774-D17D-A401-9376-1A833171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ΡΑΒΔΟΓΡΑΜΜΑ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804D11BE-D970-CD0F-F87D-4996EBF3E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8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F30AEF56-4B27-C9F9-A18C-CDC73D6B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898" y="34863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 dirty="0"/>
          </a:p>
        </p:txBody>
      </p:sp>
      <p:graphicFrame>
        <p:nvGraphicFramePr>
          <p:cNvPr id="17" name="Γράφημα 16">
            <a:extLst>
              <a:ext uri="{FF2B5EF4-FFF2-40B4-BE49-F238E27FC236}">
                <a16:creationId xmlns:a16="http://schemas.microsoft.com/office/drawing/2014/main" xmlns="" id="{CECA533F-D451-9493-8C3D-5A0A2DC24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502754"/>
              </p:ext>
            </p:extLst>
          </p:nvPr>
        </p:nvGraphicFramePr>
        <p:xfrm>
          <a:off x="2493818" y="1472547"/>
          <a:ext cx="7813964" cy="4346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262553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27401FC-1959-81EA-9E91-91CEC816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ΕΚΠΑΙΔΕΥΤΙΚΟΙ ΣΤΟΧΟΙ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3C81386-BBD8-62AE-AEDA-F2718BA5A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3174"/>
            <a:ext cx="8915400" cy="4118048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ΣΕ ΕΠΙΠΕΔΟ ΓΝΩΣΕΩΝ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Να αναγνωρίζετε ένα Ραβδόγραμμα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Να ερμηνεύετε ένα Ραβδόγραμμα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r>
              <a:rPr lang="el-GR" dirty="0"/>
              <a:t>ΣΕ ΕΠΙΠΕΔΟ ΔΕΞΙΟΤΗΤΩΝ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Να σχεδιάζετε ένα Ραβδόγραμμα</a:t>
            </a:r>
          </a:p>
          <a:p>
            <a:endParaRPr lang="el-GR" dirty="0"/>
          </a:p>
          <a:p>
            <a:r>
              <a:rPr lang="el-GR" dirty="0"/>
              <a:t>ΣΕ ΕΠΙΠΕΔΟ ΣΤΑΣΕΩΝ – ΣΥΜΠΕΡΙΦΟΡΩΝ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Να ξεπεράσετε τις δυσκολίες και τους φόβους που μπορεί να έχετε με τα διαγράμματα της Στατιστικής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Να εξοικειωθείτε με το Ραβδόγραμμα και κατ’ επέκταση με τα διαγράμματα της Στατιστικής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278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3436BFB3-2735-0C5C-545C-9E104109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Ρωτήθηκαν 20 αγοραστές αυτοκινήτου τι χρώμα αυτοκινήτου επιλέγουν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71B47454-D3AF-C7B9-DA65-00F594560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861" y="2133600"/>
            <a:ext cx="4825139" cy="3777622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Οι απαντήσεις τους φαίνονται στον παρακάτω πίνακα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14" name="Θέση περιεχομένου 13">
            <a:extLst>
              <a:ext uri="{FF2B5EF4-FFF2-40B4-BE49-F238E27FC236}">
                <a16:creationId xmlns:a16="http://schemas.microsoft.com/office/drawing/2014/main" xmlns="" id="{4C1D3CB5-63C7-5E18-A9A5-939917DCA47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60430840"/>
              </p:ext>
            </p:extLst>
          </p:nvPr>
        </p:nvGraphicFramePr>
        <p:xfrm>
          <a:off x="5842660" y="1995054"/>
          <a:ext cx="5786403" cy="423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xmlns="" id="{A7FDC45C-35C4-5A53-CCF4-2EEA01232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7689001"/>
              </p:ext>
            </p:extLst>
          </p:nvPr>
        </p:nvGraphicFramePr>
        <p:xfrm>
          <a:off x="1365661" y="3028206"/>
          <a:ext cx="3859481" cy="2883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2585">
                  <a:extLst>
                    <a:ext uri="{9D8B030D-6E8A-4147-A177-3AD203B41FA5}">
                      <a16:colId xmlns:a16="http://schemas.microsoft.com/office/drawing/2014/main" xmlns="" val="2809118934"/>
                    </a:ext>
                  </a:extLst>
                </a:gridCol>
                <a:gridCol w="935632">
                  <a:extLst>
                    <a:ext uri="{9D8B030D-6E8A-4147-A177-3AD203B41FA5}">
                      <a16:colId xmlns:a16="http://schemas.microsoft.com/office/drawing/2014/main" xmlns="" val="4149359157"/>
                    </a:ext>
                  </a:extLst>
                </a:gridCol>
                <a:gridCol w="935632">
                  <a:extLst>
                    <a:ext uri="{9D8B030D-6E8A-4147-A177-3AD203B41FA5}">
                      <a16:colId xmlns:a16="http://schemas.microsoft.com/office/drawing/2014/main" xmlns="" val="445081953"/>
                    </a:ext>
                  </a:extLst>
                </a:gridCol>
                <a:gridCol w="935632">
                  <a:extLst>
                    <a:ext uri="{9D8B030D-6E8A-4147-A177-3AD203B41FA5}">
                      <a16:colId xmlns:a16="http://schemas.microsoft.com/office/drawing/2014/main" xmlns="" val="1249833159"/>
                    </a:ext>
                  </a:extLst>
                </a:gridCol>
              </a:tblGrid>
              <a:tr h="5766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Κόκκινο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Μαύρο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Ασημί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Κόκκινο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89283829"/>
                  </a:ext>
                </a:extLst>
              </a:tr>
              <a:tr h="5766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Μπλε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Λευκό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Μπλε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Μαύρο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39698444"/>
                  </a:ext>
                </a:extLst>
              </a:tr>
              <a:tr h="5766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Μαύρο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Κόκκινο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Μαύρο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Κόκκινο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97903548"/>
                  </a:ext>
                </a:extLst>
              </a:tr>
              <a:tr h="5766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Λευκό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Ασημί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Λευκό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Ασημί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63716563"/>
                  </a:ext>
                </a:extLst>
              </a:tr>
              <a:tr h="57660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Μαύρο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Λευκό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Μαύρο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u="none" strike="noStrike" baseline="0" dirty="0">
                          <a:effectLst/>
                        </a:rPr>
                        <a:t>Λευκό</a:t>
                      </a:r>
                      <a:endParaRPr lang="el-GR" sz="1200" b="0" i="0" u="none" strike="noStrike" baseline="0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3247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724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7B93504-01F6-06AC-078A-D605132DF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1 – Ομάδα 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73FC027-D6F1-3AE1-AC2B-76E363419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6296"/>
            <a:ext cx="8915400" cy="422492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Ρωτήσαμε τους 25 υποψήφιους των εξετάσεων πιστοποίησης Εκπαίδευσης ενηλίκων για τον τόπο καταγωγής τους και έδωσαν τις απαντήσεις του παρακάτω πίνακα. Να σχεδιάσετε το κατάλληλο Ραβδόγραμμα.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xmlns="" id="{297EF78C-3BDA-6813-3943-6AE2626D8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5372206"/>
              </p:ext>
            </p:extLst>
          </p:nvPr>
        </p:nvGraphicFramePr>
        <p:xfrm>
          <a:off x="2589212" y="2814452"/>
          <a:ext cx="7231682" cy="2921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753">
                  <a:extLst>
                    <a:ext uri="{9D8B030D-6E8A-4147-A177-3AD203B41FA5}">
                      <a16:colId xmlns:a16="http://schemas.microsoft.com/office/drawing/2014/main" xmlns="" val="678619879"/>
                    </a:ext>
                  </a:extLst>
                </a:gridCol>
                <a:gridCol w="1305642">
                  <a:extLst>
                    <a:ext uri="{9D8B030D-6E8A-4147-A177-3AD203B41FA5}">
                      <a16:colId xmlns:a16="http://schemas.microsoft.com/office/drawing/2014/main" xmlns="" val="2056517519"/>
                    </a:ext>
                  </a:extLst>
                </a:gridCol>
                <a:gridCol w="1530753">
                  <a:extLst>
                    <a:ext uri="{9D8B030D-6E8A-4147-A177-3AD203B41FA5}">
                      <a16:colId xmlns:a16="http://schemas.microsoft.com/office/drawing/2014/main" xmlns="" val="2775014859"/>
                    </a:ext>
                  </a:extLst>
                </a:gridCol>
                <a:gridCol w="1333781">
                  <a:extLst>
                    <a:ext uri="{9D8B030D-6E8A-4147-A177-3AD203B41FA5}">
                      <a16:colId xmlns:a16="http://schemas.microsoft.com/office/drawing/2014/main" xmlns="" val="1325181552"/>
                    </a:ext>
                  </a:extLst>
                </a:gridCol>
                <a:gridCol w="1530753">
                  <a:extLst>
                    <a:ext uri="{9D8B030D-6E8A-4147-A177-3AD203B41FA5}">
                      <a16:colId xmlns:a16="http://schemas.microsoft.com/office/drawing/2014/main" xmlns="" val="3903571495"/>
                    </a:ext>
                  </a:extLst>
                </a:gridCol>
              </a:tblGrid>
              <a:tr h="5947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Μακεδονία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Θεσσαλία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Μακεδονία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16410334"/>
                  </a:ext>
                </a:extLst>
              </a:tr>
              <a:tr h="5947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Μακεδονία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Θεσσαλία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Θράκη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Κρήτη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57239660"/>
                  </a:ext>
                </a:extLst>
              </a:tr>
              <a:tr h="5567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Θράκη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Μακεδονία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Μακεδονία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Πελοπόννησος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14169462"/>
                  </a:ext>
                </a:extLst>
              </a:tr>
              <a:tr h="5567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Κρήτη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Πελοπόννησος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Μακεδονία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Θεσσαλία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36529061"/>
                  </a:ext>
                </a:extLst>
              </a:tr>
              <a:tr h="61829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Θεσσαλία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Θράκη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Αττική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0192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04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7DD7AE-DCED-0A97-5D73-4DDA9D75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Ραβδόγραμμα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358A26D-6119-4D84-CDA3-9308D8B17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xmlns="" id="{5D84E2C9-2D5C-90D6-21EF-4232D4EAD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1473405"/>
              </p:ext>
            </p:extLst>
          </p:nvPr>
        </p:nvGraphicFramePr>
        <p:xfrm>
          <a:off x="2066307" y="1341256"/>
          <a:ext cx="7267698" cy="4892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3206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69935D2-3094-82E6-89BC-86EE4620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1 – Ομάδα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D9C8981-8AC2-7187-7386-03743366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421305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Ρωτήσαμε τους μαθητές ενός τμήματος της Γ’ τάξης ενός γυμνασίου ποιο είναι το αγαπημένο τους μάθημα και έδωσαν τις απαντήσεις που φαίνονται στον πίνακα. Να σχεδιάσετε το Ραβδόγραμμα.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xmlns="" id="{2B878999-010D-0EAA-C06F-8A2067008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0298974"/>
              </p:ext>
            </p:extLst>
          </p:nvPr>
        </p:nvGraphicFramePr>
        <p:xfrm>
          <a:off x="2589213" y="2979060"/>
          <a:ext cx="7659193" cy="2677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6565">
                  <a:extLst>
                    <a:ext uri="{9D8B030D-6E8A-4147-A177-3AD203B41FA5}">
                      <a16:colId xmlns:a16="http://schemas.microsoft.com/office/drawing/2014/main" xmlns="" val="454103181"/>
                    </a:ext>
                  </a:extLst>
                </a:gridCol>
                <a:gridCol w="1754130">
                  <a:extLst>
                    <a:ext uri="{9D8B030D-6E8A-4147-A177-3AD203B41FA5}">
                      <a16:colId xmlns:a16="http://schemas.microsoft.com/office/drawing/2014/main" xmlns="" val="3588578286"/>
                    </a:ext>
                  </a:extLst>
                </a:gridCol>
                <a:gridCol w="2056565">
                  <a:extLst>
                    <a:ext uri="{9D8B030D-6E8A-4147-A177-3AD203B41FA5}">
                      <a16:colId xmlns:a16="http://schemas.microsoft.com/office/drawing/2014/main" xmlns="" val="3305656501"/>
                    </a:ext>
                  </a:extLst>
                </a:gridCol>
                <a:gridCol w="1791933">
                  <a:extLst>
                    <a:ext uri="{9D8B030D-6E8A-4147-A177-3AD203B41FA5}">
                      <a16:colId xmlns:a16="http://schemas.microsoft.com/office/drawing/2014/main" xmlns="" val="3264024865"/>
                    </a:ext>
                  </a:extLst>
                </a:gridCol>
              </a:tblGrid>
              <a:tr h="64601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Βιολογία 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Μαθηματικά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Φυσική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Μαθηματικά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64214785"/>
                  </a:ext>
                </a:extLst>
              </a:tr>
              <a:tr h="56531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Γυμναστική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Μαθηματικά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Βιολογία 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Γυμναστική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94842041"/>
                  </a:ext>
                </a:extLst>
              </a:tr>
              <a:tr h="48848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Ιστορία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Βιολογία 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Μαθηματικά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Φυσική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30416641"/>
                  </a:ext>
                </a:extLst>
              </a:tr>
              <a:tr h="55255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Γυμναστική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Μαθηματικά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Φυσική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Ιστορία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7970327"/>
                  </a:ext>
                </a:extLst>
              </a:tr>
              <a:tr h="42535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Μαθηματικά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Φυσική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Γυμναστική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Φυσική</a:t>
                      </a:r>
                      <a:endParaRPr lang="el-GR" sz="1000" b="0" i="0" u="none" strike="noStrike" dirty="0">
                        <a:effectLst/>
                        <a:latin typeface="Arial Greek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917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1845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36F129-E16C-1685-8919-038F14D4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Ραβδόγραμμα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D1DE52F8-95F3-3968-44B1-EE74155CE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609959"/>
              </p:ext>
            </p:extLst>
          </p:nvPr>
        </p:nvGraphicFramePr>
        <p:xfrm>
          <a:off x="2007322" y="1555668"/>
          <a:ext cx="8915400" cy="430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8449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435</TotalTime>
  <Words>411</Words>
  <Application>Microsoft Office PowerPoint</Application>
  <PresentationFormat>Custom</PresentationFormat>
  <Paragraphs>183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Θρόισμα</vt:lpstr>
      <vt:lpstr>ΠΑΡΟΥΣΙΑΣΗ - ΔΙΔΑΣΚΑΛΙΑ</vt:lpstr>
      <vt:lpstr>ΕΙΔΗ ΔΙΑΓΡΑΜΜΑΤΩΝ </vt:lpstr>
      <vt:lpstr>ΡΑΒΔΟΓΡΑΜΜΑ</vt:lpstr>
      <vt:lpstr>ΕΚΠΑΙΔΕΥΤΙΚΟΙ ΣΤΟΧΟΙ</vt:lpstr>
      <vt:lpstr>Ρωτήθηκαν 20 αγοραστές αυτοκινήτου τι χρώμα αυτοκινήτου επιλέγουν</vt:lpstr>
      <vt:lpstr>Δραστηριότητα 1 – Ομάδα Α</vt:lpstr>
      <vt:lpstr>Ραβδόγραμμα</vt:lpstr>
      <vt:lpstr>Δραστηριότητα 1 – Ομάδα 2</vt:lpstr>
      <vt:lpstr>Ραβδόγραμμα</vt:lpstr>
      <vt:lpstr>Δραστηριότητα 2</vt:lpstr>
      <vt:lpstr>Τι μάθαμε σήμερα</vt:lpstr>
      <vt:lpstr>Στο επόμενο μάθημα</vt:lpstr>
      <vt:lpstr>Ευχαριστώ για την προσοχή σας!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ΜΙΚΡΟΔΙΔΑΣΚΑΛΙΑ 20’</dc:title>
  <dc:creator>stratospat@yahoo.gr</dc:creator>
  <cp:lastModifiedBy>ΕΥΣΤΡΑΤΙΟΣ ΠΑΤΣΙΑΝΗΣ</cp:lastModifiedBy>
  <cp:revision>10</cp:revision>
  <dcterms:created xsi:type="dcterms:W3CDTF">2022-05-03T21:52:31Z</dcterms:created>
  <dcterms:modified xsi:type="dcterms:W3CDTF">2023-11-13T16:14:28Z</dcterms:modified>
</cp:coreProperties>
</file>