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6" r:id="rId11"/>
    <p:sldId id="265" r:id="rId12"/>
    <p:sldId id="267" r:id="rId13"/>
    <p:sldId id="270" r:id="rId14"/>
    <p:sldId id="272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ΕΥΣΤΡΑΤΙΟΣ ΠΑΤΣΙΑΝΗΣ" initials="ΕΠ" lastIdx="1" clrIdx="0">
    <p:extLst>
      <p:ext uri="{19B8F6BF-5375-455C-9EA6-DF929625EA0E}">
        <p15:presenceInfo xmlns:p15="http://schemas.microsoft.com/office/powerpoint/2012/main" userId="0a8f365ce13c1b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1302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534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9652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0556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5007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3075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4470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5640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467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880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676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770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279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118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873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148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dirty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919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456F38-D137-466A-A1A7-EF9EF1A6F046}" type="datetimeFigureOut">
              <a:rPr lang="el-GR" smtClean="0"/>
              <a:t>5/1/2024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B6BA1A-2B39-4B7C-B271-0C97BA3567B8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0470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  <p:sldLayoutId id="2147484112" r:id="rId15"/>
    <p:sldLayoutId id="2147484113" r:id="rId16"/>
    <p:sldLayoutId id="21474841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767AE3-FAA7-0E11-E43E-CD4965F90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821" y="1703010"/>
            <a:ext cx="7366661" cy="2421464"/>
          </a:xfrm>
        </p:spPr>
        <p:txBody>
          <a:bodyPr>
            <a:normAutofit/>
          </a:bodyPr>
          <a:lstStyle/>
          <a:p>
            <a:pPr algn="l"/>
            <a:r>
              <a:rPr lang="el-GR" sz="3600" dirty="0"/>
              <a:t>Μετρα θεσησ και ΜΕΤΡΑ ΔΙΑΣΠΟΡΑΣ, το θηκογραμμα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20C1F58-1065-7AC0-139E-F302AC281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9822" y="4290730"/>
            <a:ext cx="7197726" cy="1405467"/>
          </a:xfrm>
        </p:spPr>
        <p:txBody>
          <a:bodyPr/>
          <a:lstStyle/>
          <a:p>
            <a:pPr algn="l"/>
            <a:endParaRPr lang="el-GR" dirty="0"/>
          </a:p>
          <a:p>
            <a:pPr algn="l"/>
            <a:endParaRPr lang="el-GR" dirty="0"/>
          </a:p>
          <a:p>
            <a:pPr algn="l"/>
            <a:r>
              <a:rPr lang="el-GR" dirty="0"/>
              <a:t>Εισηγητησ: πατσιανησ ευστρατιοσ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419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6F5523-EE99-D2C3-0E8D-DCCA8C92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55" y="1155867"/>
            <a:ext cx="10131427" cy="175358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400" dirty="0"/>
              <a:t>Το </a:t>
            </a:r>
            <a:r>
              <a:rPr lang="el-GR" sz="2400" b="1" dirty="0"/>
              <a:t>ενδοτεταρτημοριακό</a:t>
            </a:r>
            <a:r>
              <a:rPr lang="el-GR" sz="2400" dirty="0"/>
              <a:t> </a:t>
            </a:r>
            <a:r>
              <a:rPr lang="el-GR" sz="2400" b="1" dirty="0"/>
              <a:t>εύρος </a:t>
            </a:r>
            <a:r>
              <a:rPr lang="en-US" sz="2400" b="1" dirty="0"/>
              <a:t>Q</a:t>
            </a:r>
            <a:r>
              <a:rPr lang="el-GR" sz="2400" dirty="0"/>
              <a:t>  είναι η διαφορά του πρώτου τεταρτημορίου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l-GR" sz="2400" dirty="0"/>
              <a:t> από το τρίτο τεταρτημόριο</a:t>
            </a:r>
            <a:r>
              <a:rPr lang="en-US" sz="2400" dirty="0"/>
              <a:t> Q</a:t>
            </a:r>
            <a:r>
              <a:rPr lang="en-US" sz="2400" baseline="-25000" dirty="0"/>
              <a:t>3</a:t>
            </a:r>
            <a:r>
              <a:rPr lang="el-GR" sz="2400" dirty="0"/>
              <a:t>, δηλαδή:</a:t>
            </a:r>
            <a:br>
              <a:rPr lang="en-US" sz="2400" dirty="0"/>
            </a:br>
            <a:r>
              <a:rPr lang="en-US" sz="2400" dirty="0"/>
              <a:t>                                                  Q = Q</a:t>
            </a:r>
            <a:r>
              <a:rPr lang="en-US" sz="2400" baseline="-25000" dirty="0"/>
              <a:t>3</a:t>
            </a:r>
            <a:r>
              <a:rPr lang="el-GR" sz="2400" dirty="0"/>
              <a:t> </a:t>
            </a:r>
            <a:r>
              <a:rPr lang="en-US" sz="2400" dirty="0"/>
              <a:t>–</a:t>
            </a:r>
            <a:r>
              <a:rPr lang="el-GR" sz="2400" dirty="0"/>
              <a:t>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endParaRPr lang="el-GR" sz="24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8E172BC-1B81-C93D-1963-7A9375411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656" y="3301340"/>
            <a:ext cx="9641571" cy="248986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Στο δείγμα 15, 15, 16, 16, 17, 17, 18, 18, 19, 20, 20  έχουμε:</a:t>
            </a:r>
          </a:p>
          <a:p>
            <a:r>
              <a:rPr lang="el-GR" dirty="0"/>
              <a:t>           </a:t>
            </a:r>
            <a:r>
              <a:rPr lang="en-US" dirty="0"/>
              <a:t>Q</a:t>
            </a:r>
            <a:r>
              <a:rPr lang="el-GR" baseline="-25000" dirty="0"/>
              <a:t>1</a:t>
            </a:r>
            <a:r>
              <a:rPr lang="el-GR" dirty="0"/>
              <a:t> = 16,</a:t>
            </a:r>
            <a:r>
              <a:rPr lang="en-US" dirty="0"/>
              <a:t> Q</a:t>
            </a:r>
            <a:r>
              <a:rPr lang="el-GR" baseline="-25000" dirty="0"/>
              <a:t>2</a:t>
            </a:r>
            <a:r>
              <a:rPr lang="el-GR" dirty="0"/>
              <a:t> = δ = 17 και </a:t>
            </a:r>
            <a:r>
              <a:rPr lang="en-US" dirty="0"/>
              <a:t>Q</a:t>
            </a:r>
            <a:r>
              <a:rPr lang="el-GR" baseline="-25000" dirty="0"/>
              <a:t>3 </a:t>
            </a:r>
            <a:r>
              <a:rPr lang="el-GR" dirty="0"/>
              <a:t>= 19,   άρα</a:t>
            </a:r>
          </a:p>
          <a:p>
            <a:r>
              <a:rPr lang="el-GR" dirty="0"/>
              <a:t>                                  </a:t>
            </a:r>
            <a:r>
              <a:rPr lang="en-US" sz="2000" dirty="0"/>
              <a:t>Q = Q</a:t>
            </a:r>
            <a:r>
              <a:rPr lang="en-US" sz="2000" baseline="-25000" dirty="0"/>
              <a:t>3</a:t>
            </a:r>
            <a:r>
              <a:rPr lang="el-GR" sz="2000" dirty="0"/>
              <a:t> </a:t>
            </a:r>
            <a:r>
              <a:rPr lang="en-US" sz="2000" dirty="0"/>
              <a:t>–</a:t>
            </a:r>
            <a:r>
              <a:rPr lang="el-GR" sz="2000" dirty="0"/>
              <a:t> </a:t>
            </a:r>
            <a:r>
              <a:rPr lang="en-US" sz="2000" dirty="0"/>
              <a:t>Q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l-GR" dirty="0"/>
              <a:t>= 19 – 16 = 3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Προσοχή: Όσες τιμές βρίσκονται έξω από το διάστημα [</a:t>
            </a:r>
            <a:r>
              <a:rPr lang="en-US" dirty="0"/>
              <a:t>Q</a:t>
            </a:r>
            <a:r>
              <a:rPr lang="en-US" baseline="-25000" dirty="0"/>
              <a:t>1</a:t>
            </a:r>
            <a:r>
              <a:rPr lang="en-US" dirty="0"/>
              <a:t>-1,5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⸱Q, Q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+1,5Q]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ονομάζονται ακραίες τιμές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2984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Τίτλος 1">
                <a:extLst>
                  <a:ext uri="{FF2B5EF4-FFF2-40B4-BE49-F238E27FC236}">
                    <a16:creationId xmlns:a16="http://schemas.microsoft.com/office/drawing/2014/main" id="{55D841B7-B976-1A8F-D8D3-4086DC211839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85801" y="609602"/>
                <a:ext cx="10131427" cy="2394856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l-GR" sz="2400" dirty="0"/>
                  <a:t>Η </a:t>
                </a:r>
                <a:r>
                  <a:rPr lang="el-GR" sz="2400" b="1" dirty="0"/>
                  <a:t>διακύμανση </a:t>
                </a:r>
                <a:r>
                  <a:rPr lang="en-US" sz="2400" b="1" dirty="0"/>
                  <a:t>s</a:t>
                </a:r>
                <a:r>
                  <a:rPr lang="en-US" sz="2400" b="1" baseline="30000" dirty="0"/>
                  <a:t>2</a:t>
                </a:r>
                <a:r>
                  <a:rPr lang="en-US" sz="2400" b="1" dirty="0"/>
                  <a:t> </a:t>
                </a:r>
                <a:r>
                  <a:rPr lang="el-GR" sz="2400" dirty="0"/>
                  <a:t>ορίζεται ως η μέση τιμή των τετραγώνων των διαφορών της μέσης τιμής από τις παρατηρήσεις, δηλαδή:</a:t>
                </a:r>
                <a:br>
                  <a:rPr lang="el-GR" sz="2400" dirty="0"/>
                </a:br>
                <a:br>
                  <a:rPr lang="el-GR" sz="2400" dirty="0"/>
                </a:br>
                <a:r>
                  <a:rPr lang="el-GR" sz="2400" dirty="0"/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+...+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l-GR" sz="2400" b="0" i="1" smtClean="0">
                                        <a:latin typeface="Cambria Math" panose="02040503050406030204" pitchFamily="18" charset="0"/>
                                      </a:rPr>
                                      <m:t>𝜈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endParaRPr lang="el-GR" sz="2400" dirty="0"/>
              </a:p>
            </p:txBody>
          </p:sp>
        </mc:Choice>
        <mc:Fallback xmlns="">
          <p:sp>
            <p:nvSpPr>
              <p:cNvPr id="2" name="Τίτλος 1">
                <a:extLst>
                  <a:ext uri="{FF2B5EF4-FFF2-40B4-BE49-F238E27FC236}">
                    <a16:creationId xmlns:a16="http://schemas.microsoft.com/office/drawing/2014/main" id="{55D841B7-B976-1A8F-D8D3-4086DC2118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1" y="609602"/>
                <a:ext cx="10131427" cy="2394856"/>
              </a:xfrm>
              <a:blipFill>
                <a:blip r:embed="rId2"/>
                <a:stretch>
                  <a:fillRect l="-843" r="-90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κειμένου 2">
                <a:extLst>
                  <a:ext uri="{FF2B5EF4-FFF2-40B4-BE49-F238E27FC236}">
                    <a16:creationId xmlns:a16="http://schemas.microsoft.com/office/drawing/2014/main" id="{B16F007F-70FC-9995-DE3A-E2A34DE2AC4E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28156" y="3289465"/>
                <a:ext cx="9689072" cy="2501735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l-GR" dirty="0"/>
                  <a:t>Οι βαθμοί έξι μαθητών στα μαθηματικά είναι 15, 18, 18, 15, 18, 18. Τότε:</a:t>
                </a:r>
              </a:p>
              <a:p>
                <a:r>
                  <a:rPr lang="el-GR" sz="2000" dirty="0"/>
                  <a:t>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15+18+18+15+18+18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102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r>
                  <a:rPr lang="el-GR" sz="2000" dirty="0"/>
                  <a:t> </a:t>
                </a:r>
                <a:br>
                  <a:rPr lang="el-GR" sz="2000" dirty="0"/>
                </a:br>
                <a:endParaRPr lang="el-GR" dirty="0"/>
              </a:p>
              <a:p>
                <a:r>
                  <a:rPr lang="el-GR" sz="2000" b="0" dirty="0"/>
                  <a:t>       </a:t>
                </a:r>
                <a14:m>
                  <m:oMath xmlns:m="http://schemas.openxmlformats.org/officeDocument/2006/math">
                    <m:r>
                      <a:rPr lang="el-GR" sz="20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18−17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17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18−17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3" name="Θέση κειμένου 2">
                <a:extLst>
                  <a:ext uri="{FF2B5EF4-FFF2-40B4-BE49-F238E27FC236}">
                    <a16:creationId xmlns:a16="http://schemas.microsoft.com/office/drawing/2014/main" id="{B16F007F-70FC-9995-DE3A-E2A34DE2AC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28156" y="3289465"/>
                <a:ext cx="9689072" cy="2501735"/>
              </a:xfrm>
              <a:blipFill>
                <a:blip r:embed="rId3"/>
                <a:stretch>
                  <a:fillRect l="-5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61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Τίτλος 1">
                <a:extLst>
                  <a:ext uri="{FF2B5EF4-FFF2-40B4-BE49-F238E27FC236}">
                    <a16:creationId xmlns:a16="http://schemas.microsoft.com/office/drawing/2014/main" id="{929B541E-1B19-473E-4415-1012ECE0EA5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85801" y="609602"/>
                <a:ext cx="10131427" cy="2109848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l-GR" sz="2400" dirty="0"/>
                  <a:t>Η </a:t>
                </a:r>
                <a:r>
                  <a:rPr lang="el-GR" sz="2400" b="1" dirty="0"/>
                  <a:t>τυπική απόκλιση </a:t>
                </a:r>
                <a:r>
                  <a:rPr lang="en-US" sz="2400" b="1" dirty="0"/>
                  <a:t>s</a:t>
                </a:r>
                <a:r>
                  <a:rPr lang="el-GR" sz="2400" b="1" dirty="0"/>
                  <a:t>  </a:t>
                </a:r>
                <a:r>
                  <a:rPr lang="el-GR" sz="2400" dirty="0"/>
                  <a:t>είναι : </a:t>
                </a:r>
                <a:r>
                  <a:rPr lang="en-US" sz="2400" dirty="0"/>
                  <a:t>s</a:t>
                </a:r>
                <a:r>
                  <a:rPr lang="el-GR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l-G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/>
                  <a:t> </a:t>
                </a:r>
                <a:br>
                  <a:rPr lang="el-GR" sz="2400" dirty="0"/>
                </a:br>
                <a:br>
                  <a:rPr lang="el-GR" sz="2400" dirty="0"/>
                </a:br>
                <a:r>
                  <a:rPr lang="el-GR" sz="2400" dirty="0"/>
                  <a:t>Στο προηγούμενο παράδειγμα είναι:  </a:t>
                </a:r>
                <a:r>
                  <a:rPr lang="en-US" sz="2400" dirty="0"/>
                  <a:t>s</a:t>
                </a:r>
                <a:r>
                  <a:rPr lang="el-GR" sz="24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l-GR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l-GR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l-GR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l-GR" sz="2400" i="1">
                        <a:latin typeface="Cambria Math" panose="02040503050406030204" pitchFamily="18" charset="0"/>
                      </a:rPr>
                      <m:t>1,41</m:t>
                    </m:r>
                  </m:oMath>
                </a14:m>
                <a:br>
                  <a:rPr lang="el-GR" sz="2400" dirty="0"/>
                </a:br>
                <a:endParaRPr lang="el-GR" sz="2400" dirty="0"/>
              </a:p>
            </p:txBody>
          </p:sp>
        </mc:Choice>
        <mc:Fallback xmlns="">
          <p:sp>
            <p:nvSpPr>
              <p:cNvPr id="2" name="Τίτλος 1">
                <a:extLst>
                  <a:ext uri="{FF2B5EF4-FFF2-40B4-BE49-F238E27FC236}">
                    <a16:creationId xmlns:a16="http://schemas.microsoft.com/office/drawing/2014/main" id="{929B541E-1B19-473E-4415-1012ECE0EA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1" y="609602"/>
                <a:ext cx="10131427" cy="2109848"/>
              </a:xfrm>
              <a:blipFill>
                <a:blip r:embed="rId2"/>
                <a:stretch>
                  <a:fillRect l="-8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κειμένου 2">
                <a:extLst>
                  <a:ext uri="{FF2B5EF4-FFF2-40B4-BE49-F238E27FC236}">
                    <a16:creationId xmlns:a16="http://schemas.microsoft.com/office/drawing/2014/main" id="{2E8F4D68-A0BB-C49D-C854-E27C6ADE192C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5801" y="2802577"/>
                <a:ext cx="10131427" cy="2731323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l-GR" dirty="0"/>
                  <a:t>Ο συντελεστής μεταβλητότητας </a:t>
                </a:r>
                <a:r>
                  <a:rPr lang="en-US" dirty="0"/>
                  <a:t>CV </a:t>
                </a:r>
                <a:r>
                  <a:rPr lang="el-GR" dirty="0"/>
                  <a:t>είναι καθαρός αριθμός και εκφράζεται συνήθως ως ποσοστό. Υπολογίζεται από τον τύπο:</a:t>
                </a:r>
                <a:r>
                  <a:rPr lang="en-US" dirty="0"/>
                  <a:t> </a:t>
                </a:r>
                <a:r>
                  <a:rPr lang="el-GR" dirty="0"/>
                  <a:t> </a:t>
                </a:r>
                <a:r>
                  <a:rPr lang="en-US" dirty="0"/>
                  <a:t>  CV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      </a:t>
                </a:r>
                <a:r>
                  <a:rPr lang="el-GR" sz="2000" dirty="0"/>
                  <a:t>Στο προηγούμενο παράδειγμα είναι: </a:t>
                </a:r>
                <a:r>
                  <a:rPr lang="en-US" dirty="0"/>
                  <a:t>  CV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den>
                    </m:f>
                    <m:r>
                      <a:rPr lang="el-G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1,41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0,082=8,2%</m:t>
                    </m:r>
                  </m:oMath>
                </a14:m>
                <a:endParaRPr lang="el-GR" dirty="0"/>
              </a:p>
              <a:p>
                <a:endParaRPr lang="en-US" dirty="0"/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l-GR" dirty="0"/>
                  <a:t>     Αν ισχύει  </a:t>
                </a:r>
                <a:r>
                  <a:rPr lang="en-US" dirty="0"/>
                  <a:t>CV</a:t>
                </a:r>
                <a:r>
                  <a:rPr lang="el-GR" dirty="0"/>
                  <a:t> </a:t>
                </a:r>
                <a:r>
                  <a:rPr lang="en-US" dirty="0"/>
                  <a:t>≤</a:t>
                </a:r>
                <a:r>
                  <a:rPr lang="el-GR" dirty="0"/>
                  <a:t> 10%, το δείγμα λέγεται ομοιογενές</a:t>
                </a:r>
              </a:p>
            </p:txBody>
          </p:sp>
        </mc:Choice>
        <mc:Fallback xmlns="">
          <p:sp>
            <p:nvSpPr>
              <p:cNvPr id="3" name="Θέση κειμένου 2">
                <a:extLst>
                  <a:ext uri="{FF2B5EF4-FFF2-40B4-BE49-F238E27FC236}">
                    <a16:creationId xmlns:a16="http://schemas.microsoft.com/office/drawing/2014/main" id="{2E8F4D68-A0BB-C49D-C854-E27C6ADE19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1" y="2802577"/>
                <a:ext cx="10131427" cy="2731323"/>
              </a:xfrm>
              <a:blipFill>
                <a:blip r:embed="rId3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15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Τίτλος 4">
                <a:extLst>
                  <a:ext uri="{FF2B5EF4-FFF2-40B4-BE49-F238E27FC236}">
                    <a16:creationId xmlns:a16="http://schemas.microsoft.com/office/drawing/2014/main" id="{DC8FE80C-9529-975C-2ED6-821C375474D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85801" y="368135"/>
                <a:ext cx="10678885" cy="2873829"/>
              </a:xfrm>
            </p:spPr>
            <p:txBody>
              <a:bodyPr>
                <a:normAutofit fontScale="90000"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l-GR" sz="2200" b="1" dirty="0"/>
                  <a:t>Θ</a:t>
                </a:r>
                <a:r>
                  <a:rPr lang="el-GR" sz="2200" b="1" cap="none" dirty="0"/>
                  <a:t>ηκόγραμμα</a:t>
                </a:r>
                <a:r>
                  <a:rPr lang="el-GR" sz="2000" cap="none" dirty="0"/>
                  <a:t> είναι ένα διάγραμμα στο οποίο απεικονίζουμε τα περισσότερα από τα μέτρα θέσης και τα μέτρα διασποράς</a:t>
                </a:r>
                <a:br>
                  <a:rPr lang="el-GR" sz="2000" cap="none" dirty="0"/>
                </a:br>
                <a:r>
                  <a:rPr lang="el-GR" sz="2000" cap="none" dirty="0"/>
                  <a:t>Πχ. Η θερμοκρασία σε μια περιοχή για δέκα συνεχόμενες ημέρες ήταν (σε αύξουσα σειρά) οι εξής: </a:t>
                </a:r>
                <a:r>
                  <a:rPr lang="en-US" sz="2000" cap="none" dirty="0"/>
                  <a:t> </a:t>
                </a:r>
                <a:br>
                  <a:rPr lang="el-GR" sz="2000" cap="none" dirty="0"/>
                </a:br>
                <a:r>
                  <a:rPr lang="el-GR" sz="2000" cap="none" dirty="0"/>
                  <a:t>                                        3, 4, 4, 5, 6, 6, 7, 8, 8, 9</a:t>
                </a:r>
                <a:br>
                  <a:rPr lang="el-GR" sz="2000" cap="none" dirty="0"/>
                </a:br>
                <a:r>
                  <a:rPr lang="el-GR" sz="2000" cap="none" dirty="0"/>
                  <a:t>Έχουμε </a:t>
                </a:r>
                <a:r>
                  <a:rPr lang="en-US" sz="2000" cap="none" dirty="0" err="1"/>
                  <a:t>x</a:t>
                </a:r>
                <a:r>
                  <a:rPr lang="en-US" sz="2000" cap="none" baseline="-25000" dirty="0" err="1"/>
                  <a:t>min</a:t>
                </a:r>
                <a:r>
                  <a:rPr lang="en-US" sz="2000" cap="none" dirty="0"/>
                  <a:t>=3, </a:t>
                </a:r>
                <a:r>
                  <a:rPr lang="en-US" sz="2000" cap="none" dirty="0" err="1"/>
                  <a:t>x</a:t>
                </a:r>
                <a:r>
                  <a:rPr lang="en-US" sz="2000" cap="none" baseline="-25000" dirty="0" err="1"/>
                  <a:t>max</a:t>
                </a:r>
                <a:r>
                  <a:rPr lang="en-US" sz="2000" cap="none" dirty="0"/>
                  <a:t>=9, Q1 = 4, Q</a:t>
                </a:r>
                <a:r>
                  <a:rPr lang="en-US" sz="2000" cap="none" baseline="-25000" dirty="0"/>
                  <a:t>2</a:t>
                </a:r>
                <a:r>
                  <a:rPr lang="en-US" sz="2000" cap="none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cap="none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cap="none" smtClean="0">
                            <a:latin typeface="Cambria Math" panose="02040503050406030204" pitchFamily="18" charset="0"/>
                          </a:rPr>
                          <m:t>6+6</m:t>
                        </m:r>
                      </m:num>
                      <m:den>
                        <m:r>
                          <a:rPr lang="el-GR" sz="2000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000" cap="none" dirty="0"/>
                  <a:t> = 6</a:t>
                </a:r>
                <a:r>
                  <a:rPr lang="en-US" sz="2000" cap="none" dirty="0"/>
                  <a:t>, Q</a:t>
                </a:r>
                <a:r>
                  <a:rPr lang="el-GR" sz="2000" cap="none" baseline="-25000" dirty="0"/>
                  <a:t>3</a:t>
                </a:r>
                <a:r>
                  <a:rPr lang="en-US" sz="2000" cap="none" dirty="0"/>
                  <a:t> = </a:t>
                </a:r>
                <a:r>
                  <a:rPr lang="el-GR" sz="2000" cap="none" dirty="0"/>
                  <a:t>8, το ενδοτεταρτημοριακό εύρος </a:t>
                </a:r>
                <a:r>
                  <a:rPr lang="en-US" sz="2000" cap="none" dirty="0"/>
                  <a:t>Q=Q</a:t>
                </a:r>
                <a:r>
                  <a:rPr lang="en-US" sz="2000" cap="none" baseline="-25000" dirty="0"/>
                  <a:t>3</a:t>
                </a:r>
                <a:r>
                  <a:rPr lang="en-US" sz="2000" cap="none" dirty="0"/>
                  <a:t>-Q</a:t>
                </a:r>
                <a:r>
                  <a:rPr lang="en-US" sz="2000" cap="none" baseline="-25000" dirty="0"/>
                  <a:t>1</a:t>
                </a:r>
                <a:r>
                  <a:rPr lang="en-US" sz="2000" cap="none" dirty="0"/>
                  <a:t>=8-4=4, </a:t>
                </a:r>
                <a:br>
                  <a:rPr lang="en-US" sz="2000" cap="none" dirty="0"/>
                </a:br>
                <a:r>
                  <a:rPr lang="el-GR" sz="2000" cap="none" dirty="0"/>
                  <a:t>και </a:t>
                </a:r>
                <a:r>
                  <a:rPr lang="el-GR" sz="2000" dirty="0"/>
                  <a:t>[</a:t>
                </a:r>
                <a:r>
                  <a:rPr lang="en-US" sz="2000" dirty="0"/>
                  <a:t>Q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-1,5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⸱Q, Q</a:t>
                </a:r>
                <a:r>
                  <a:rPr lang="en-US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+1,5Q]</a:t>
                </a:r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[4-1,5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⸱</a:t>
                </a:r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, 8+1,5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⸱</a:t>
                </a:r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4] = [-2 , 14], </a:t>
                </a:r>
                <a:r>
                  <a:rPr lang="el-GR" sz="2000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άρα δεν έχουμε ακραίες τιμές. </a:t>
                </a:r>
                <a:br>
                  <a:rPr lang="el-GR" sz="2000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el-GR" sz="2000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l-GR" sz="2000" cap="non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Τα μέτρα αυτά απεικονίζονται στο παρακάτω Θηκόγραμμα που σχεδιάστηκε με χρήση του λογισμικού </a:t>
                </a:r>
                <a:r>
                  <a:rPr lang="el-GR" sz="2000" dirty="0"/>
                  <a:t>«</a:t>
                </a:r>
                <a:r>
                  <a:rPr lang="en-US" sz="2000" dirty="0"/>
                  <a:t>GeoGebra</a:t>
                </a:r>
                <a:r>
                  <a:rPr lang="el-GR" sz="2000" dirty="0"/>
                  <a:t>»</a:t>
                </a:r>
              </a:p>
            </p:txBody>
          </p:sp>
        </mc:Choice>
        <mc:Fallback>
          <p:sp>
            <p:nvSpPr>
              <p:cNvPr id="5" name="Τίτλος 4">
                <a:extLst>
                  <a:ext uri="{FF2B5EF4-FFF2-40B4-BE49-F238E27FC236}">
                    <a16:creationId xmlns:a16="http://schemas.microsoft.com/office/drawing/2014/main" id="{DC8FE80C-9529-975C-2ED6-821C375474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1" y="368135"/>
                <a:ext cx="10678885" cy="2873829"/>
              </a:xfrm>
              <a:blipFill>
                <a:blip r:embed="rId2"/>
                <a:stretch>
                  <a:fillRect l="-514" b="-4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AA555006-DF90-E33B-33C7-76DE1F3AC7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45" y="3241964"/>
            <a:ext cx="5296395" cy="3046291"/>
          </a:xfrm>
        </p:spPr>
      </p:pic>
    </p:spTree>
    <p:extLst>
      <p:ext uri="{BB962C8B-B14F-4D97-AF65-F5344CB8AC3E}">
        <p14:creationId xmlns:p14="http://schemas.microsoft.com/office/powerpoint/2010/main" val="184625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2D2E1E-D074-D77A-6F87-3CF8A0F2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cap="none" dirty="0"/>
              <a:t>      Στο επόμενο μάθημα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A60B11-9749-6CCF-8C14-C80FE8CB0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/>
              <a:t>          Κανονική κατανομή και οι εφαρμογές της</a:t>
            </a:r>
          </a:p>
          <a:p>
            <a:pPr marL="0" indent="0" algn="ctr">
              <a:buNone/>
            </a:pPr>
            <a:endParaRPr lang="el-GR" sz="2400" dirty="0"/>
          </a:p>
          <a:p>
            <a:pPr marL="0" indent="0" algn="ctr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 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192B1DAC-21DE-315A-5BAB-64E3509BBA3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008" y="2885951"/>
            <a:ext cx="5991984" cy="2981449"/>
          </a:xfrm>
          <a:prstGeom prst="rect">
            <a:avLst/>
          </a:prstGeom>
          <a:noFill/>
          <a:effectLst>
            <a:glow rad="127000">
              <a:schemeClr val="accent1">
                <a:alpha val="0"/>
              </a:schemeClr>
            </a:glow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85535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8CAED7-DB1E-B029-9C05-81B43F8A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/>
              <a:t>Ευχαριστώ για την προσοχή σας!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DD5E84-2E62-548A-9635-38E4B9B3A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647" y="2142067"/>
            <a:ext cx="10021579" cy="364913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Πατσιάνης Ευστράτιος</a:t>
            </a:r>
          </a:p>
          <a:p>
            <a:pPr marL="0" indent="0">
              <a:buNone/>
            </a:pPr>
            <a:r>
              <a:rPr lang="el-GR" dirty="0"/>
              <a:t>Μαθηματικός</a:t>
            </a:r>
          </a:p>
        </p:txBody>
      </p:sp>
    </p:spTree>
    <p:extLst>
      <p:ext uri="{BB962C8B-B14F-4D97-AF65-F5344CB8AC3E}">
        <p14:creationId xmlns:p14="http://schemas.microsoft.com/office/powerpoint/2010/main" val="3766787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AC2E26-8983-D2D0-A4B9-4A363965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15636"/>
            <a:ext cx="10131425" cy="938151"/>
          </a:xfrm>
        </p:spPr>
        <p:txBody>
          <a:bodyPr/>
          <a:lstStyle/>
          <a:p>
            <a:r>
              <a:rPr lang="el-GR" dirty="0"/>
              <a:t>Εκπαιδευτικοι στοχοι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AB1110-6DE6-8C4D-84A6-3B05999A5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53787"/>
            <a:ext cx="10131425" cy="4928260"/>
          </a:xfrm>
        </p:spPr>
        <p:txBody>
          <a:bodyPr>
            <a:normAutofit fontScale="40000" lnSpcReduction="20000"/>
          </a:bodyPr>
          <a:lstStyle/>
          <a:p>
            <a:r>
              <a:rPr lang="el-GR" sz="3500" dirty="0"/>
              <a:t>ΩΣ ΠΡΟΣ ΤΟ ΓΝΩΣΤΙΚΟ ΑΝΤΙΚΕΙΜΕΝΟ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l-GR" sz="35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3500" dirty="0"/>
              <a:t>Να περιγράφετε με αριθμητικές μεθόδους στατιστικά δεδομένα υπολογίζοντας τα μέτρα θέσης και μεταβλητότητας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3500" dirty="0"/>
              <a:t>Να αναπαριστάτε ποσοτικά δεδομένα με Θηκόγραμμα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3500" dirty="0"/>
              <a:t>Να ερμηνεύετε ένα Θηκόγραμμα αξιοποιώντας πληροφορίες από αυτό</a:t>
            </a:r>
          </a:p>
          <a:p>
            <a:pPr marL="457200" lvl="1" indent="0">
              <a:buNone/>
            </a:pPr>
            <a:endParaRPr lang="el-GR" sz="3500" dirty="0"/>
          </a:p>
          <a:p>
            <a:r>
              <a:rPr lang="el-GR" sz="3500" dirty="0"/>
              <a:t>ΩΣ ΠΡΟΣ ΤΗ ΧΡΗΣΗ ΝΕΩΝ ΤΕΧΝΟΛΟΓΙΩΝ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l-GR" sz="35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3500" dirty="0"/>
              <a:t>Να υπολογίζετε μέτρα θέσης και μέτρα διασποράς με χρήση του λογισμικού «</a:t>
            </a:r>
            <a:r>
              <a:rPr lang="en-US" sz="3500" dirty="0"/>
              <a:t>GeoGebra</a:t>
            </a:r>
            <a:r>
              <a:rPr lang="el-GR" sz="3500" dirty="0"/>
              <a:t>»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3500" dirty="0"/>
              <a:t>Να σχεδιάζετε ένα Θηκόγραμμα με χρήση του λογισμικού «</a:t>
            </a:r>
            <a:r>
              <a:rPr lang="en-US" sz="3500" dirty="0"/>
              <a:t>GeoGebra</a:t>
            </a:r>
            <a:r>
              <a:rPr lang="el-GR" sz="3500" dirty="0"/>
              <a:t>»</a:t>
            </a:r>
          </a:p>
          <a:p>
            <a:endParaRPr lang="el-GR" sz="3500" dirty="0"/>
          </a:p>
          <a:p>
            <a:r>
              <a:rPr lang="el-GR" sz="3500" dirty="0"/>
              <a:t>ΩΣ ΠΡΟΣ ΤΗ ΜΑΘΗΣΙΑΚΗ ΔΙΑΔΙΚΑΣΙΑ</a:t>
            </a:r>
          </a:p>
          <a:p>
            <a:pPr marL="0" indent="0">
              <a:buNone/>
            </a:pPr>
            <a:endParaRPr lang="el-GR" sz="35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3300" dirty="0"/>
              <a:t>Να εξοικειωθείτε με ομαδοσυνεργατικές δραστηριότητες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l-GR" sz="3300" dirty="0"/>
              <a:t>Να αναπτύξετε δεξιότητες επικοινωνίας, συνεργασίας και αλληλοβοήθειας</a:t>
            </a:r>
          </a:p>
        </p:txBody>
      </p:sp>
    </p:spTree>
    <p:extLst>
      <p:ext uri="{BB962C8B-B14F-4D97-AF65-F5344CB8AC3E}">
        <p14:creationId xmlns:p14="http://schemas.microsoft.com/office/powerpoint/2010/main" val="257849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C41F9829-56E0-BCF8-B61F-C58E697ED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6291" y="609600"/>
            <a:ext cx="9320935" cy="1456267"/>
          </a:xfrm>
        </p:spPr>
        <p:txBody>
          <a:bodyPr/>
          <a:lstStyle/>
          <a:p>
            <a:r>
              <a:rPr lang="el-GR" dirty="0"/>
              <a:t>ΜΕΤΡΑ ΘΕΣΗΣ</a:t>
            </a:r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:a16="http://schemas.microsoft.com/office/drawing/2014/main" id="{1CD4955B-85F7-4840-309E-9E6BDA710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292" y="2237070"/>
            <a:ext cx="9144000" cy="32968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ΜΕΣΗ ΤΙΜΗ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ΔΙΑΜΕΣΟΣ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ΤΕΤΑΡΤΗΜΟΡΙΑ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ΕΠΙΚΡΑΤΟΥΣΑ ΤΙΜΗ</a:t>
            </a:r>
          </a:p>
          <a:p>
            <a:pPr marL="0" indent="0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2000697194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Τίτλος 3">
                <a:extLst>
                  <a:ext uri="{FF2B5EF4-FFF2-40B4-BE49-F238E27FC236}">
                    <a16:creationId xmlns:a16="http://schemas.microsoft.com/office/drawing/2014/main" id="{F54C0A1F-48F7-2B6A-5E23-A6EDB78DF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85801" y="307164"/>
                <a:ext cx="10131427" cy="2993976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l-GR" sz="2000" dirty="0"/>
                  <a:t>Η </a:t>
                </a:r>
                <a:r>
                  <a:rPr lang="el-GR" sz="2000" b="1" dirty="0"/>
                  <a:t>μέση τιμή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20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el-GR" sz="2000" b="1" dirty="0"/>
                  <a:t> </a:t>
                </a:r>
                <a:r>
                  <a:rPr lang="el-GR" sz="2000" dirty="0"/>
                  <a:t>ενός συνόλου ν παρατηρήσεων ορίζεται, ως το άθροισμα των παρατηρήσεων δια του πλήθους τους, δηλαδή:</a:t>
                </a:r>
                <a:br>
                  <a:rPr lang="el-GR" sz="2000" dirty="0"/>
                </a:br>
                <a:r>
                  <a:rPr lang="el-GR" sz="2000" dirty="0"/>
                  <a:t>            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l-GR" sz="2000" b="0" i="1" baseline="-2500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l-GR" sz="2000" b="0" i="1" baseline="-25000" smtClean="0">
                            <a:latin typeface="Cambria Math" panose="02040503050406030204" pitchFamily="18" charset="0"/>
                          </a:rPr>
                          <m:t>𝜈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den>
                    </m:f>
                  </m:oMath>
                </a14:m>
                <a:r>
                  <a:rPr lang="el-GR" sz="2000" dirty="0"/>
                  <a:t> </a:t>
                </a:r>
                <a:br>
                  <a:rPr lang="el-GR" sz="2000" dirty="0"/>
                </a:br>
                <a:br>
                  <a:rPr lang="el-GR" sz="2000" dirty="0"/>
                </a:br>
                <a:r>
                  <a:rPr lang="el-GR" sz="2000" dirty="0"/>
                  <a:t>π.χ. Αν οι βαθμοί ενός μαθητή σε δέκα μαθήματα είναι 18, 17, 19, 17, 18, 16, 18, 17, 16, 18, τότε:  </a:t>
                </a:r>
                <a:br>
                  <a:rPr lang="el-GR" sz="2000" dirty="0"/>
                </a:br>
                <a:r>
                  <a:rPr lang="el-GR" sz="2000" dirty="0"/>
                  <a:t>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18+17+19+17+18+16+18+17+16+18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174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=17,4</m:t>
                    </m:r>
                  </m:oMath>
                </a14:m>
                <a:r>
                  <a:rPr lang="el-GR" sz="2000" dirty="0"/>
                  <a:t> </a:t>
                </a:r>
                <a:br>
                  <a:rPr lang="el-GR" sz="2000" dirty="0"/>
                </a:br>
                <a:endParaRPr lang="el-GR" sz="2000" dirty="0"/>
              </a:p>
            </p:txBody>
          </p:sp>
        </mc:Choice>
        <mc:Fallback xmlns="">
          <p:sp>
            <p:nvSpPr>
              <p:cNvPr id="4" name="Τίτλος 3">
                <a:extLst>
                  <a:ext uri="{FF2B5EF4-FFF2-40B4-BE49-F238E27FC236}">
                    <a16:creationId xmlns:a16="http://schemas.microsoft.com/office/drawing/2014/main" id="{F54C0A1F-48F7-2B6A-5E23-A6EDB78DF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1" y="307164"/>
                <a:ext cx="10131427" cy="2993976"/>
              </a:xfrm>
              <a:blipFill>
                <a:blip r:embed="rId2"/>
                <a:stretch>
                  <a:fillRect l="-5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Θέση κειμένου 4">
                <a:extLst>
                  <a:ext uri="{FF2B5EF4-FFF2-40B4-BE49-F238E27FC236}">
                    <a16:creationId xmlns:a16="http://schemas.microsoft.com/office/drawing/2014/main" id="{B0ACF706-F9F5-6047-C206-4FD8F0B0C02F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5800" y="3301140"/>
                <a:ext cx="8256319" cy="2490060"/>
              </a:xfrm>
            </p:spPr>
            <p:txBody>
              <a:bodyPr>
                <a:normAutofit lnSpcReduction="10000"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l-GR" dirty="0">
                    <a:latin typeface="+mj-lt"/>
                  </a:rPr>
                  <a:t>Αν οι τιμές των παρατηρήσεων είναι </a:t>
                </a:r>
                <a:r>
                  <a:rPr lang="en-US" dirty="0">
                    <a:latin typeface="+mj-lt"/>
                  </a:rPr>
                  <a:t>x</a:t>
                </a:r>
                <a:r>
                  <a:rPr lang="en-US" baseline="-25000" dirty="0">
                    <a:latin typeface="+mj-lt"/>
                  </a:rPr>
                  <a:t>i</a:t>
                </a:r>
                <a:r>
                  <a:rPr lang="el-GR" dirty="0">
                    <a:latin typeface="+mj-lt"/>
                  </a:rPr>
                  <a:t>, με αντίστοιχες συχνότητες ν</a:t>
                </a:r>
                <a:r>
                  <a:rPr lang="en-US" baseline="-25000" dirty="0">
                    <a:latin typeface="+mj-lt"/>
                  </a:rPr>
                  <a:t>i</a:t>
                </a:r>
                <a:r>
                  <a:rPr lang="el-GR" dirty="0">
                    <a:latin typeface="+mj-lt"/>
                  </a:rPr>
                  <a:t>,</a:t>
                </a:r>
                <a:r>
                  <a:rPr lang="en-US" dirty="0">
                    <a:latin typeface="+mj-lt"/>
                  </a:rPr>
                  <a:t> </a:t>
                </a:r>
                <a:r>
                  <a:rPr lang="el-GR" dirty="0">
                    <a:latin typeface="+mj-lt"/>
                  </a:rPr>
                  <a:t>τότε: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⸱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l-GR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⸱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n-US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l-GR" b="0" i="1" baseline="-25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⸱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𝜈</m:t>
                          </m:r>
                          <m:r>
                            <a:rPr lang="el-GR" b="0" i="1" baseline="-25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l-GR" b="0" i="1" baseline="-25000" smtClean="0">
                              <a:latin typeface="Cambria Math" panose="02040503050406030204" pitchFamily="18" charset="0"/>
                            </a:rPr>
                            <m:t>𝜅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⸱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sub>
                          </m:sSub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𝜈</m:t>
                          </m:r>
                        </m:den>
                      </m:f>
                    </m:oMath>
                  </m:oMathPara>
                </a14:m>
                <a:endParaRPr lang="el-GR" baseline="-25000" dirty="0"/>
              </a:p>
              <a:p>
                <a:r>
                  <a:rPr lang="el-GR" sz="2800" baseline="-25000" dirty="0">
                    <a:latin typeface="+mj-lt"/>
                  </a:rPr>
                  <a:t>           Στο παράδειγμα με τους βαθμούς του μαθητή, έχουμε:     </a:t>
                </a:r>
              </a:p>
              <a:p>
                <a:endParaRPr lang="el-GR" sz="2800" baseline="-25000" dirty="0"/>
              </a:p>
              <a:p>
                <a:r>
                  <a:rPr lang="el-GR" sz="2400" baseline="-25000" dirty="0"/>
                  <a:t>              </a:t>
                </a:r>
                <a:r>
                  <a:rPr lang="el-GR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⸱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2+17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⸱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3+18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⸱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4+19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⸱</m:t>
                        </m:r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174</m:t>
                        </m:r>
                      </m:num>
                      <m:den>
                        <m:r>
                          <a:rPr lang="el-G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l-GR" sz="2400" b="0" i="1" smtClean="0">
                        <a:latin typeface="Cambria Math" panose="02040503050406030204" pitchFamily="18" charset="0"/>
                      </a:rPr>
                      <m:t>=17,4</m:t>
                    </m:r>
                  </m:oMath>
                </a14:m>
                <a:r>
                  <a:rPr lang="el-GR" sz="2400" dirty="0"/>
                  <a:t> </a:t>
                </a:r>
                <a:endParaRPr lang="el-GR" sz="2400" baseline="-25000" dirty="0"/>
              </a:p>
            </p:txBody>
          </p:sp>
        </mc:Choice>
        <mc:Fallback>
          <p:sp>
            <p:nvSpPr>
              <p:cNvPr id="5" name="Θέση κειμένου 4">
                <a:extLst>
                  <a:ext uri="{FF2B5EF4-FFF2-40B4-BE49-F238E27FC236}">
                    <a16:creationId xmlns:a16="http://schemas.microsoft.com/office/drawing/2014/main" id="{B0ACF706-F9F5-6047-C206-4FD8F0B0C0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3301140"/>
                <a:ext cx="8256319" cy="2490060"/>
              </a:xfrm>
              <a:blipFill>
                <a:blip r:embed="rId3"/>
                <a:stretch>
                  <a:fillRect l="-665" t="-12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Πίνακας 17">
            <a:extLst>
              <a:ext uri="{FF2B5EF4-FFF2-40B4-BE49-F238E27FC236}">
                <a16:creationId xmlns:a16="http://schemas.microsoft.com/office/drawing/2014/main" id="{1D4CC428-1D74-00D5-8FDA-82CDEE42BB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40942"/>
              </p:ext>
            </p:extLst>
          </p:nvPr>
        </p:nvGraphicFramePr>
        <p:xfrm>
          <a:off x="9131722" y="3301140"/>
          <a:ext cx="2167012" cy="2716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17">
                  <a:extLst>
                    <a:ext uri="{9D8B030D-6E8A-4147-A177-3AD203B41FA5}">
                      <a16:colId xmlns:a16="http://schemas.microsoft.com/office/drawing/2014/main" val="2041016789"/>
                    </a:ext>
                  </a:extLst>
                </a:gridCol>
                <a:gridCol w="608520">
                  <a:extLst>
                    <a:ext uri="{9D8B030D-6E8A-4147-A177-3AD203B41FA5}">
                      <a16:colId xmlns:a16="http://schemas.microsoft.com/office/drawing/2014/main" val="3216102228"/>
                    </a:ext>
                  </a:extLst>
                </a:gridCol>
                <a:gridCol w="647775">
                  <a:extLst>
                    <a:ext uri="{9D8B030D-6E8A-4147-A177-3AD203B41FA5}">
                      <a16:colId xmlns:a16="http://schemas.microsoft.com/office/drawing/2014/main" val="2898693227"/>
                    </a:ext>
                  </a:extLst>
                </a:gridCol>
              </a:tblGrid>
              <a:tr h="498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i</a:t>
                      </a:r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ν</a:t>
                      </a:r>
                      <a:r>
                        <a:rPr lang="en-US" baseline="-25000" dirty="0"/>
                        <a:t>i</a:t>
                      </a:r>
                      <a:endParaRPr lang="el-G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  <a:r>
                        <a:rPr lang="en-US" baseline="-25000" dirty="0"/>
                        <a:t>i</a:t>
                      </a:r>
                      <a:r>
                        <a:rPr lang="el-GR" dirty="0"/>
                        <a:t>ν</a:t>
                      </a:r>
                      <a:r>
                        <a:rPr lang="en-US" baseline="-25000" dirty="0"/>
                        <a:t>i</a:t>
                      </a:r>
                      <a:endParaRPr lang="el-G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573747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el-GR" baseline="-250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75053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252701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154237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9023328"/>
                  </a:ext>
                </a:extLst>
              </a:tr>
              <a:tr h="443552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Σύνολο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solidFill>
                            <a:schemeClr val="tx1"/>
                          </a:solidFill>
                        </a:rPr>
                        <a:t>174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51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08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83E86E-9B39-5644-BAA9-216A83D3F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295299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000" dirty="0"/>
              <a:t>Η </a:t>
            </a:r>
            <a:r>
              <a:rPr lang="el-GR" sz="2000" b="1" dirty="0"/>
              <a:t>διάμεσος δ</a:t>
            </a:r>
            <a:r>
              <a:rPr lang="el-GR" sz="2000" dirty="0"/>
              <a:t> ενός δείγματος ν παρατηρήσεων, </a:t>
            </a:r>
            <a:r>
              <a:rPr lang="el-GR" sz="2000" u="sng" dirty="0"/>
              <a:t>οι οποίες έχουν διαταχθεί σε αύξουσα σειρά,</a:t>
            </a:r>
            <a:r>
              <a:rPr lang="el-GR" sz="2000" dirty="0"/>
              <a:t> ορίζεται ως: </a:t>
            </a:r>
            <a:r>
              <a:rPr lang="el-GR" sz="2000" u="sng" dirty="0"/>
              <a:t> </a:t>
            </a:r>
            <a:br>
              <a:rPr lang="el-GR" sz="2000" dirty="0"/>
            </a:br>
            <a:br>
              <a:rPr lang="el-GR" sz="2000" dirty="0"/>
            </a:br>
            <a:r>
              <a:rPr lang="el-GR" sz="2000" dirty="0"/>
              <a:t>α) Η μεσαία παρατήρηση του διατεταγμένου δείγματος, όταν το ν είναι περιττός αριθμός</a:t>
            </a:r>
            <a:br>
              <a:rPr lang="el-GR" sz="2000" dirty="0"/>
            </a:br>
            <a:br>
              <a:rPr lang="el-GR" sz="2000" dirty="0"/>
            </a:br>
            <a:r>
              <a:rPr lang="el-GR" sz="2000" dirty="0"/>
              <a:t>β) Το ημιάθροισμα των δύο μεσαίων παρατηρήσεων του διατεταγμένου δείγματος, όταν το ν είναι άρτιος αριθμός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κειμένου 2">
                <a:extLst>
                  <a:ext uri="{FF2B5EF4-FFF2-40B4-BE49-F238E27FC236}">
                    <a16:creationId xmlns:a16="http://schemas.microsoft.com/office/drawing/2014/main" id="{4E1A4BDA-0B06-8074-6F91-CF1E51615DCD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030286" y="3764478"/>
                <a:ext cx="10131428" cy="2228603"/>
              </a:xfrm>
            </p:spPr>
            <p:txBody>
              <a:bodyPr/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l-GR" dirty="0"/>
                  <a:t>Αν το δείγμα έχει τις παρατηρήσεις  15, 18, 20, 16, 17, τις τοποθετούμε σε αύξουσα σειρά,      δηλαδή 15, 16, 17, 18, 20, άρα  δ=17  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l-GR" dirty="0"/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l-GR" dirty="0"/>
                  <a:t>Αν το δείγμα έχει τις παρατηρήσεις  15, 16, 17, 17, 18, 19, 19, 20, οι οποίες είναι σε αύξουσα σειρά, τότε  δ=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17+18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/>
                  <a:t>=17,5  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κειμένου 2">
                <a:extLst>
                  <a:ext uri="{FF2B5EF4-FFF2-40B4-BE49-F238E27FC236}">
                    <a16:creationId xmlns:a16="http://schemas.microsoft.com/office/drawing/2014/main" id="{4E1A4BDA-0B06-8074-6F91-CF1E51615D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30286" y="3764478"/>
                <a:ext cx="10131428" cy="2228603"/>
              </a:xfrm>
              <a:blipFill>
                <a:blip r:embed="rId2"/>
                <a:stretch>
                  <a:fillRect l="-542" t="-6027" r="-168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421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560CFE-2F45-9BA4-4E04-8DEFFDA67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928" y="581891"/>
            <a:ext cx="10048300" cy="89064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400" dirty="0"/>
              <a:t>Τα </a:t>
            </a:r>
            <a:r>
              <a:rPr lang="el-GR" sz="2400" b="1" dirty="0"/>
              <a:t>τεταρτημόρια</a:t>
            </a:r>
            <a:r>
              <a:rPr lang="el-GR" sz="2400" dirty="0"/>
              <a:t> συμβολίζονται με </a:t>
            </a:r>
            <a:r>
              <a:rPr lang="en-US" sz="2400" dirty="0"/>
              <a:t>Q</a:t>
            </a:r>
            <a:r>
              <a:rPr lang="en-US" sz="2400" baseline="-25000" dirty="0"/>
              <a:t>1</a:t>
            </a:r>
            <a:r>
              <a:rPr lang="en-US" sz="2400" dirty="0"/>
              <a:t>, Q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l-GR" sz="2400" dirty="0"/>
              <a:t>και</a:t>
            </a:r>
            <a:r>
              <a:rPr lang="en-US" sz="2400" dirty="0"/>
              <a:t> Q</a:t>
            </a:r>
            <a:r>
              <a:rPr lang="en-US" sz="2400" baseline="-25000" dirty="0"/>
              <a:t>3</a:t>
            </a:r>
            <a:r>
              <a:rPr lang="el-GR" sz="2400" dirty="0"/>
              <a:t> 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1A54EE9-C49D-12FE-1BF4-E8F448247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1282" y="1555668"/>
            <a:ext cx="9689073" cy="4583875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Για το </a:t>
            </a:r>
            <a:r>
              <a:rPr lang="en-US" dirty="0"/>
              <a:t>Q</a:t>
            </a:r>
            <a:r>
              <a:rPr lang="el-GR" baseline="-25000" dirty="0"/>
              <a:t>1</a:t>
            </a:r>
            <a:r>
              <a:rPr lang="el-GR" dirty="0"/>
              <a:t> έχουμε αριστερά το πολύ 25% και δεξιά το πολύ 75% των παρατηρήσεων</a:t>
            </a:r>
          </a:p>
          <a:p>
            <a:endParaRPr lang="el-G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 Για το </a:t>
            </a:r>
            <a:r>
              <a:rPr lang="en-US" dirty="0"/>
              <a:t>Q</a:t>
            </a:r>
            <a:r>
              <a:rPr lang="el-GR" baseline="-25000" dirty="0"/>
              <a:t>2</a:t>
            </a:r>
            <a:r>
              <a:rPr lang="el-GR" dirty="0"/>
              <a:t> έχουμε </a:t>
            </a:r>
            <a:r>
              <a:rPr lang="en-US" dirty="0"/>
              <a:t>Q</a:t>
            </a:r>
            <a:r>
              <a:rPr lang="el-GR" baseline="-25000" dirty="0"/>
              <a:t>2</a:t>
            </a:r>
            <a:r>
              <a:rPr lang="el-GR" dirty="0"/>
              <a:t> = δ, δηλαδή συμπίπτει με τη διάμεσο, επειδή το πολύ 50% των παρατηρήσεων είναι μικρότερες και το πολύ 50% είναι μεγαλύτερες από τη διάμεσο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Για το </a:t>
            </a:r>
            <a:r>
              <a:rPr lang="en-US" dirty="0"/>
              <a:t>Q</a:t>
            </a:r>
            <a:r>
              <a:rPr lang="el-GR" baseline="-25000" dirty="0"/>
              <a:t>3</a:t>
            </a:r>
            <a:r>
              <a:rPr lang="el-GR" dirty="0"/>
              <a:t> έχουμε αριστερά το πολύ 75% και δεξιά το πολύ 25% των παρατηρήσεων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  <a:p>
            <a:r>
              <a:rPr lang="el-GR" dirty="0"/>
              <a:t>Για τον υπολογισμό των </a:t>
            </a:r>
            <a:r>
              <a:rPr lang="en-US" dirty="0"/>
              <a:t>Q</a:t>
            </a:r>
            <a:r>
              <a:rPr lang="el-GR" baseline="-25000" dirty="0"/>
              <a:t>1</a:t>
            </a:r>
            <a:r>
              <a:rPr lang="el-GR" dirty="0"/>
              <a:t> και </a:t>
            </a:r>
            <a:r>
              <a:rPr lang="en-US" dirty="0"/>
              <a:t>Q</a:t>
            </a:r>
            <a:r>
              <a:rPr lang="el-GR" baseline="-25000" dirty="0"/>
              <a:t>3 </a:t>
            </a:r>
            <a:r>
              <a:rPr lang="el-GR" dirty="0"/>
              <a:t> διατάσσουμε τις παρατηρήσεις σε αύξουσα σειρά και </a:t>
            </a:r>
          </a:p>
          <a:p>
            <a:r>
              <a:rPr lang="el-GR" dirty="0"/>
              <a:t>α) όταν το πλήθος των παρατηρήσεων είναι άρτιος αριθμός, διακρίνουμε το πρώτο μισό, του οποίου η διάμεσος είναι το </a:t>
            </a:r>
            <a:r>
              <a:rPr lang="en-US" dirty="0"/>
              <a:t>Q</a:t>
            </a:r>
            <a:r>
              <a:rPr lang="el-GR" baseline="-25000" dirty="0"/>
              <a:t>1</a:t>
            </a:r>
            <a:r>
              <a:rPr lang="el-GR" dirty="0"/>
              <a:t> και το δεύτερο μισό, του οποίου η διάμεσος είναι το </a:t>
            </a:r>
            <a:r>
              <a:rPr lang="en-US" dirty="0"/>
              <a:t>Q</a:t>
            </a:r>
            <a:r>
              <a:rPr lang="el-GR" baseline="-25000" dirty="0"/>
              <a:t>3</a:t>
            </a:r>
          </a:p>
          <a:p>
            <a:r>
              <a:rPr lang="el-GR" dirty="0"/>
              <a:t>β) όταν το πλήθος των παρατηρήσεων είναι περιττός αριθμός, αφαιρούμε από το δείγμα τη διάμεσο και διακρίνουμε το πρώτο μισό, του οποίου η διάμεσος είναι το </a:t>
            </a:r>
            <a:r>
              <a:rPr lang="en-US" dirty="0"/>
              <a:t>Q</a:t>
            </a:r>
            <a:r>
              <a:rPr lang="el-GR" baseline="-25000" dirty="0"/>
              <a:t>1</a:t>
            </a:r>
            <a:r>
              <a:rPr lang="el-GR" dirty="0"/>
              <a:t> και το δεύτερο μισό, του οποίου η διάμεσος είναι το </a:t>
            </a:r>
            <a:r>
              <a:rPr lang="en-US" dirty="0"/>
              <a:t>Q</a:t>
            </a:r>
            <a:r>
              <a:rPr lang="el-GR" baseline="-25000" dirty="0"/>
              <a:t>3</a:t>
            </a:r>
          </a:p>
          <a:p>
            <a:r>
              <a:rPr lang="el-GR" dirty="0"/>
              <a:t>Π.χ. Στο δείγμα  15, 15, 16, 16, 17, 17, 18, 18, 19, 20, 20  έχουμε </a:t>
            </a:r>
            <a:r>
              <a:rPr lang="en-US" dirty="0"/>
              <a:t>Q</a:t>
            </a:r>
            <a:r>
              <a:rPr lang="el-GR" baseline="-25000" dirty="0"/>
              <a:t>1</a:t>
            </a:r>
            <a:r>
              <a:rPr lang="el-GR" dirty="0"/>
              <a:t> = 16,</a:t>
            </a:r>
            <a:r>
              <a:rPr lang="en-US" dirty="0"/>
              <a:t> Q</a:t>
            </a:r>
            <a:r>
              <a:rPr lang="el-GR" baseline="-25000" dirty="0"/>
              <a:t>2</a:t>
            </a:r>
            <a:r>
              <a:rPr lang="el-GR" dirty="0"/>
              <a:t> = δ = 17 και </a:t>
            </a:r>
            <a:r>
              <a:rPr lang="en-US" dirty="0"/>
              <a:t>Q</a:t>
            </a:r>
            <a:r>
              <a:rPr lang="el-GR" baseline="-25000" dirty="0"/>
              <a:t>3 </a:t>
            </a:r>
            <a:r>
              <a:rPr lang="el-GR" dirty="0"/>
              <a:t>= 19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4741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490554-CE4F-AD23-3216-46FAA2685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2"/>
            <a:ext cx="10131427" cy="1694211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000" b="1" dirty="0"/>
              <a:t>Επικρατούσα τιμή Μ</a:t>
            </a:r>
            <a:r>
              <a:rPr lang="el-GR" sz="2000" b="1" baseline="-25000" dirty="0"/>
              <a:t>ο</a:t>
            </a:r>
            <a:r>
              <a:rPr lang="el-GR" sz="2000" b="1" dirty="0"/>
              <a:t> </a:t>
            </a:r>
            <a:r>
              <a:rPr lang="el-GR" sz="2000" dirty="0"/>
              <a:t>είναι η παρατήρηση με τη μεγαλύτερη συχνότητα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87D02B5-398B-36BE-1D53-86EBFCCDC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3782" y="2386940"/>
            <a:ext cx="9653446" cy="340426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Στο δείγμα 15, 16, 16, 17, 18, 18, 18, 19, 20, 20  επικρατούσα τιμή είναι Μ</a:t>
            </a:r>
            <a:r>
              <a:rPr lang="el-GR" baseline="-25000" dirty="0"/>
              <a:t>ο</a:t>
            </a:r>
            <a:r>
              <a:rPr lang="el-GR" dirty="0"/>
              <a:t> = 18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Το δείγμα 15, 16, 16, 16, 17, 18, 18, 19, 20, 20, 20 έχει δύο επικρατούσες τιμές 16 και 20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Το δείγμα 15, 16, 17, 18, 19, 20 δεν έχει επικρατούσα τιμή, επειδή όλες οι παρατηρήσεις είναι διαφορετικές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2404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1AE64F-AA1C-E626-7F9A-58DD44CF9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662" y="609600"/>
            <a:ext cx="9451564" cy="1456267"/>
          </a:xfrm>
        </p:spPr>
        <p:txBody>
          <a:bodyPr/>
          <a:lstStyle/>
          <a:p>
            <a:r>
              <a:rPr lang="el-GR" dirty="0"/>
              <a:t>ΜΕΤΡΑ ΔΙΑΣΠΟΡΑΣ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9054C3-DF73-8B63-F10A-7E683D9FE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5663" y="2142067"/>
            <a:ext cx="9451564" cy="36491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ΕΥΡΟΣ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ΕΝΔΟΤΕΤΑΡΤΗΜΟΡΙΑΚΟ ΕΥΡΟΣ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ΔΙΑΚΥΜΑΝΣΗ</a:t>
            </a:r>
          </a:p>
          <a:p>
            <a:pPr>
              <a:buFont typeface="Wingdings" panose="05000000000000000000" pitchFamily="2" charset="2"/>
              <a:buChar char="Ø"/>
            </a:pPr>
            <a:endParaRPr lang="el-GR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l-GR" sz="2000" dirty="0"/>
              <a:t>ΤΥΠΙΚΗ ΑΠΟΚΛΙΣΗ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811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6F5523-EE99-D2C3-0E8D-DCCA8C92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55" y="1155867"/>
            <a:ext cx="10131427" cy="175358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sz="2400" dirty="0"/>
              <a:t>Το </a:t>
            </a:r>
            <a:r>
              <a:rPr lang="el-GR" sz="2400" b="1" dirty="0"/>
              <a:t>εύρος </a:t>
            </a:r>
            <a:r>
              <a:rPr lang="en-US" sz="2400" b="1" dirty="0"/>
              <a:t>R</a:t>
            </a:r>
            <a:r>
              <a:rPr lang="el-GR" sz="2400" dirty="0"/>
              <a:t> ορίζεται ως η διαφορά της ελάχιστης παρατήρησης </a:t>
            </a:r>
            <a:r>
              <a:rPr lang="en-US" sz="2400" dirty="0"/>
              <a:t>x</a:t>
            </a:r>
            <a:r>
              <a:rPr lang="en-US" sz="2400" baseline="-25000" dirty="0"/>
              <a:t>min</a:t>
            </a:r>
            <a:r>
              <a:rPr lang="en-US" sz="2400" dirty="0"/>
              <a:t> </a:t>
            </a:r>
            <a:r>
              <a:rPr lang="el-GR" sz="2400" dirty="0"/>
              <a:t>από την μέγιστη παρατήρηση</a:t>
            </a:r>
            <a:r>
              <a:rPr lang="en-US" sz="2400" dirty="0"/>
              <a:t> x</a:t>
            </a:r>
            <a:r>
              <a:rPr lang="en-US" sz="2400" baseline="-25000" dirty="0"/>
              <a:t>max</a:t>
            </a:r>
            <a:r>
              <a:rPr lang="el-GR" sz="2400" dirty="0"/>
              <a:t>, δηλαδή:</a:t>
            </a:r>
            <a:br>
              <a:rPr lang="en-US" sz="2400" dirty="0"/>
            </a:br>
            <a:r>
              <a:rPr lang="en-US" sz="2400" dirty="0"/>
              <a:t>                                                  R = x</a:t>
            </a:r>
            <a:r>
              <a:rPr lang="en-US" sz="2400" baseline="-25000" dirty="0"/>
              <a:t>max</a:t>
            </a:r>
            <a:r>
              <a:rPr lang="el-GR" sz="2400" dirty="0"/>
              <a:t> </a:t>
            </a:r>
            <a:r>
              <a:rPr lang="en-US" sz="2400" dirty="0"/>
              <a:t>-</a:t>
            </a:r>
            <a:r>
              <a:rPr lang="el-GR" sz="2400" dirty="0"/>
              <a:t> </a:t>
            </a:r>
            <a:r>
              <a:rPr lang="en-US" sz="2400" dirty="0"/>
              <a:t>x</a:t>
            </a:r>
            <a:r>
              <a:rPr lang="en-US" sz="2400" baseline="-25000" dirty="0"/>
              <a:t>min</a:t>
            </a:r>
            <a:r>
              <a:rPr lang="en-US" sz="2400" dirty="0"/>
              <a:t> </a:t>
            </a:r>
            <a:endParaRPr lang="el-GR" sz="2400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8E172BC-1B81-C93D-1963-7A9375411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5656" y="3301340"/>
            <a:ext cx="9641571" cy="248986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dirty="0"/>
              <a:t>Στο δείγμα 15, 16, 16, 17, 18, 18, 18, 19, 20, 20, έχουμε:</a:t>
            </a:r>
          </a:p>
          <a:p>
            <a:r>
              <a:rPr lang="el-GR" dirty="0"/>
              <a:t> </a:t>
            </a:r>
          </a:p>
          <a:p>
            <a:r>
              <a:rPr lang="el-GR" dirty="0"/>
              <a:t>                                  </a:t>
            </a:r>
            <a:r>
              <a:rPr lang="en-US" sz="2000" dirty="0"/>
              <a:t>R = x</a:t>
            </a:r>
            <a:r>
              <a:rPr lang="en-US" sz="2000" baseline="-25000" dirty="0"/>
              <a:t>max</a:t>
            </a:r>
            <a:r>
              <a:rPr lang="el-GR" sz="2000" dirty="0"/>
              <a:t> </a:t>
            </a:r>
            <a:r>
              <a:rPr lang="en-US" sz="2000" dirty="0"/>
              <a:t>-</a:t>
            </a:r>
            <a:r>
              <a:rPr lang="el-GR" sz="2000" dirty="0"/>
              <a:t> </a:t>
            </a:r>
            <a:r>
              <a:rPr lang="en-US" sz="2000" dirty="0"/>
              <a:t>x</a:t>
            </a:r>
            <a:r>
              <a:rPr lang="en-US" sz="2000" baseline="-25000" dirty="0"/>
              <a:t>min</a:t>
            </a:r>
            <a:r>
              <a:rPr lang="en-US" sz="2000" dirty="0"/>
              <a:t> </a:t>
            </a:r>
            <a:r>
              <a:rPr lang="el-GR" dirty="0"/>
              <a:t>= 20 – 15 = 5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77762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υράνιο">
  <a:themeElements>
    <a:clrScheme name="Κίτρινο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Ουράνιο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Ουράνιο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Ουράνιο</Template>
  <TotalTime>648</TotalTime>
  <Words>1149</Words>
  <Application>Microsoft Office PowerPoint</Application>
  <PresentationFormat>Ευρεία οθόνη</PresentationFormat>
  <Paragraphs>116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Wingdings</vt:lpstr>
      <vt:lpstr>Ουράνιο</vt:lpstr>
      <vt:lpstr>Μετρα θεσησ και ΜΕΤΡΑ ΔΙΑΣΠΟΡΑΣ, το θηκογραμμα</vt:lpstr>
      <vt:lpstr>Εκπαιδευτικοι στοχοι</vt:lpstr>
      <vt:lpstr>ΜΕΤΡΑ ΘΕΣΗΣ</vt:lpstr>
      <vt:lpstr>Η μέση τιμή x ̅ ενός συνόλου ν παρατηρήσεων ορίζεται, ως το άθροισμα των παρατηρήσεων δια του πλήθους τους, δηλαδή:                                                x ̅=(t1+t2+t3+…+tν)/ν   π.χ. Αν οι βαθμοί ενός μαθητή σε δέκα μαθήματα είναι 18, 17, 19, 17, 18, 16, 18, 17, 16, 18, τότε:             x ̅=(18+17+19+17+18+16+18+17+16+18)/10=174/10=17,4  </vt:lpstr>
      <vt:lpstr>Η διάμεσος δ ενός δείγματος ν παρατηρήσεων, οι οποίες έχουν διαταχθεί σε αύξουσα σειρά, ορίζεται ως:    α) Η μεσαία παρατήρηση του διατεταγμένου δείγματος, όταν το ν είναι περιττός αριθμός  β) Το ημιάθροισμα των δύο μεσαίων παρατηρήσεων του διατεταγμένου δείγματος, όταν το ν είναι άρτιος αριθμός</vt:lpstr>
      <vt:lpstr>Τα τεταρτημόρια συμβολίζονται με Q1, Q2 και Q3 </vt:lpstr>
      <vt:lpstr>Επικρατούσα τιμή Μο είναι η παρατήρηση με τη μεγαλύτερη συχνότητα</vt:lpstr>
      <vt:lpstr>ΜΕΤΡΑ ΔΙΑΣΠΟΡΑΣ</vt:lpstr>
      <vt:lpstr>Το εύρος R ορίζεται ως η διαφορά της ελάχιστης παρατήρησης xmin από την μέγιστη παρατήρηση xmax, δηλαδή:                                                   R = xmax - xmin </vt:lpstr>
      <vt:lpstr>Το ενδοτεταρτημοριακό εύρος Q  είναι η διαφορά του πρώτου τεταρτημορίου Q1 από το τρίτο τεταρτημόριο Q3, δηλαδή:                                                   Q = Q3 – Q1 </vt:lpstr>
      <vt:lpstr>Η διακύμανση s2 ορίζεται ως η μέση τιμή των τετραγώνων των διαφορών της μέσης τιμής από τις παρατηρήσεις, δηλαδή:           s^2=(∑▒(t_i-x ̅ )^2 )/ν=((t_1-x ̅ )^2+(t_2-x ̅ )^2+(t_3-x ̅ )^2+...+(t_ν-x ̅ )^2)/ν </vt:lpstr>
      <vt:lpstr>Η τυπική απόκλιση s  είναι : s = √(s^2 )   Στο προηγούμενο παράδειγμα είναι:  s = √(s^2 )=√2≈1,41 </vt:lpstr>
      <vt:lpstr>Θηκόγραμμα είναι ένα διάγραμμα στο οποίο απεικονίζουμε τα περισσότερα από τα μέτρα θέσης και τα μέτρα διασποράς Πχ. Η θερμοκρασία σε μια περιοχή για δέκα συνεχόμενες ημέρες ήταν (σε αύξουσα σειρά) οι εξής:                                           3, 4, 4, 5, 6, 6, 7, 8, 8, 9 Έχουμε xmin=3, xmax=9, Q1 = 4, Q2 = (6+6)/2 = 6, Q3 = 8, το ενδοτεταρτημοριακό εύρος Q=Q3-Q1=8-4=4,  και [Q1-1,5⸱Q, Q3+1,5Q] = [4-1,5⸱4 , 8+1,5⸱4] = [-2 , 14], άρα δεν έχουμε ακραίες τιμές.   Τα μέτρα αυτά απεικονίζονται στο παρακάτω Θηκόγραμμα που σχεδιάστηκε με χρήση του λογισμικού «GeoGebra»</vt:lpstr>
      <vt:lpstr>      Στο επόμενο μάθημα</vt:lpstr>
      <vt:lpstr>Ευχαριστώ για την προσοχή σας!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Μετρα θεσησ και μεταβλητοτητασ, το θηκογραμμα</dc:title>
  <dc:creator>ΕΥΣΤΡΑΤΙΟΣ ΠΑΤΣΙΑΝΗΣ</dc:creator>
  <cp:lastModifiedBy>ΕΥΣΤΡΑΤΙΟΣ ΠΑΤΣΙΑΝΗΣ</cp:lastModifiedBy>
  <cp:revision>13</cp:revision>
  <dcterms:created xsi:type="dcterms:W3CDTF">2024-01-02T08:08:18Z</dcterms:created>
  <dcterms:modified xsi:type="dcterms:W3CDTF">2024-01-05T20:00:42Z</dcterms:modified>
</cp:coreProperties>
</file>