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72" r:id="rId18"/>
    <p:sldId id="271" r:id="rId19"/>
    <p:sldId id="267" r:id="rId20"/>
    <p:sldId id="273" r:id="rId21"/>
    <p:sldId id="268" r:id="rId22"/>
    <p:sldId id="275" r:id="rId23"/>
    <p:sldId id="278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55A81-2526-3589-4CDF-E81FBA5CB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411D006-8A6C-F036-63D9-9DF2E8BD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CDBC35-DF66-F608-8FCF-E37A42B6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D1F14A-B18F-E41F-CEA6-40752CFF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178630-6932-639B-FFC7-A8A175B3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61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7DB872-76F6-5E63-A774-5D60F980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68EB34-AA04-36C3-9C0F-57A5C4C7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3422CF-1168-13D4-29FF-53EDB4D6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1F5969-A85A-962C-FE2D-20D92D53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3CB320-3F10-0091-14AE-63DFDD93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3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46C8A97-FBD0-BC68-8FA2-DB615B20A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5BD8F44-B1E9-EA3A-8E9E-99AF554B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92FBCD-C7F8-77FD-59E1-913AC9A4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E01921-69CB-A19C-ED38-596C49B6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A72C05-CA27-F372-EE4C-930A9C27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8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E793CF-7C81-14D0-72AF-D360099B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19D2CC-D6AC-AE66-0BBC-69B453DC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756F5A-C527-03DF-0160-6218697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3C9A47-496E-AB7C-786E-2E96857E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4DACC7-26BE-E99F-B005-AA9BB9F4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4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9A0831-5EE0-266D-357D-AA715EC6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F6ABEA-0A8A-39F4-450A-37F9B62C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AA4EDC-D270-1BE1-386A-B26E4068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C06D37-E125-017A-C6F7-7DC3C24E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8AAD30-28A3-8531-3458-D6174121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8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E8A79C-4AE1-8548-FBC9-DA19FF8E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EA4399-ED42-43DC-6322-E545D4ECD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D67BC2-61C8-B85F-1365-85D9E8F56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439680-0394-D353-1563-881955ED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FFF718-8162-5078-7C8A-AF87A674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749D0B-2291-C8F0-184F-8F47975D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D7A334-048D-2E24-9093-FD552253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89D9B0-4BF5-EFFA-5E5B-6C992CC2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8CFAEF-594E-3FAB-4FCC-BB882A37E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540F017-D36B-D204-858D-4204E47AD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3EC1194-5998-4A9C-731D-91CEBEEC1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B3CF758-34CC-B19F-0D3D-F340FF14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4EDF3B4-94E6-D366-0E6E-5FF49333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99735FA-3D1B-BAB8-297D-4DB7B3FC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07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FFEC27-2962-A1D2-298F-539778C3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C465F0E-2DDB-CD0A-2DE9-A10EE24A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51DF1A3-9BAC-4A4C-27E1-A2A510A5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33AFC3E-9CE6-AFE8-013A-A8D3E971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638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97BBB22-CCCE-0CB0-7EA2-55416AB3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4585C8-4344-9293-9AB8-B929CA9C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C11E0D-FFE4-FDBA-EC77-F6B26D0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70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227999-0206-4F82-A5E2-D00F951F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CEE050-3C8C-5CF3-F486-9CA00517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8995AD5-4BC8-35A2-98D1-505F3FCC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45CE35-2731-B027-EC53-A2184D20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E296CF-C44F-7FF7-BCC3-1BB74427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DFE341-294E-0F2C-A078-D6BFFD6C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0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1B0731-E18C-BB87-32AA-29429A50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E22DEB-4D6F-8871-AD77-E1621F81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1A5DD02-47AD-482C-ACFC-44AC8021F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57831D-4C4D-C689-239C-5D79415E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E8E511-5FB4-C4FE-6086-02804C29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ABBA00-2083-AE15-BBFA-8BFD4502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46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FC2CF29-63C6-2FFB-504A-69152FCB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14474E-245C-722D-429F-7B9D6B5D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E3F2AC-34DB-219E-F0C2-7805D30E1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4B57-53F4-4211-BE95-DFAFED07B81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548BDC-46D4-83B5-0AE6-CBAB0CCCF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1ACFEF-BB33-565B-B8FE-0F9EA70BA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6713-5B34-47A4-9271-135F12B6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17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eek-language.gr/digitalResources/ancient_greek/tools/liddell-scott/search.html?lq=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ristikolexiko.academyofathens.gr/index.php?option=com_content&amp;view=article&amp;id=2&amp;catid=2" TargetMode="External"/><Relationship Id="rId4" Type="http://schemas.openxmlformats.org/officeDocument/2006/relationships/hyperlink" Target="https://www.sostis.gr/blog/item/603-h-mellousa-kris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ristikolexiko.academyofathens.gr/index.php?option=com_content&amp;view=article&amp;id=2&amp;catid=2" TargetMode="External"/><Relationship Id="rId5" Type="http://schemas.openxmlformats.org/officeDocument/2006/relationships/hyperlink" Target="https://www.greek-language.gr/digitalResources/ancient_greek/tools/liddell-scott/search.html?lq=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ogethermag.gr/life-culture/vivlio/i-klasiki-istoria-tou-tsigkouni-skrout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31nipiagogeio.blogspot.com/2014/06/blog-post_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e-me.edu.gr/s/ZznTM4dbQ4En878" TargetMode="External"/><Relationship Id="rId5" Type="http://schemas.openxmlformats.org/officeDocument/2006/relationships/hyperlink" Target="http://www.ted.com/talks/dan_ariely_how_equal_do_we_want_the_world_to_be_you_d_be_surprised/transcript?language=el&amp;subtitle=el" TargetMode="External"/><Relationship Id="rId4" Type="http://schemas.openxmlformats.org/officeDocument/2006/relationships/hyperlink" Target="http://www.voria.gr/article/gerapetritis-zitoumeno-ine-i-isi-ke-dikei-katanomi-tou-plouto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kathimerini.com.cy/gr/oikonomiki/money-review/ploysia-klironomos-thelei-boitheia-gia-na-moirasei-ta-ekatommyria-t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eek-language.gr/greekLang/modern_greek/tools/lexica/triantafyllides/search.html?lq=" TargetMode="External"/><Relationship Id="rId4" Type="http://schemas.openxmlformats.org/officeDocument/2006/relationships/hyperlink" Target="http://files.e-me.edu.gr/s/xwM2MdPND5bZrDK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611837" TargetMode="External"/><Relationship Id="rId3" Type="http://schemas.openxmlformats.org/officeDocument/2006/relationships/hyperlink" Target="https://www.vimaorthodoxias.gr/theologikos-logos-diafora/%CF%84%CE%BF-%CF%87%CF%81%CE%AD%CE%BF%CF%82-%CF%84%CE%B7%CF%82-%CE%B5%CE%BB%CE%B5%CE%B7%CE%BC%CE%BF%CF%83%CF%8D%CE%BD%CE%B7%CF%82/" TargetMode="External"/><Relationship Id="rId7" Type="http://schemas.openxmlformats.org/officeDocument/2006/relationships/hyperlink" Target="https://agiospatrokosmas.gr/agioi/logoi-peri-elehmosunhs-1" TargetMode="External"/><Relationship Id="rId2" Type="http://schemas.openxmlformats.org/officeDocument/2006/relationships/hyperlink" Target="https://commons.wikimedia.org/w/index.php?curid=3327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stis.gr/blog/item/4314-logos-eleimosinis-osios-symeon-neos-theologos" TargetMode="External"/><Relationship Id="rId5" Type="http://schemas.openxmlformats.org/officeDocument/2006/relationships/hyperlink" Target="https://commons.wikimedia.org/w/index.php?curid=159506" TargetMode="External"/><Relationship Id="rId4" Type="http://schemas.openxmlformats.org/officeDocument/2006/relationships/hyperlink" Target="https://www.sostis.gr/blog/item/603-h-mellousa-kri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k-language.gr/digitalResources/ancient_greek/tools/liddell-scott/search.html?lq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eek-language.gr/digitalResources/ancient_greek/tools/liddell-scott/search.html?lq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61D21-32B2-6D4C-E4D9-57CD7D7F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4" y="2328289"/>
            <a:ext cx="10954872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ΠΥΡΗΝΑΣ της μελέτης μας:</a:t>
            </a:r>
            <a:b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Κήρυγμα του Αγίου Ιωάννη του Χρυσοστόμου </a:t>
            </a:r>
            <a:b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ελεημοσύνη…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10CB-79C8-2CBB-1AEC-32DD391F9823}"/>
              </a:ext>
            </a:extLst>
          </p:cNvPr>
          <p:cNvSpPr txBox="1"/>
          <p:nvPr/>
        </p:nvSpPr>
        <p:spPr>
          <a:xfrm>
            <a:off x="1036526" y="469427"/>
            <a:ext cx="9909379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Μελετώντας ένα κείμενο στα αρχαία – τους στοχασμούς ενός Αγίου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>
              <a:lnSpc>
                <a:spcPct val="150000"/>
              </a:lnSpc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ως πού μπορούμε να πάμε;</a:t>
            </a:r>
            <a:b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764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3C975B8-8BC0-6765-0F4F-0D30D640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347">
            <a:off x="6348804" y="3696612"/>
            <a:ext cx="3638484" cy="24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7744F7-EDE3-6B71-59F2-1DB32DD56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>
          <a:xfrm>
            <a:off x="0" y="0"/>
            <a:ext cx="705426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29A5AE-2F11-3619-6E65-514451E006DF}"/>
              </a:ext>
            </a:extLst>
          </p:cNvPr>
          <p:cNvSpPr txBox="1"/>
          <p:nvPr/>
        </p:nvSpPr>
        <p:spPr>
          <a:xfrm>
            <a:off x="7823782" y="336177"/>
            <a:ext cx="433843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Κατα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κλεί</a:t>
            </a:r>
            <a:r>
              <a:rPr lang="el-GR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ων</a:t>
            </a:r>
            <a:r>
              <a:rPr lang="el-G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= επειδή ………………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μυρίων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πενήτων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τροφὰς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#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μιᾷ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οἰκίᾳ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F237932-A81D-CD10-0233-75E8AFD6D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313"/>
            <a:ext cx="7355541" cy="3048000"/>
          </a:xfrm>
          <a:prstGeom prst="rect">
            <a:avLst/>
          </a:prstGeom>
        </p:spPr>
      </p:pic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BE9BA59A-4A59-51F5-158D-767A7B809D99}"/>
              </a:ext>
            </a:extLst>
          </p:cNvPr>
          <p:cNvSpPr/>
          <p:nvPr/>
        </p:nvSpPr>
        <p:spPr>
          <a:xfrm>
            <a:off x="9684601" y="2484018"/>
            <a:ext cx="2477616" cy="991623"/>
          </a:xfrm>
          <a:prstGeom prst="wedgeRoundRectCallout">
            <a:avLst>
              <a:gd name="adj1" fmla="val -58421"/>
              <a:gd name="adj2" fmla="val -16540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1600" dirty="0"/>
              <a:t>Αναζήτησε </a:t>
            </a:r>
            <a:r>
              <a:rPr lang="el-GR" sz="1600" b="1" dirty="0" err="1">
                <a:hlinkClick r:id="rId5"/>
              </a:rPr>
              <a:t>μυρίος</a:t>
            </a:r>
            <a:r>
              <a:rPr lang="el-GR" sz="16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l-GR" sz="1600" b="1" dirty="0"/>
              <a:t>ὁ πένης, του </a:t>
            </a:r>
            <a:r>
              <a:rPr lang="el-GR" sz="1600" b="1" dirty="0" err="1"/>
              <a:t>πένητ-ος</a:t>
            </a:r>
            <a:r>
              <a:rPr lang="el-GR" sz="1600" b="1" dirty="0"/>
              <a:t>  </a:t>
            </a:r>
            <a:endParaRPr lang="el-GR" sz="1600" dirty="0"/>
          </a:p>
          <a:p>
            <a:pPr algn="ctr"/>
            <a:r>
              <a:rPr lang="el-GR" sz="1600" dirty="0"/>
              <a:t>ἡ πενία / πείνα-πεινάω</a:t>
            </a:r>
          </a:p>
        </p:txBody>
      </p:sp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3333E8E4-BCAE-F65D-39D2-518D1DE94E0F}"/>
              </a:ext>
            </a:extLst>
          </p:cNvPr>
          <p:cNvSpPr/>
          <p:nvPr/>
        </p:nvSpPr>
        <p:spPr>
          <a:xfrm>
            <a:off x="9107752" y="6079216"/>
            <a:ext cx="3054465" cy="729585"/>
          </a:xfrm>
          <a:prstGeom prst="wedgeRoundRectCallout">
            <a:avLst>
              <a:gd name="adj1" fmla="val -25650"/>
              <a:gd name="adj2" fmla="val -41795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ὁ </a:t>
            </a:r>
            <a:r>
              <a:rPr lang="el-GR" sz="1400" dirty="0" err="1"/>
              <a:t>κατακλείων</a:t>
            </a:r>
            <a:r>
              <a:rPr lang="el-GR" sz="1400" dirty="0"/>
              <a:t>, τοῦ </a:t>
            </a:r>
            <a:r>
              <a:rPr lang="el-GR" sz="1400" dirty="0" err="1"/>
              <a:t>κατακλείοντ-ος</a:t>
            </a:r>
            <a:endParaRPr lang="el-GR" sz="1400" dirty="0"/>
          </a:p>
          <a:p>
            <a:pPr algn="ctr"/>
            <a:r>
              <a:rPr lang="el-GR" sz="1400" dirty="0"/>
              <a:t>ἡ </a:t>
            </a:r>
            <a:r>
              <a:rPr lang="el-GR" sz="1400" dirty="0" err="1"/>
              <a:t>κατακλείουσ</a:t>
            </a:r>
            <a:r>
              <a:rPr lang="el-GR" sz="1400" dirty="0"/>
              <a:t>-α τῆς </a:t>
            </a:r>
            <a:r>
              <a:rPr lang="el-GR" sz="1400" dirty="0" err="1"/>
              <a:t>κατακλειούσ</a:t>
            </a:r>
            <a:r>
              <a:rPr lang="el-GR" sz="1400" dirty="0"/>
              <a:t>-ης</a:t>
            </a:r>
          </a:p>
          <a:p>
            <a:pPr algn="ctr"/>
            <a:r>
              <a:rPr lang="el-GR" sz="1400" dirty="0" err="1"/>
              <a:t>τό</a:t>
            </a:r>
            <a:r>
              <a:rPr lang="el-GR" sz="1400" dirty="0"/>
              <a:t> κατακλε</a:t>
            </a:r>
            <a:r>
              <a:rPr lang="el-GR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ῑ</a:t>
            </a:r>
            <a:r>
              <a:rPr lang="el-GR" sz="1400" dirty="0"/>
              <a:t>ον, τοῦ </a:t>
            </a:r>
            <a:r>
              <a:rPr lang="el-GR" sz="1400" dirty="0" err="1"/>
              <a:t>κατακλείοντ-ος</a:t>
            </a:r>
            <a:endParaRPr lang="el-G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37C0-A98B-0271-3AD6-6634691EF23A}"/>
              </a:ext>
            </a:extLst>
          </p:cNvPr>
          <p:cNvSpPr txBox="1"/>
          <p:nvPr/>
        </p:nvSpPr>
        <p:spPr>
          <a:xfrm>
            <a:off x="8902297" y="5972453"/>
            <a:ext cx="410909" cy="471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0141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7D04309-3688-8FB6-9C4C-066B24254473}"/>
              </a:ext>
            </a:extLst>
          </p:cNvPr>
          <p:cNvSpPr txBox="1"/>
          <p:nvPr/>
        </p:nvSpPr>
        <p:spPr>
          <a:xfrm>
            <a:off x="460002" y="2040456"/>
            <a:ext cx="117319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οὐρανὸς </a:t>
            </a:r>
            <a:r>
              <a:rPr lang="el-G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κοινὸς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ἥλιος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σελήνη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ἀστέρες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ἀὴρ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θάλασσα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l-G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ζωὴ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τελευτὴ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γῆρας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νόσος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ὑγεία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χρεία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τροφῆς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ἐνδυμάτων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D3D8E-60D3-37AD-CE88-6353BF59EDF2}"/>
              </a:ext>
            </a:extLst>
          </p:cNvPr>
          <p:cNvSpPr txBox="1"/>
          <p:nvPr/>
        </p:nvSpPr>
        <p:spPr>
          <a:xfrm>
            <a:off x="460002" y="174812"/>
            <a:ext cx="117319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ΛΟΓΙΚΟ ΕΠΙΧΕΙΡΗΜΑ εμπνευσμένο από τα όντα εκ φύσεως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Κατακλείων μυρίων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πενήτων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τροφὰς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μιᾷ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οἰκίᾳ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Γιατί δεν είναι ορθό:</a:t>
            </a:r>
          </a:p>
          <a:p>
            <a:endParaRPr lang="el-GR" sz="8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25E47E86-9FFE-7599-AE5E-64D7F0F9E571}"/>
              </a:ext>
            </a:extLst>
          </p:cNvPr>
          <p:cNvSpPr/>
          <p:nvPr/>
        </p:nvSpPr>
        <p:spPr>
          <a:xfrm>
            <a:off x="8861612" y="1453859"/>
            <a:ext cx="3330388" cy="795989"/>
          </a:xfrm>
          <a:prstGeom prst="wedgeRoundRectCallout">
            <a:avLst>
              <a:gd name="adj1" fmla="val -279962"/>
              <a:gd name="adj2" fmla="val 8340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Άνθρωποι εκ φύσεως =&gt;</a:t>
            </a:r>
          </a:p>
          <a:p>
            <a:pPr algn="ctr"/>
            <a:r>
              <a:rPr lang="el-GR" dirty="0"/>
              <a:t>Περιβάλλον, ιδιότητες κ ανάγκες </a:t>
            </a:r>
          </a:p>
          <a:p>
            <a:pPr algn="ctr"/>
            <a:r>
              <a:rPr lang="el-GR" b="1" dirty="0"/>
              <a:t>εκ φύσεως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44A59-5868-3396-E446-A25B030DA1F4}"/>
              </a:ext>
            </a:extLst>
          </p:cNvPr>
          <p:cNvSpPr txBox="1"/>
          <p:nvPr/>
        </p:nvSpPr>
        <p:spPr>
          <a:xfrm>
            <a:off x="8941733" y="5656162"/>
            <a:ext cx="2046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cs typeface="Arial" panose="020B0604020202020204" pitchFamily="34" charset="0"/>
              </a:rPr>
              <a:t>=&gt; </a:t>
            </a:r>
            <a:r>
              <a:rPr lang="el-GR" dirty="0" err="1">
                <a:cs typeface="Arial" panose="020B0604020202020204" pitchFamily="34" charset="0"/>
              </a:rPr>
              <a:t>χρεια-ζόμαστε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E4B9E-7C9E-1AD1-0133-257D43C65B36}"/>
              </a:ext>
            </a:extLst>
          </p:cNvPr>
          <p:cNvSpPr txBox="1"/>
          <p:nvPr/>
        </p:nvSpPr>
        <p:spPr>
          <a:xfrm>
            <a:off x="4752695" y="4553296"/>
            <a:ext cx="157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3BF8A4E-DF74-5F7F-5EA1-57E7515E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0" y="2649882"/>
            <a:ext cx="3432748" cy="3384474"/>
          </a:xfrm>
          <a:prstGeom prst="rect">
            <a:avLst/>
          </a:prstGeom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39491AE-AE4B-72F3-2692-5CD5E75BB849}"/>
              </a:ext>
            </a:extLst>
          </p:cNvPr>
          <p:cNvSpPr/>
          <p:nvPr/>
        </p:nvSpPr>
        <p:spPr>
          <a:xfrm>
            <a:off x="2827886" y="5994858"/>
            <a:ext cx="5446684" cy="863142"/>
          </a:xfrm>
          <a:prstGeom prst="wedgeRoundRectCallout">
            <a:avLst>
              <a:gd name="adj1" fmla="val -661"/>
              <a:gd name="adj2" fmla="val -91085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1400" b="1" dirty="0">
                <a:solidFill>
                  <a:srgbClr val="C00000"/>
                </a:solidFill>
              </a:rPr>
              <a:t>=&gt; </a:t>
            </a:r>
            <a:r>
              <a:rPr lang="el-GR" sz="1400" dirty="0"/>
              <a:t>Αναγνώρισε τις λειτουργίες του </a:t>
            </a:r>
            <a:r>
              <a:rPr lang="el-GR" sz="1400" b="1" dirty="0">
                <a:solidFill>
                  <a:srgbClr val="C00000"/>
                </a:solidFill>
              </a:rPr>
              <a:t>συνδέσμου «</a:t>
            </a:r>
            <a:r>
              <a:rPr lang="el-GR" sz="1400" b="1" dirty="0" err="1">
                <a:solidFill>
                  <a:srgbClr val="C00000"/>
                </a:solidFill>
              </a:rPr>
              <a:t>καί</a:t>
            </a:r>
            <a:r>
              <a:rPr lang="el-GR" sz="1400" b="1" dirty="0">
                <a:solidFill>
                  <a:srgbClr val="C00000"/>
                </a:solidFill>
              </a:rPr>
              <a:t>»:</a:t>
            </a:r>
          </a:p>
          <a:p>
            <a:pPr algn="just"/>
            <a:r>
              <a:rPr lang="el-GR" sz="1400" b="1" dirty="0"/>
              <a:t> - Τι συνδέει το «</a:t>
            </a:r>
            <a:r>
              <a:rPr lang="el-GR" sz="1400" b="1" dirty="0" err="1"/>
              <a:t>καί</a:t>
            </a:r>
            <a:r>
              <a:rPr lang="el-GR" sz="1400" b="1" dirty="0"/>
              <a:t>»; ΠΟΛΥΣΥΝΔΕΤΟ ΣΧΗΜΑ</a:t>
            </a:r>
            <a:r>
              <a:rPr lang="el-GR" sz="1400" dirty="0"/>
              <a:t>: Ποιος ο συντακτικός του ρόλος;</a:t>
            </a:r>
          </a:p>
          <a:p>
            <a:pPr algn="just"/>
            <a:r>
              <a:rPr lang="el-GR" sz="1400" b="1" dirty="0"/>
              <a:t>- Πρόσεξε άρνηση αφενός, αφετέρου αντίθεση + </a:t>
            </a:r>
            <a:r>
              <a:rPr lang="el-GR" sz="1400" b="1" dirty="0" err="1"/>
              <a:t>καί</a:t>
            </a:r>
            <a:r>
              <a:rPr lang="el-GR" sz="1400" b="1" dirty="0"/>
              <a:t> =&gt; έμφαση σε τι;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1EEE0-B17D-1B6F-930A-F65FDAF85530}"/>
              </a:ext>
            </a:extLst>
          </p:cNvPr>
          <p:cNvSpPr txBox="1"/>
          <p:nvPr/>
        </p:nvSpPr>
        <p:spPr>
          <a:xfrm>
            <a:off x="2520632" y="6098980"/>
            <a:ext cx="30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A869D-955D-D6CA-DEDD-093571E0691B}"/>
              </a:ext>
            </a:extLst>
          </p:cNvPr>
          <p:cNvSpPr txBox="1"/>
          <p:nvPr/>
        </p:nvSpPr>
        <p:spPr>
          <a:xfrm>
            <a:off x="460001" y="1017172"/>
            <a:ext cx="880391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2α)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Ποια στοιχεία είναι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κοινά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σε μας τους ανθρώπους;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οὐχ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ἡ φύσις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ἡμῖν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μόνη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ἀλλὰ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καὶ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ἕτερα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πλείονα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κοινά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</a:p>
        </p:txBody>
      </p:sp>
    </p:spTree>
    <p:extLst>
      <p:ext uri="{BB962C8B-B14F-4D97-AF65-F5344CB8AC3E}">
        <p14:creationId xmlns:p14="http://schemas.microsoft.com/office/powerpoint/2010/main" val="38955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9" grpId="0"/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A2151C5-F18A-DB31-D280-FD11950E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  <a14:imgEffect>
                      <a14:brightnessContrast bright="6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71"/>
            <a:ext cx="12191999" cy="6916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4C4FF-B950-6981-28BB-7EE465BF76B9}"/>
              </a:ext>
            </a:extLst>
          </p:cNvPr>
          <p:cNvSpPr txBox="1"/>
          <p:nvPr/>
        </p:nvSpPr>
        <p:spPr>
          <a:xfrm>
            <a:off x="368114" y="129334"/>
            <a:ext cx="1055930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2β)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Αφού οι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άνθρωποι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έχουν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τόσα κοινά εκ φύσεως</a:t>
            </a:r>
          </a:p>
          <a:p>
            <a:pPr algn="just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δεν είναι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άτοπο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να…; Τι είναι άτοπο;</a:t>
            </a:r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D11F30AF-8844-0DFE-D04A-735F71018E2B}"/>
              </a:ext>
            </a:extLst>
          </p:cNvPr>
          <p:cNvSpPr/>
          <p:nvPr/>
        </p:nvSpPr>
        <p:spPr>
          <a:xfrm>
            <a:off x="4492999" y="446823"/>
            <a:ext cx="295835" cy="3630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0F777-08C7-B4BD-B09C-3334B1E32116}"/>
              </a:ext>
            </a:extLst>
          </p:cNvPr>
          <p:cNvSpPr txBox="1"/>
          <p:nvPr/>
        </p:nvSpPr>
        <p:spPr>
          <a:xfrm>
            <a:off x="3339914" y="2496092"/>
            <a:ext cx="918770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Πῶς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οὐκ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ἄτοπον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)…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76427-5E7F-2D88-62D8-370FF7922602}"/>
              </a:ext>
            </a:extLst>
          </p:cNvPr>
          <p:cNvSpPr txBox="1"/>
          <p:nvPr/>
        </p:nvSpPr>
        <p:spPr>
          <a:xfrm>
            <a:off x="2504516" y="2993088"/>
            <a:ext cx="78480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τοὺς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ἐν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τοσούτοις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</a:t>
            </a:r>
            <a:r>
              <a:rPr lang="el-GR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οῦντας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ἀλλήλοις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# </a:t>
            </a:r>
            <a:r>
              <a:rPr lang="el-G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εἶναι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πλεονέκτας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ἐν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τοῖς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χρήμασιν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καὶ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A7F00-FD32-B6C1-AD3D-87C89D2AA9C0}"/>
              </a:ext>
            </a:extLst>
          </p:cNvPr>
          <p:cNvSpPr txBox="1"/>
          <p:nvPr/>
        </p:nvSpPr>
        <p:spPr>
          <a:xfrm>
            <a:off x="2598645" y="4313349"/>
            <a:ext cx="609824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μὴ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διατηρ</a:t>
            </a:r>
            <a:r>
              <a:rPr lang="el-G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εῖν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τὴν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ἰσονομίαν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D0370-C97E-3977-299B-8355F44E5AC1}"/>
              </a:ext>
            </a:extLst>
          </p:cNvPr>
          <p:cNvSpPr txBox="1"/>
          <p:nvPr/>
        </p:nvSpPr>
        <p:spPr>
          <a:xfrm>
            <a:off x="3989147" y="2242226"/>
            <a:ext cx="1119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οὖν… </a:t>
            </a:r>
            <a:endParaRPr lang="el-G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C3F76-64E4-6BED-0370-732A13F59FCE}"/>
              </a:ext>
            </a:extLst>
          </p:cNvPr>
          <p:cNvSpPr txBox="1"/>
          <p:nvPr/>
        </p:nvSpPr>
        <p:spPr>
          <a:xfrm>
            <a:off x="3208938" y="458707"/>
            <a:ext cx="156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άρα λοιπόν</a:t>
            </a:r>
            <a:endParaRPr lang="el-GR" sz="2000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FF385BD7-74C4-117D-0056-819A2701DDCC}"/>
              </a:ext>
            </a:extLst>
          </p:cNvPr>
          <p:cNvSpPr/>
          <p:nvPr/>
        </p:nvSpPr>
        <p:spPr>
          <a:xfrm>
            <a:off x="9735670" y="1842793"/>
            <a:ext cx="2456329" cy="496996"/>
          </a:xfrm>
          <a:prstGeom prst="wedgeRoundRectCallout">
            <a:avLst>
              <a:gd name="adj1" fmla="val -136884"/>
              <a:gd name="adj2" fmla="val 212088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Κοινά, κοινωνούμε, κοινωνία - κοινότητα</a:t>
            </a:r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E3E1DD24-F9EF-EB58-CD50-7C35A6C6627F}"/>
              </a:ext>
            </a:extLst>
          </p:cNvPr>
          <p:cNvSpPr/>
          <p:nvPr/>
        </p:nvSpPr>
        <p:spPr>
          <a:xfrm>
            <a:off x="9479617" y="4207759"/>
            <a:ext cx="2712382" cy="1112812"/>
          </a:xfrm>
          <a:prstGeom prst="wedgeRoundRectCallout">
            <a:avLst>
              <a:gd name="adj1" fmla="val -131490"/>
              <a:gd name="adj2" fmla="val -79307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Πολύ =&gt; πλέον, πλεονεκτώ – πλεονέκτης</a:t>
            </a:r>
          </a:p>
          <a:p>
            <a:pPr algn="ctr"/>
            <a:r>
              <a:rPr lang="el-GR" b="1" dirty="0"/>
              <a:t>= πλέον +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ἔ</a:t>
            </a:r>
            <a:r>
              <a:rPr lang="el-GR" b="1" dirty="0" err="1"/>
              <a:t>χω</a:t>
            </a:r>
            <a:endParaRPr lang="el-GR" b="1" dirty="0"/>
          </a:p>
          <a:p>
            <a:pPr algn="ctr"/>
            <a:r>
              <a:rPr lang="el-GR" b="1" dirty="0"/>
              <a:t># </a:t>
            </a:r>
            <a:r>
              <a:rPr lang="el-GR" b="1" dirty="0" err="1"/>
              <a:t>με</a:t>
            </a:r>
            <a:r>
              <a:rPr lang="el-GR" b="1" dirty="0" err="1">
                <a:solidFill>
                  <a:srgbClr val="5F6368"/>
                </a:solidFill>
                <a:latin typeface="arial" panose="020B0604020202020204" pitchFamily="34" charset="0"/>
              </a:rPr>
              <a:t>ῑ</a:t>
            </a:r>
            <a:r>
              <a:rPr lang="el-GR" b="1" dirty="0" err="1"/>
              <a:t>ον</a:t>
            </a:r>
            <a:r>
              <a:rPr lang="el-GR" b="1" dirty="0"/>
              <a:t>, μειονεκτώ</a:t>
            </a:r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A2ABDFD1-AD68-9B28-7BEF-22FEB82CE44F}"/>
              </a:ext>
            </a:extLst>
          </p:cNvPr>
          <p:cNvSpPr/>
          <p:nvPr/>
        </p:nvSpPr>
        <p:spPr>
          <a:xfrm>
            <a:off x="6428535" y="5587448"/>
            <a:ext cx="2456329" cy="496996"/>
          </a:xfrm>
          <a:prstGeom prst="wedgeRoundRectCallout">
            <a:avLst>
              <a:gd name="adj1" fmla="val -24200"/>
              <a:gd name="adj2" fmla="val -224367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ἴσα νέμω </a:t>
            </a:r>
            <a:r>
              <a:rPr lang="el-GR" dirty="0"/>
              <a:t>= μοιράζω</a:t>
            </a:r>
          </a:p>
          <a:p>
            <a:pPr algn="ctr"/>
            <a:r>
              <a:rPr lang="el-GR" sz="1400" dirty="0"/>
              <a:t>(διανομή, κατανομή)</a:t>
            </a:r>
          </a:p>
        </p:txBody>
      </p:sp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45D645B8-DD8B-88A4-D943-65B848159602}"/>
              </a:ext>
            </a:extLst>
          </p:cNvPr>
          <p:cNvSpPr/>
          <p:nvPr/>
        </p:nvSpPr>
        <p:spPr>
          <a:xfrm>
            <a:off x="60860" y="5441430"/>
            <a:ext cx="3928287" cy="1287236"/>
          </a:xfrm>
          <a:prstGeom prst="wedgeRoundRectCallout">
            <a:avLst>
              <a:gd name="adj1" fmla="val -26414"/>
              <a:gd name="adj2" fmla="val -41558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dirty="0"/>
              <a:t>Πρόσεξε ακολούθως:</a:t>
            </a:r>
          </a:p>
          <a:p>
            <a:pPr algn="just"/>
            <a:r>
              <a:rPr lang="el-GR" b="1" dirty="0">
                <a:solidFill>
                  <a:srgbClr val="C00000"/>
                </a:solidFill>
              </a:rPr>
              <a:t>=&gt;</a:t>
            </a:r>
            <a:r>
              <a:rPr lang="el-GR" dirty="0"/>
              <a:t> τα </a:t>
            </a:r>
            <a:r>
              <a:rPr lang="el-GR" b="1" dirty="0"/>
              <a:t>2</a:t>
            </a:r>
            <a:r>
              <a:rPr lang="el-GR" dirty="0"/>
              <a:t> </a:t>
            </a:r>
            <a:r>
              <a:rPr lang="el-GR" b="1" dirty="0" err="1"/>
              <a:t>απρφ</a:t>
            </a:r>
            <a:r>
              <a:rPr lang="el-GR" b="1" dirty="0"/>
              <a:t> = Υ </a:t>
            </a:r>
            <a:r>
              <a:rPr lang="el-GR" dirty="0"/>
              <a:t>της</a:t>
            </a:r>
            <a:r>
              <a:rPr lang="el-GR" b="1" dirty="0"/>
              <a:t> απρόσωπης ρημ. έκφρασης </a:t>
            </a:r>
            <a:r>
              <a:rPr lang="el-GR" dirty="0"/>
              <a:t>και</a:t>
            </a:r>
            <a:r>
              <a:rPr lang="el-GR" b="1" dirty="0"/>
              <a:t> </a:t>
            </a:r>
          </a:p>
          <a:p>
            <a:pPr algn="just"/>
            <a:r>
              <a:rPr lang="el-GR" b="1" dirty="0">
                <a:solidFill>
                  <a:srgbClr val="C00000"/>
                </a:solidFill>
              </a:rPr>
              <a:t>=&gt; </a:t>
            </a:r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l-GR" dirty="0"/>
              <a:t>η</a:t>
            </a:r>
            <a:r>
              <a:rPr lang="el-GR" b="1" dirty="0"/>
              <a:t> μετοχή </a:t>
            </a:r>
            <a:r>
              <a:rPr lang="el-GR" dirty="0"/>
              <a:t>= </a:t>
            </a:r>
            <a:r>
              <a:rPr lang="el-GR" b="1" dirty="0"/>
              <a:t>Υ </a:t>
            </a:r>
            <a:r>
              <a:rPr lang="el-GR" dirty="0"/>
              <a:t>των</a:t>
            </a:r>
            <a:r>
              <a:rPr lang="el-GR" b="1" dirty="0"/>
              <a:t> </a:t>
            </a:r>
            <a:r>
              <a:rPr lang="el-GR" dirty="0"/>
              <a:t>2</a:t>
            </a:r>
            <a:r>
              <a:rPr lang="el-GR" b="1" dirty="0"/>
              <a:t> </a:t>
            </a:r>
            <a:r>
              <a:rPr lang="el-GR" b="1" dirty="0" err="1"/>
              <a:t>απρφ</a:t>
            </a:r>
            <a:r>
              <a:rPr lang="el-GR" b="1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FD53E-9CD1-4722-E9C4-58887CF12B5A}"/>
              </a:ext>
            </a:extLst>
          </p:cNvPr>
          <p:cNvSpPr txBox="1"/>
          <p:nvPr/>
        </p:nvSpPr>
        <p:spPr>
          <a:xfrm>
            <a:off x="0" y="5210598"/>
            <a:ext cx="30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8C36F-789A-20E7-66D3-8BD5E460D7A8}"/>
              </a:ext>
            </a:extLst>
          </p:cNvPr>
          <p:cNvSpPr txBox="1"/>
          <p:nvPr/>
        </p:nvSpPr>
        <p:spPr>
          <a:xfrm>
            <a:off x="6274908" y="2530486"/>
            <a:ext cx="30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17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 animBg="1"/>
      <p:bldP spid="20" grpId="0" animBg="1"/>
      <p:bldP spid="2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Η μέλλουσα κρίση. Μητροπολίτου Ναυπάκτου Ιεροθέου">
            <a:extLst>
              <a:ext uri="{FF2B5EF4-FFF2-40B4-BE49-F238E27FC236}">
                <a16:creationId xmlns:a16="http://schemas.microsoft.com/office/drawing/2014/main" id="{F2D62B22-7C24-E7CB-4126-29368D95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120"/>
            <a:ext cx="8982635" cy="41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ABEA6-B625-9EC7-555D-4EDB81945990}"/>
              </a:ext>
            </a:extLst>
          </p:cNvPr>
          <p:cNvSpPr txBox="1"/>
          <p:nvPr/>
        </p:nvSpPr>
        <p:spPr>
          <a:xfrm>
            <a:off x="9278471" y="5676018"/>
            <a:ext cx="29135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Τι,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λοιπόν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να κάνουμε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εμείς οι άνθρωποι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;...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970E9-8037-785D-807E-5976E86FCFB9}"/>
              </a:ext>
            </a:extLst>
          </p:cNvPr>
          <p:cNvSpPr txBox="1"/>
          <p:nvPr/>
        </p:nvSpPr>
        <p:spPr>
          <a:xfrm>
            <a:off x="9558617" y="5362042"/>
            <a:ext cx="1176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...οὖν... </a:t>
            </a:r>
            <a:endParaRPr lang="el-GR" sz="2000" dirty="0"/>
          </a:p>
        </p:txBody>
      </p:sp>
      <p:sp>
        <p:nvSpPr>
          <p:cNvPr id="16" name="Φυσαλίδα ομιλίας: Ορθογώνιο με στρογγυλεμένες γωνίες 15">
            <a:extLst>
              <a:ext uri="{FF2B5EF4-FFF2-40B4-BE49-F238E27FC236}">
                <a16:creationId xmlns:a16="http://schemas.microsoft.com/office/drawing/2014/main" id="{76D26FF6-7076-CD5D-8608-F23EDA396297}"/>
              </a:ext>
            </a:extLst>
          </p:cNvPr>
          <p:cNvSpPr/>
          <p:nvPr/>
        </p:nvSpPr>
        <p:spPr>
          <a:xfrm>
            <a:off x="9359152" y="2655128"/>
            <a:ext cx="2752163" cy="598494"/>
          </a:xfrm>
          <a:prstGeom prst="wedgeRoundRectCallout">
            <a:avLst>
              <a:gd name="adj1" fmla="val -179702"/>
              <a:gd name="adj2" fmla="val -69719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rId4"/>
              </a:rPr>
              <a:t>Πότε θα λογοδοτήσουμε </a:t>
            </a:r>
          </a:p>
          <a:p>
            <a:pPr algn="ctr"/>
            <a:r>
              <a:rPr lang="el-GR" dirty="0">
                <a:hlinkClick r:id="rId4"/>
              </a:rPr>
              <a:t>για την επίγεια ζωή μας;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C51A5-F246-3A55-E9C3-34A9D2AF7761}"/>
              </a:ext>
            </a:extLst>
          </p:cNvPr>
          <p:cNvSpPr txBox="1"/>
          <p:nvPr/>
        </p:nvSpPr>
        <p:spPr>
          <a:xfrm>
            <a:off x="3968002" y="2211934"/>
            <a:ext cx="531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πρὸς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εὐθύνας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ἄγει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2000" dirty="0"/>
          </a:p>
        </p:txBody>
      </p: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973F4E9C-D24C-FCD9-5D4F-3094B34CB2A6}"/>
              </a:ext>
            </a:extLst>
          </p:cNvPr>
          <p:cNvGrpSpPr/>
          <p:nvPr/>
        </p:nvGrpSpPr>
        <p:grpSpPr>
          <a:xfrm>
            <a:off x="282389" y="166319"/>
            <a:ext cx="11367246" cy="2842752"/>
            <a:chOff x="282389" y="166319"/>
            <a:chExt cx="11367246" cy="2842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7B3326-D512-871A-8A01-4BEE6B90849A}"/>
                </a:ext>
              </a:extLst>
            </p:cNvPr>
            <p:cNvSpPr txBox="1"/>
            <p:nvPr/>
          </p:nvSpPr>
          <p:spPr>
            <a:xfrm>
              <a:off x="282389" y="166319"/>
              <a:ext cx="11367246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ΕΝΟΤΗΤΑ ΙΙ: ΗΘΙΚΑ ΕΠΙΧΕΙΡΗΜΑΤΑ σχετικά με </a:t>
              </a:r>
              <a:r>
                <a:rPr lang="el-GR" sz="20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τον θάνατο, </a:t>
              </a:r>
              <a:r>
                <a:rPr lang="el-G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από τη χριστιανική θρησκεία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3α)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Γιατί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πρέπει να έχουν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στον νου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τους οι πλούσιοι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ότι θα πεθάνουν μια μέρα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 τι συμβαίνει όταν πεθαίνουν οι άνθρωποι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σύμφωνα με τη Χριστιανική θρησκεία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endParaRPr lang="el-G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Ὁ </a:t>
              </a:r>
              <a:r>
                <a:rPr lang="el-G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γὰρ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θάνατος</a:t>
              </a:r>
              <a:endParaRPr lang="el-G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4DD05A-F88A-2E22-4D82-CD3E95C6322B}"/>
                </a:ext>
              </a:extLst>
            </p:cNvPr>
            <p:cNvSpPr txBox="1"/>
            <p:nvPr/>
          </p:nvSpPr>
          <p:spPr>
            <a:xfrm>
              <a:off x="1934757" y="2301185"/>
              <a:ext cx="17374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ἡμέρα</a:t>
              </a:r>
              <a:endParaRPr lang="el-G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τῆς </a:t>
              </a:r>
              <a:r>
                <a:rPr lang="el-GR" sz="20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κρίσεως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l-GR" sz="2000" b="1" dirty="0"/>
            </a:p>
          </p:txBody>
        </p:sp>
      </p:grp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E6A3296A-97EB-DA79-6172-A33265DC38AE}"/>
              </a:ext>
            </a:extLst>
          </p:cNvPr>
          <p:cNvGrpSpPr/>
          <p:nvPr/>
        </p:nvGrpSpPr>
        <p:grpSpPr>
          <a:xfrm>
            <a:off x="4035238" y="1600470"/>
            <a:ext cx="6111688" cy="718610"/>
            <a:chOff x="4035238" y="1600470"/>
            <a:chExt cx="6111688" cy="718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1E61F2-FCF9-7AD5-2C86-9BC4140AAAEB}"/>
                </a:ext>
              </a:extLst>
            </p:cNvPr>
            <p:cNvSpPr txBox="1"/>
            <p:nvPr/>
          </p:nvSpPr>
          <p:spPr>
            <a:xfrm>
              <a:off x="4035238" y="1600470"/>
              <a:ext cx="61116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strike="sngStrike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=&gt;</a:t>
              </a:r>
              <a:r>
                <a:rPr 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τῆς </a:t>
              </a:r>
              <a:r>
                <a:rPr lang="el-GR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μὲν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ἀπολαύσεως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ἀπ</a:t>
              </a:r>
              <a:r>
                <a:rPr lang="el-G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άγει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l-GR" sz="2000" dirty="0"/>
            </a:p>
          </p:txBody>
        </p:sp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AB530209-A565-D48D-6261-BF18CE33BAA0}"/>
                </a:ext>
              </a:extLst>
            </p:cNvPr>
            <p:cNvGrpSpPr/>
            <p:nvPr/>
          </p:nvGrpSpPr>
          <p:grpSpPr>
            <a:xfrm>
              <a:off x="4035238" y="1637448"/>
              <a:ext cx="2380663" cy="681632"/>
              <a:chOff x="4035238" y="1637448"/>
              <a:chExt cx="2380663" cy="681632"/>
            </a:xfrm>
          </p:grpSpPr>
          <p:grpSp>
            <p:nvGrpSpPr>
              <p:cNvPr id="11" name="Ομάδα 10">
                <a:extLst>
                  <a:ext uri="{FF2B5EF4-FFF2-40B4-BE49-F238E27FC236}">
                    <a16:creationId xmlns:a16="http://schemas.microsoft.com/office/drawing/2014/main" id="{4422333F-B026-6D0C-FB86-3D148CE5D338}"/>
                  </a:ext>
                </a:extLst>
              </p:cNvPr>
              <p:cNvGrpSpPr/>
              <p:nvPr/>
            </p:nvGrpSpPr>
            <p:grpSpPr>
              <a:xfrm>
                <a:off x="4035238" y="1637448"/>
                <a:ext cx="416841" cy="363132"/>
                <a:chOff x="4035238" y="1637448"/>
                <a:chExt cx="416841" cy="363132"/>
              </a:xfrm>
            </p:grpSpPr>
            <p:cxnSp>
              <p:nvCxnSpPr>
                <p:cNvPr id="3" name="Ευθεία γραμμή σύνδεσης 2">
                  <a:extLst>
                    <a:ext uri="{FF2B5EF4-FFF2-40B4-BE49-F238E27FC236}">
                      <a16:creationId xmlns:a16="http://schemas.microsoft.com/office/drawing/2014/main" id="{86DC16AF-D222-31EB-3A18-0D4AE0161379}"/>
                    </a:ext>
                  </a:extLst>
                </p:cNvPr>
                <p:cNvCxnSpPr/>
                <p:nvPr/>
              </p:nvCxnSpPr>
              <p:spPr>
                <a:xfrm flipV="1">
                  <a:off x="4035238" y="1637448"/>
                  <a:ext cx="416841" cy="3631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Ευθεία γραμμή σύνδεσης 3">
                  <a:extLst>
                    <a:ext uri="{FF2B5EF4-FFF2-40B4-BE49-F238E27FC236}">
                      <a16:creationId xmlns:a16="http://schemas.microsoft.com/office/drawing/2014/main" id="{2F4B5C11-C674-A419-89AC-C2D7B559A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35238" y="1637448"/>
                  <a:ext cx="416841" cy="3631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76DED6-4A4D-780C-61CD-CE28EEAEC7D7}"/>
                  </a:ext>
                </a:extLst>
              </p:cNvPr>
              <p:cNvSpPr txBox="1"/>
              <p:nvPr/>
            </p:nvSpPr>
            <p:spPr>
              <a:xfrm>
                <a:off x="6096000" y="1918970"/>
                <a:ext cx="3199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≠</a:t>
                </a:r>
                <a:endParaRPr lang="el-GR" sz="2000" b="1" dirty="0"/>
              </a:p>
            </p:txBody>
          </p:sp>
        </p:grpSp>
      </p:grp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85BDEF23-924D-648D-662B-B411092C9B60}"/>
              </a:ext>
            </a:extLst>
          </p:cNvPr>
          <p:cNvSpPr/>
          <p:nvPr/>
        </p:nvSpPr>
        <p:spPr>
          <a:xfrm>
            <a:off x="9278471" y="1653846"/>
            <a:ext cx="2913529" cy="363132"/>
          </a:xfrm>
          <a:prstGeom prst="wedgeRoundRectCallout">
            <a:avLst>
              <a:gd name="adj1" fmla="val -127001"/>
              <a:gd name="adj2" fmla="val 47299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 err="1">
                <a:solidFill>
                  <a:srgbClr val="00B0F0"/>
                </a:solidFill>
                <a:hlinkClick r:id="rId5"/>
              </a:rPr>
              <a:t>ἀ</a:t>
            </a:r>
            <a:r>
              <a:rPr lang="el-GR" sz="1400" b="1" dirty="0" err="1">
                <a:solidFill>
                  <a:srgbClr val="C00000"/>
                </a:solidFill>
                <a:hlinkClick r:id="rId5"/>
              </a:rPr>
              <a:t>πό</a:t>
            </a:r>
            <a:r>
              <a:rPr lang="el-GR" sz="1400" dirty="0"/>
              <a:t> + ρήμα: δείχνει απομάκρυνση.</a:t>
            </a:r>
          </a:p>
        </p:txBody>
      </p:sp>
    </p:spTree>
    <p:extLst>
      <p:ext uri="{BB962C8B-B14F-4D97-AF65-F5344CB8AC3E}">
        <p14:creationId xmlns:p14="http://schemas.microsoft.com/office/powerpoint/2010/main" val="41436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B8854-6649-B4DA-CDEE-003280D6CD42}"/>
              </a:ext>
            </a:extLst>
          </p:cNvPr>
          <p:cNvSpPr txBox="1"/>
          <p:nvPr/>
        </p:nvSpPr>
        <p:spPr>
          <a:xfrm>
            <a:off x="354666" y="387294"/>
            <a:ext cx="7385795" cy="1143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3β)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Τι,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λοιπόν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να κάνουμε εμείς οι άνθρωποι 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;...  </a:t>
            </a:r>
          </a:p>
          <a:p>
            <a:pPr>
              <a:lnSpc>
                <a:spcPct val="150000"/>
              </a:lnSpc>
            </a:pPr>
            <a:endParaRPr lang="el-G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Ἵνα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μὴ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= για να μην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τοῦτο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γένηται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l-G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8DF19-EF3B-788B-55D2-4895FEBE7970}"/>
              </a:ext>
            </a:extLst>
          </p:cNvPr>
          <p:cNvSpPr txBox="1"/>
          <p:nvPr/>
        </p:nvSpPr>
        <p:spPr>
          <a:xfrm>
            <a:off x="1164012" y="143905"/>
            <a:ext cx="2262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...οὖν...</a:t>
            </a:r>
            <a:endParaRPr lang="el-GR" sz="2000" b="1" dirty="0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409EEAF3-00F0-0B77-5A65-1282DD24DADD}"/>
              </a:ext>
            </a:extLst>
          </p:cNvPr>
          <p:cNvGrpSpPr/>
          <p:nvPr/>
        </p:nvGrpSpPr>
        <p:grpSpPr>
          <a:xfrm>
            <a:off x="354666" y="3042923"/>
            <a:ext cx="11482668" cy="2485506"/>
            <a:chOff x="354666" y="3241148"/>
            <a:chExt cx="11482668" cy="2485506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A1501748-7EAA-4E48-C4B8-CBFED31E14AF}"/>
                </a:ext>
              </a:extLst>
            </p:cNvPr>
            <p:cNvGrpSpPr/>
            <p:nvPr/>
          </p:nvGrpSpPr>
          <p:grpSpPr>
            <a:xfrm>
              <a:off x="354666" y="3241148"/>
              <a:ext cx="11482668" cy="2485506"/>
              <a:chOff x="354666" y="3241148"/>
              <a:chExt cx="11482668" cy="248550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B6ED3-39CE-FB67-7877-91FD459D1075}"/>
                  </a:ext>
                </a:extLst>
              </p:cNvPr>
              <p:cNvSpPr txBox="1"/>
              <p:nvPr/>
            </p:nvSpPr>
            <p:spPr>
              <a:xfrm>
                <a:off x="354666" y="3659998"/>
                <a:ext cx="11482668" cy="2066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Γιατί,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ποια 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θέση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έχει η 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ελεημοσύνη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ανάμεσα στις αρετές </a:t>
                </a:r>
                <a:r>
                  <a:rPr lang="el-G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σε τι θα μας βοηθήσει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όταν πεθάνουμε; </a:t>
                </a:r>
              </a:p>
              <a:p>
                <a:pPr>
                  <a:lnSpc>
                    <a:spcPct val="150000"/>
                  </a:lnSpc>
                </a:pPr>
                <a:endParaRPr lang="el-G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l-G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Αὕτη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γάρ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ἐστιν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ἡ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βασίλισσα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τῶν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ἀρετῶν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ἣ =η οποία καὶ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</a:t>
                </a:r>
                <a:r>
                  <a:rPr lang="el-G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ἐξαιρήσεται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ἡμᾶς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τῆς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τιμωρίας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0" name="Βέλος: Επάνω 9">
                <a:extLst>
                  <a:ext uri="{FF2B5EF4-FFF2-40B4-BE49-F238E27FC236}">
                    <a16:creationId xmlns:a16="http://schemas.microsoft.com/office/drawing/2014/main" id="{565A9A4E-437D-3F79-2246-3E1CD0D039A9}"/>
                  </a:ext>
                </a:extLst>
              </p:cNvPr>
              <p:cNvSpPr/>
              <p:nvPr/>
            </p:nvSpPr>
            <p:spPr>
              <a:xfrm>
                <a:off x="2569464" y="3241148"/>
                <a:ext cx="426943" cy="578224"/>
              </a:xfrm>
              <a:prstGeom prst="up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36DF55-7C06-ADB4-AA74-3CA675B8FE52}"/>
                </a:ext>
              </a:extLst>
            </p:cNvPr>
            <p:cNvSpPr txBox="1"/>
            <p:nvPr/>
          </p:nvSpPr>
          <p:spPr>
            <a:xfrm>
              <a:off x="3426479" y="5326544"/>
              <a:ext cx="5782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=&gt;</a:t>
              </a:r>
              <a:endParaRPr lang="el-GR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0937B381-2629-2B04-5674-90C334A5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20" y="278985"/>
            <a:ext cx="4090248" cy="63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381C29-045C-18B6-AF4C-CD7D8F508271}"/>
              </a:ext>
            </a:extLst>
          </p:cNvPr>
          <p:cNvSpPr txBox="1"/>
          <p:nvPr/>
        </p:nvSpPr>
        <p:spPr>
          <a:xfrm>
            <a:off x="944381" y="6070596"/>
            <a:ext cx="7519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Άρα, αυτός που δίνει / κάνει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ελεημοσύνη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έχει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κέρδος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l-GR" sz="2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82B451A6-A4D5-70B6-9124-41E1E917F0F1}"/>
              </a:ext>
            </a:extLst>
          </p:cNvPr>
          <p:cNvSpPr/>
          <p:nvPr/>
        </p:nvSpPr>
        <p:spPr>
          <a:xfrm>
            <a:off x="5715000" y="2752553"/>
            <a:ext cx="2074770" cy="372724"/>
          </a:xfrm>
          <a:prstGeom prst="wedgeRoundRectCallout">
            <a:avLst>
              <a:gd name="adj1" fmla="val -47438"/>
              <a:gd name="adj2" fmla="val -37692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Υποτακτική προτρεπτική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E571B-F03E-2637-04A0-0883AF32F43A}"/>
              </a:ext>
            </a:extLst>
          </p:cNvPr>
          <p:cNvSpPr txBox="1"/>
          <p:nvPr/>
        </p:nvSpPr>
        <p:spPr>
          <a:xfrm>
            <a:off x="5561373" y="2531404"/>
            <a:ext cx="30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9E4E833C-A951-2BC7-FCCD-AE0CBA448257}"/>
              </a:ext>
            </a:extLst>
          </p:cNvPr>
          <p:cNvGrpSpPr/>
          <p:nvPr/>
        </p:nvGrpSpPr>
        <p:grpSpPr>
          <a:xfrm>
            <a:off x="561449" y="1848930"/>
            <a:ext cx="6190936" cy="946099"/>
            <a:chOff x="469882" y="1987059"/>
            <a:chExt cx="6190936" cy="946099"/>
          </a:xfrm>
        </p:grpSpPr>
        <p:sp>
          <p:nvSpPr>
            <p:cNvPr id="15" name="Βέλος: Επάνω 14">
              <a:extLst>
                <a:ext uri="{FF2B5EF4-FFF2-40B4-BE49-F238E27FC236}">
                  <a16:creationId xmlns:a16="http://schemas.microsoft.com/office/drawing/2014/main" id="{5EC08F48-E2D5-90D7-4CE6-58A496B22210}"/>
                </a:ext>
              </a:extLst>
            </p:cNvPr>
            <p:cNvSpPr/>
            <p:nvPr/>
          </p:nvSpPr>
          <p:spPr>
            <a:xfrm>
              <a:off x="2550404" y="1987059"/>
              <a:ext cx="426943" cy="578224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A87558-237D-86A0-D535-351A4B0F0E7C}"/>
                </a:ext>
              </a:extLst>
            </p:cNvPr>
            <p:cNvSpPr txBox="1"/>
            <p:nvPr/>
          </p:nvSpPr>
          <p:spPr>
            <a:xfrm>
              <a:off x="469882" y="2436162"/>
              <a:ext cx="6190936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χρησώμεθα</a:t>
              </a: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πολλῇ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τῇ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ἐλεημοσύνῃ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BDD6CE-3BA5-D63E-812D-8C4399187862}"/>
              </a:ext>
            </a:extLst>
          </p:cNvPr>
          <p:cNvSpPr txBox="1"/>
          <p:nvPr/>
        </p:nvSpPr>
        <p:spPr>
          <a:xfrm>
            <a:off x="2393576" y="136773"/>
            <a:ext cx="1634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δὴ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=οὖν… </a:t>
            </a:r>
            <a:endParaRPr lang="el-GR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15CF3-1D59-671A-3DF6-C59C81AAAAC1}"/>
              </a:ext>
            </a:extLst>
          </p:cNvPr>
          <p:cNvSpPr txBox="1"/>
          <p:nvPr/>
        </p:nvSpPr>
        <p:spPr>
          <a:xfrm rot="19644559">
            <a:off x="339076" y="5046838"/>
            <a:ext cx="17374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ἐν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τῇ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ἡμέρᾳ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τῆς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κρίσεως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1FFA3-D3CA-3C19-01AD-2CC7A3034771}"/>
              </a:ext>
            </a:extLst>
          </p:cNvPr>
          <p:cNvSpPr txBox="1"/>
          <p:nvPr/>
        </p:nvSpPr>
        <p:spPr>
          <a:xfrm>
            <a:off x="406212" y="397792"/>
            <a:ext cx="1137957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Τι να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κάνουμε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εμείς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 ζούμε =&gt;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τι να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προσδοκούμε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θάνατον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025AD-9416-4966-0EC8-7A92CE2F1A9F}"/>
              </a:ext>
            </a:extLst>
          </p:cNvPr>
          <p:cNvSpPr txBox="1"/>
          <p:nvPr/>
        </p:nvSpPr>
        <p:spPr>
          <a:xfrm>
            <a:off x="821951" y="125105"/>
            <a:ext cx="2378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Επομένως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l-GR" sz="2000" dirty="0"/>
          </a:p>
        </p:txBody>
      </p:sp>
      <p:pic>
        <p:nvPicPr>
          <p:cNvPr id="4102" name="Picture 6" descr="Λόγοι περί ελεημοσύνης &quot;1&quot; - Άγιος Πατροκοσμάς">
            <a:extLst>
              <a:ext uri="{FF2B5EF4-FFF2-40B4-BE49-F238E27FC236}">
                <a16:creationId xmlns:a16="http://schemas.microsoft.com/office/drawing/2014/main" id="{3A7FFACB-BCBC-6D53-05A0-46E50FFE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75" y="4225669"/>
            <a:ext cx="3806651" cy="26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Λόγος περί ελεημοσύνης! (οσίου Συμεών του Νέου Θεολόγου)">
            <a:extLst>
              <a:ext uri="{FF2B5EF4-FFF2-40B4-BE49-F238E27FC236}">
                <a16:creationId xmlns:a16="http://schemas.microsoft.com/office/drawing/2014/main" id="{497E0BAE-78B3-A0D9-8CB0-8388A57D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89" y="1936644"/>
            <a:ext cx="5302612" cy="3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8FAB4E3A-6970-578B-0DC7-AB77698F956F}"/>
              </a:ext>
            </a:extLst>
          </p:cNvPr>
          <p:cNvSpPr/>
          <p:nvPr/>
        </p:nvSpPr>
        <p:spPr>
          <a:xfrm>
            <a:off x="8076612" y="6203395"/>
            <a:ext cx="2701316" cy="513626"/>
          </a:xfrm>
          <a:prstGeom prst="wedgeRoundRectCallout">
            <a:avLst>
              <a:gd name="adj1" fmla="val -183560"/>
              <a:gd name="adj2" fmla="val -484282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hlinkClick r:id="rId5"/>
              </a:rPr>
              <a:t>πλημμέλημα</a:t>
            </a:r>
            <a:endParaRPr lang="el-GR" sz="1400" b="1" dirty="0"/>
          </a:p>
          <a:p>
            <a:pPr algn="ctr"/>
            <a:r>
              <a:rPr lang="el-GR" sz="1400" b="1" dirty="0"/>
              <a:t>Αλλά δες κ </a:t>
            </a:r>
            <a:r>
              <a:rPr lang="el-GR" sz="1400" b="1" dirty="0">
                <a:hlinkClick r:id="rId6"/>
              </a:rPr>
              <a:t>σημασίες σήμερα…</a:t>
            </a:r>
            <a:endParaRPr lang="el-GR" sz="1400" b="1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89FD296B-7429-47FB-C207-1B331127BCA5}"/>
              </a:ext>
            </a:extLst>
          </p:cNvPr>
          <p:cNvSpPr/>
          <p:nvPr/>
        </p:nvSpPr>
        <p:spPr>
          <a:xfrm>
            <a:off x="626978" y="798657"/>
            <a:ext cx="2145131" cy="400110"/>
          </a:xfrm>
          <a:prstGeom prst="wedgeRoundRectCallout">
            <a:avLst>
              <a:gd name="adj1" fmla="val -51193"/>
              <a:gd name="adj2" fmla="val -8748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/>
              <a:t>Υποτακτική προτρεπτική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49F0FD24-20F7-F33E-FA6C-FD257BCDD642}"/>
              </a:ext>
            </a:extLst>
          </p:cNvPr>
          <p:cNvGrpSpPr/>
          <p:nvPr/>
        </p:nvGrpSpPr>
        <p:grpSpPr>
          <a:xfrm>
            <a:off x="243859" y="1262393"/>
            <a:ext cx="11948141" cy="3199188"/>
            <a:chOff x="243859" y="1262393"/>
            <a:chExt cx="11948141" cy="3199188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8E04E051-B93A-8558-9566-573C1BC4D8CF}"/>
                </a:ext>
              </a:extLst>
            </p:cNvPr>
            <p:cNvGrpSpPr/>
            <p:nvPr/>
          </p:nvGrpSpPr>
          <p:grpSpPr>
            <a:xfrm>
              <a:off x="243859" y="1262393"/>
              <a:ext cx="11948141" cy="3199188"/>
              <a:chOff x="243859" y="1262393"/>
              <a:chExt cx="11948141" cy="3199188"/>
            </a:xfrm>
          </p:grpSpPr>
          <p:grpSp>
            <p:nvGrpSpPr>
              <p:cNvPr id="2" name="Ομάδα 1">
                <a:extLst>
                  <a:ext uri="{FF2B5EF4-FFF2-40B4-BE49-F238E27FC236}">
                    <a16:creationId xmlns:a16="http://schemas.microsoft.com/office/drawing/2014/main" id="{A655DBA1-EDCB-2B3E-5BAB-1F165570F022}"/>
                  </a:ext>
                </a:extLst>
              </p:cNvPr>
              <p:cNvGrpSpPr/>
              <p:nvPr/>
            </p:nvGrpSpPr>
            <p:grpSpPr>
              <a:xfrm>
                <a:off x="243859" y="1262393"/>
                <a:ext cx="11948141" cy="3199188"/>
                <a:chOff x="243859" y="1262393"/>
                <a:chExt cx="11948141" cy="3199188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7CF2B3D-CF05-7D22-14D9-C0FAF0F47A5E}"/>
                    </a:ext>
                  </a:extLst>
                </p:cNvPr>
                <p:cNvSpPr txBox="1"/>
                <p:nvPr/>
              </p:nvSpPr>
              <p:spPr>
                <a:xfrm>
                  <a:off x="406212" y="1262393"/>
                  <a:ext cx="11785788" cy="28053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Τὰ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περιττὰ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ποιήσ</a:t>
                  </a:r>
                  <a:r>
                    <a:rPr lang="el-GR" sz="2000" b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ωμεν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χρήσιμα             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προέμενοι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=αφού παραμερίσουμε </a:t>
                  </a:r>
                  <a:r>
                    <a:rPr lang="el-GR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τὸν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πολὺν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πλοῦτον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καί</a:t>
                  </a: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                                    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ὁ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Θεὸς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μεταδώσει </a:t>
                  </a:r>
                  <a:r>
                    <a:rPr lang="el-GR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συγγνώμης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ἡμῖν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κἂν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(=</a:t>
                  </a:r>
                  <a:r>
                    <a:rPr lang="el-GR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καί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ἂν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μυρία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πεπλημμεληκότες</a:t>
                  </a:r>
                  <a:r>
                    <a:rPr lang="el-GR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ὦμεν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0368E4B-7D5E-4D21-C01B-AFA9E660816A}"/>
                    </a:ext>
                  </a:extLst>
                </p:cNvPr>
                <p:cNvSpPr txBox="1"/>
                <p:nvPr/>
              </p:nvSpPr>
              <p:spPr>
                <a:xfrm>
                  <a:off x="243859" y="4061471"/>
                  <a:ext cx="192784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=ακόμα κι αν </a:t>
                  </a:r>
                  <a:endParaRPr lang="el-GR" sz="2000" dirty="0"/>
                </a:p>
              </p:txBody>
            </p:sp>
          </p:grpSp>
          <p:sp>
            <p:nvSpPr>
              <p:cNvPr id="15" name="Βέλος: Κάτω 14">
                <a:extLst>
                  <a:ext uri="{FF2B5EF4-FFF2-40B4-BE49-F238E27FC236}">
                    <a16:creationId xmlns:a16="http://schemas.microsoft.com/office/drawing/2014/main" id="{0FB51EB3-A1BD-CEC5-EA2A-47797215663D}"/>
                  </a:ext>
                </a:extLst>
              </p:cNvPr>
              <p:cNvSpPr/>
              <p:nvPr/>
            </p:nvSpPr>
            <p:spPr>
              <a:xfrm rot="5400000">
                <a:off x="4628164" y="1293830"/>
                <a:ext cx="443753" cy="62726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Βέλος: Κάτω 11">
                <a:extLst>
                  <a:ext uri="{FF2B5EF4-FFF2-40B4-BE49-F238E27FC236}">
                    <a16:creationId xmlns:a16="http://schemas.microsoft.com/office/drawing/2014/main" id="{73BB033A-0F1A-39ED-A3AC-AA51226C3C68}"/>
                  </a:ext>
                </a:extLst>
              </p:cNvPr>
              <p:cNvSpPr/>
              <p:nvPr/>
            </p:nvSpPr>
            <p:spPr>
              <a:xfrm>
                <a:off x="1949823" y="1829337"/>
                <a:ext cx="443753" cy="130382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" name="Φυσαλίδα ομιλίας: Ορθογώνιο με στρογγυλεμένες γωνίες 7">
              <a:extLst>
                <a:ext uri="{FF2B5EF4-FFF2-40B4-BE49-F238E27FC236}">
                  <a16:creationId xmlns:a16="http://schemas.microsoft.com/office/drawing/2014/main" id="{D6523880-9452-A6D5-A688-418ECB6969FB}"/>
                </a:ext>
              </a:extLst>
            </p:cNvPr>
            <p:cNvSpPr/>
            <p:nvPr/>
          </p:nvSpPr>
          <p:spPr>
            <a:xfrm>
              <a:off x="5023433" y="1626161"/>
              <a:ext cx="2145131" cy="400110"/>
            </a:xfrm>
            <a:prstGeom prst="wedgeRoundRectCallout">
              <a:avLst>
                <a:gd name="adj1" fmla="val -51193"/>
                <a:gd name="adj2" fmla="val -8748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l-GR" sz="1400" dirty="0"/>
                <a:t>μετοχή του </a:t>
              </a:r>
              <a:r>
                <a:rPr lang="el-GR" sz="1400" dirty="0" err="1"/>
                <a:t>προΐεμαι</a:t>
              </a:r>
              <a:endParaRPr lang="el-G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7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3D26C7-7E61-4F1A-E38C-63D97284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894" y="117459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Ώρα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να σκεφτούμε, να συζητήσουμε, να γράψουμε,</a:t>
            </a:r>
            <a:b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να πάμε και λίγο πιο πέρα από το κείμενο…</a:t>
            </a:r>
            <a:b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 να καταλήξουμε και στον δικό μας τον κόσμο, τον σημερινό...</a:t>
            </a:r>
          </a:p>
        </p:txBody>
      </p:sp>
    </p:spTree>
    <p:extLst>
      <p:ext uri="{BB962C8B-B14F-4D97-AF65-F5344CB8AC3E}">
        <p14:creationId xmlns:p14="http://schemas.microsoft.com/office/powerpoint/2010/main" val="421886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25BD66-1FAF-652E-69D9-A4D1EC1E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40" y="313752"/>
            <a:ext cx="10515600" cy="68418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ΠΑΡΑΛΛΗΛΟ ΚΕΙΜΕΝΟ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329FD3-B6FA-678D-63F3-474533B8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40" y="833021"/>
            <a:ext cx="6627057" cy="5191957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 Άγιος Αθανάσιος συμφωνεί ή διαφωνεί με τον Άγιο Χρυσόστομο;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Μελέτα 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ακόλουθο κείμενο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για να επισημάνεις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ομοιότητες και τυχόν διαφορές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στις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θέσεις και στα επιχειρήματα ή/και άλλα μέσα πειθούς των πομπών.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Εξάλλου,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πρόσεξε και τα εκφραστικά μέσα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που χρησιμοποιεί ο Άγιος Αθανάσιος σε σχέση με τον Άγιο Χρυσόστομο.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Π.χ. σε ποιο γραμματικό πρόσωπο μιλούν, τι γλωσσικά μέσα για να συμβουλέψουν – προτρέψουν, τυχόν ερωτήσεις, εικόνες, μεταφορές, αντιθέσεις.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2B58EE-3C3A-086F-6545-D8EB5820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49" y="558930"/>
            <a:ext cx="4283687" cy="57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6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8C5A2B-B33E-15B4-7555-CD85A4FE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4" y="0"/>
            <a:ext cx="104081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BF1D6-B998-DDA4-2C91-49106A538683}"/>
              </a:ext>
            </a:extLst>
          </p:cNvPr>
          <p:cNvSpPr txBox="1"/>
          <p:nvPr/>
        </p:nvSpPr>
        <p:spPr>
          <a:xfrm>
            <a:off x="8094689" y="3537679"/>
            <a:ext cx="169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μεγάλα βάσανα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5556B-C2AB-A9F7-27B9-D4E6CEFF188D}"/>
              </a:ext>
            </a:extLst>
          </p:cNvPr>
          <p:cNvSpPr txBox="1"/>
          <p:nvPr/>
        </p:nvSpPr>
        <p:spPr>
          <a:xfrm>
            <a:off x="3013022" y="5344207"/>
            <a:ext cx="101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(προφήτης)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B18CF85-1B07-DD66-3F0F-9BB71777EDFD}"/>
              </a:ext>
            </a:extLst>
          </p:cNvPr>
          <p:cNvGrpSpPr/>
          <p:nvPr/>
        </p:nvGrpSpPr>
        <p:grpSpPr>
          <a:xfrm>
            <a:off x="637742" y="4044882"/>
            <a:ext cx="11554258" cy="2875648"/>
            <a:chOff x="637742" y="4044882"/>
            <a:chExt cx="11554258" cy="28756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69E71-56DC-66DB-27FD-DE8C04E9B944}"/>
                </a:ext>
              </a:extLst>
            </p:cNvPr>
            <p:cNvSpPr txBox="1"/>
            <p:nvPr/>
          </p:nvSpPr>
          <p:spPr>
            <a:xfrm>
              <a:off x="6238406" y="4319666"/>
              <a:ext cx="5953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αγαπούν…                                                                </a:t>
              </a:r>
              <a:r>
                <a:rPr lang="el-GR" sz="1400" dirty="0"/>
                <a:t>(φιλώ= αγαπώ </a:t>
              </a:r>
              <a:r>
                <a:rPr lang="el-GR" sz="1400" dirty="0" err="1"/>
                <a:t>α.ε.</a:t>
              </a:r>
              <a:r>
                <a:rPr lang="el-GR" sz="1400" dirty="0"/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00B54-3C13-8728-5DAC-2B72F2340A3F}"/>
                </a:ext>
              </a:extLst>
            </p:cNvPr>
            <p:cNvSpPr txBox="1"/>
            <p:nvPr/>
          </p:nvSpPr>
          <p:spPr>
            <a:xfrm rot="16200000">
              <a:off x="-672996" y="5355620"/>
              <a:ext cx="2875648" cy="254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Αρχαία Ελληνική Γλώσσα Β΄ Γυμνασίου, ΙΤΥΕ 2020</a:t>
              </a:r>
              <a:endParaRPr lang="el-GR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18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A832D-E6C1-3A76-79CE-F2980DA37B21}"/>
              </a:ext>
            </a:extLst>
          </p:cNvPr>
          <p:cNvSpPr txBox="1"/>
          <p:nvPr/>
        </p:nvSpPr>
        <p:spPr>
          <a:xfrm>
            <a:off x="269822" y="464694"/>
            <a:ext cx="11689169" cy="33593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ΓΡΑΠΤΕΣ ΕΡΓΑΣΙΕΣ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Τι οφέλη θα έχουμε εμείς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 βοηθάμε τους φτωχούς με ό,τι «μας φτάνει και μας περισσεύει»;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Για να απαντήσεις, άντλησε στοιχεία από τη 2η ενότητα της ομιλίας του Χρυσοστόμου και από το προηγούμενο παράλληλο κείμενο του Αγίου Αθανασίου...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Γράψε μια αναλυτική παράγραφο (περίπου 120 λέξεις).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Ποιο μήνυμα παίρνουμε από όσα διαβάσαμε, τι πρέπει να κάνουμε; Γράψε την κεντρική ιδέα (ως 30 λέξεις).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286B3-7ADF-A45A-A1E7-FA928CCCCA5D}"/>
              </a:ext>
            </a:extLst>
          </p:cNvPr>
          <p:cNvSpPr txBox="1"/>
          <p:nvPr/>
        </p:nvSpPr>
        <p:spPr>
          <a:xfrm>
            <a:off x="288230" y="4281941"/>
            <a:ext cx="11670761" cy="174547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 το θέλεις, ας προεκτείνουμε τον στοχασμό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. Γιατί να μην είμαστε τσιγκούνηδες, τι μπορεί να μας επιφέρει η τσιγκουνιά, όσο ζούμε και αφού πεθάνουμε;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Ορίστε ένα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παράδειγμα: </a:t>
            </a:r>
          </a:p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Λογοτεχνικός ήρωας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διαχρονικό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σύμβολο της τσιγκουνιάς.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Δες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ΠΑΡΑΛΛΗΛΟ ΚΕΙΜΕΝΟ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0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54B5D-028B-A1E8-B6B8-7B40B9EC8021}"/>
              </a:ext>
            </a:extLst>
          </p:cNvPr>
          <p:cNvSpPr txBox="1"/>
          <p:nvPr/>
        </p:nvSpPr>
        <p:spPr>
          <a:xfrm>
            <a:off x="351300" y="467844"/>
            <a:ext cx="6322919" cy="394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l-GR" sz="2400" b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ΚΕΙΜΕΝΟ σε </a:t>
            </a:r>
            <a:r>
              <a:rPr lang="el-GR" sz="2400" b="1" dirty="0">
                <a:solidFill>
                  <a:srgbClr val="FFFFFF"/>
                </a:solidFill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Α.Ε. ΓΛΩΣΣΑ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Άγ</a:t>
            </a:r>
            <a:r>
              <a:rPr lang="el-G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Ιωάννης ο Χρυσόστομος</a:t>
            </a:r>
            <a:r>
              <a:rPr lang="el-GR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κάνει </a:t>
            </a:r>
            <a:r>
              <a:rPr lang="el-G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κήρυγμα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ροσπαθεί 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πείσει τους ακροατές του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δίνουν </a:t>
            </a:r>
            <a:r>
              <a:rPr lang="el-G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ελεημοσύνη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στους φτωχούς,</a:t>
            </a: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υποστηρίζοντας τη θέση του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</a:t>
            </a: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λογικά επιχειρήματα,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επιχειρήματα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απορρέουν από τη χριστιανική ηθική</a:t>
            </a: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επίσης </a:t>
            </a:r>
            <a:r>
              <a:rPr lang="el-G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ενεργοποιεί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συναισθήματα.</a:t>
            </a:r>
            <a:r>
              <a:rPr lang="el-G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A3DAAB-AE7D-8308-2346-340F20ED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41" y="246755"/>
            <a:ext cx="5356824" cy="63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1F9281-056D-A418-2A77-DF1F71F1F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33" y="177810"/>
            <a:ext cx="10874189" cy="43331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Καταλήγοντας ο άγιος Ιωάννης στο άτοπο να είναι κάποιος πλεονέκτης, παροτρύνει εκ του αντιθέτου τους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ανθρώπους να επιλέξουν έναν τρόπο κατανομής των πόρων της γης: 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«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διατηρείν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…» τι;                        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Δηλαδή;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Ορίστε ένα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ΚΕΙΜΕΝΟ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άλλο ως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ΠΑΡΑΛΛΗΛΟ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και ας συζητήσουμε την ιδέα…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50955-D25D-F1A6-D274-8811AF4D04E9}"/>
              </a:ext>
            </a:extLst>
          </p:cNvPr>
          <p:cNvSpPr txBox="1"/>
          <p:nvPr/>
        </p:nvSpPr>
        <p:spPr>
          <a:xfrm>
            <a:off x="4221316" y="1821154"/>
            <a:ext cx="196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ἰσονομίαν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C1146C-DD9F-2473-F411-F3CB9D4A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5" y="1512300"/>
            <a:ext cx="4229367" cy="2960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4E96A-46C3-C362-54D7-38AAF7F00665}"/>
              </a:ext>
            </a:extLst>
          </p:cNvPr>
          <p:cNvSpPr txBox="1"/>
          <p:nvPr/>
        </p:nvSpPr>
        <p:spPr>
          <a:xfrm>
            <a:off x="397133" y="5151506"/>
            <a:ext cx="4807499" cy="129407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Συνεχιζόμενος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προβληματισμός στην κοινωνία + αντιπαράθεση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για την ίση / δίκαιη κατανομή πλούτου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86C3B-2C4A-966D-0721-3D24FA6458A8}"/>
              </a:ext>
            </a:extLst>
          </p:cNvPr>
          <p:cNvSpPr txBox="1"/>
          <p:nvPr/>
        </p:nvSpPr>
        <p:spPr>
          <a:xfrm>
            <a:off x="6319497" y="5163301"/>
            <a:ext cx="5475370" cy="129407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Επιστημονική έρευνα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σε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υπεραναπτυγμένη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χώρα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προβληματισμός για την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ίση / δίκαιη κατανομή του πλούτου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… Από το βίντεο δες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5΄ και 12΄΄.</a:t>
            </a:r>
            <a:endParaRPr lang="el-G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CD297-BD48-7797-E68E-28786194AB57}"/>
              </a:ext>
            </a:extLst>
          </p:cNvPr>
          <p:cNvSpPr txBox="1"/>
          <p:nvPr/>
        </p:nvSpPr>
        <p:spPr>
          <a:xfrm>
            <a:off x="843492" y="4579482"/>
            <a:ext cx="10505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 και όποτε θελήσουμε, μπορούμε να προεκτείνουμε τον στοχασμό – διάλογο:</a:t>
            </a:r>
            <a:endParaRPr lang="el-GR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16C63-D46F-D6F9-F2B1-C2272CECBCBA}"/>
              </a:ext>
            </a:extLst>
          </p:cNvPr>
          <p:cNvSpPr txBox="1"/>
          <p:nvPr/>
        </p:nvSpPr>
        <p:spPr>
          <a:xfrm>
            <a:off x="397133" y="6494381"/>
            <a:ext cx="37849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δε λειτουργεί για κάποιον λόγο, εναλλακτικά βρες </a:t>
            </a:r>
            <a:r>
              <a:rPr lang="el-GR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εδώ</a:t>
            </a:r>
            <a:r>
              <a:rPr lang="el-GR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1241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D2F715-B313-2946-0237-6D47BCD7C1C8}"/>
              </a:ext>
            </a:extLst>
          </p:cNvPr>
          <p:cNvSpPr txBox="1"/>
          <p:nvPr/>
        </p:nvSpPr>
        <p:spPr>
          <a:xfrm>
            <a:off x="293337" y="1043158"/>
            <a:ext cx="7156773" cy="502131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Τώρα που μελετήσαμε κείμενα – ιδέες άλλων,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ας σκεφτούμε + συζητήσουμε κάτι σημερινό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δικό μας… 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Τι λογής πλούσιοι/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πιστεύεις ότι θέλουν οι Άγιοι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 στα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α.ε.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κείμενα που είδαμε - να είμαστε,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στο χρήμα και στα υλικά αγαθά μόνο ή/και πάνω απ’ όλα στην ψυχή; </a:t>
            </a:r>
          </a:p>
          <a:p>
            <a:pPr algn="ctr">
              <a:lnSpc>
                <a:spcPct val="150000"/>
              </a:lnSpc>
            </a:pPr>
            <a:endParaRPr lang="el-G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τι θα μπορούσαμε να κάνουμε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για τα πρόσωπα που στερούνται (από διάφορες απόψεις) δίπλα ή παραδίπλα του/της; Ας σκεφτεί καθένας/καθεμιά μία περίπτωση-παράδειγμα εφαρμογής…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6667B016-2743-8AC3-CBFB-EC0699F9F0F1}"/>
              </a:ext>
            </a:extLst>
          </p:cNvPr>
          <p:cNvGrpSpPr/>
          <p:nvPr/>
        </p:nvGrpSpPr>
        <p:grpSpPr>
          <a:xfrm>
            <a:off x="7450110" y="884420"/>
            <a:ext cx="4741889" cy="5338788"/>
            <a:chOff x="6891084" y="401859"/>
            <a:chExt cx="5225304" cy="6054281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7A9F71C5-AC5C-5714-DD23-2CB4727D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084" y="401859"/>
              <a:ext cx="5225304" cy="6054281"/>
            </a:xfrm>
            <a:prstGeom prst="rect">
              <a:avLst/>
            </a:prstGeom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47D8586F-1545-F28C-1D74-CA278877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777" y="848543"/>
              <a:ext cx="2433918" cy="3111480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3" name="Τίτλος 1">
            <a:extLst>
              <a:ext uri="{FF2B5EF4-FFF2-40B4-BE49-F238E27FC236}">
                <a16:creationId xmlns:a16="http://schemas.microsoft.com/office/drawing/2014/main" id="{8A6D624F-026E-83E1-15A0-E5A2DE9B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55" y="331500"/>
            <a:ext cx="3104801" cy="55292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ΑΝΑΣΤΟΧΑΣΜΟΣ</a:t>
            </a:r>
          </a:p>
        </p:txBody>
      </p:sp>
    </p:spTree>
    <p:extLst>
      <p:ext uri="{BB962C8B-B14F-4D97-AF65-F5344CB8AC3E}">
        <p14:creationId xmlns:p14="http://schemas.microsoft.com/office/powerpoint/2010/main" val="146618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5C8AB-5AFA-2131-7130-EE34697B68A7}"/>
              </a:ext>
            </a:extLst>
          </p:cNvPr>
          <p:cNvSpPr txBox="1"/>
          <p:nvPr/>
        </p:nvSpPr>
        <p:spPr>
          <a:xfrm>
            <a:off x="750220" y="485362"/>
            <a:ext cx="8274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Πριν κλείσουμε και φύγεις, πάτα:</a:t>
            </a:r>
            <a:endParaRPr lang="el-GR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97C57-D0EA-AA98-D351-50DCE7054361}"/>
              </a:ext>
            </a:extLst>
          </p:cNvPr>
          <p:cNvSpPr txBox="1"/>
          <p:nvPr/>
        </p:nvSpPr>
        <p:spPr>
          <a:xfrm>
            <a:off x="750220" y="1004250"/>
            <a:ext cx="10864633" cy="18893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Μία τελευταία πρόταση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για να προεκτείνουμε τον στοχασμό – διάλογο,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αν/όποτε θέλεις,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ΕΔΩ.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Ας προσέξουμε ιδιαιτέρως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πώς δικαιολογεί την πράξη της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γυναίκα και ας σκεφτούμε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έννοιες και ζητήματα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που αναδύονται.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Πρόκειται για… </a:t>
            </a:r>
            <a:endParaRPr lang="el-GR" sz="20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0C44A3-69F2-1512-1D0E-9E153F8D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14" y="2449887"/>
            <a:ext cx="4257306" cy="4270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1B3E6A-DAA3-DEDD-8085-859579DCBE9A}"/>
              </a:ext>
            </a:extLst>
          </p:cNvPr>
          <p:cNvSpPr txBox="1"/>
          <p:nvPr/>
        </p:nvSpPr>
        <p:spPr>
          <a:xfrm>
            <a:off x="3393732" y="1625734"/>
            <a:ext cx="23795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δε λειτουργεί, εναλλακτικά </a:t>
            </a:r>
            <a:r>
              <a:rPr lang="el-G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εδώ</a:t>
            </a:r>
            <a:r>
              <a:rPr lang="el-G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CA983-B6C8-B878-F9BB-1059CA6236FA}"/>
              </a:ext>
            </a:extLst>
          </p:cNvPr>
          <p:cNvSpPr txBox="1"/>
          <p:nvPr/>
        </p:nvSpPr>
        <p:spPr>
          <a:xfrm>
            <a:off x="750221" y="3072173"/>
            <a:ext cx="6816393" cy="369953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Ελεήμονα /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φιλάνθρωπη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Ή για ευεργέτιδα της κοινωνίας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για ελεημοσύνη / φιλανθρωπία λόγω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φιλοπτωχίας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α.ε.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λέξη)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Ή για ισοτιμία - δικαιοσύνη στην κατανομή του πλούτου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για αίσθημα του δικαίου - επανόρθωση κοινωνικής αδικίας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Μήπως για πράξη κοινωνικοπολιτικού ακτιβισμού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Τι λες κι εσύ; Μήπως θέλεις να το ερευνήσεις περισσότερο;…</a:t>
            </a:r>
          </a:p>
          <a:p>
            <a:pPr algn="just">
              <a:lnSpc>
                <a:spcPct val="150000"/>
              </a:lnSpc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Για ακριβή γνώση των όρων δες στο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λεξικό Τριανταφυλλίδη.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0E402-88C4-DECF-3989-F02C3180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149973"/>
            <a:ext cx="10515600" cy="315912"/>
          </a:xfrm>
        </p:spPr>
        <p:txBody>
          <a:bodyPr>
            <a:normAutofit/>
          </a:bodyPr>
          <a:lstStyle/>
          <a:p>
            <a:pPr algn="ctr"/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ΠΗΓΕΣ ΕΙΚΟΝΩΝ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3F945-6C02-E153-8F42-1D072F7F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5884"/>
            <a:ext cx="12192000" cy="63921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solidFill>
                  <a:srgbClr val="202122"/>
                </a:solidFill>
                <a:latin typeface="+mj-lt"/>
              </a:rPr>
              <a:t>Άγιος Ιωάννης Χρυσόστομος: </a:t>
            </a:r>
            <a:r>
              <a:rPr lang="el-GR" sz="1100" dirty="0">
                <a:solidFill>
                  <a:srgbClr val="202122"/>
                </a:solidFill>
                <a:latin typeface="+mj-lt"/>
                <a:hlinkClick r:id="rId2"/>
              </a:rPr>
              <a:t>https://commons.wikimedia.org/w/index.php?curid=332744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Εγκέφαλος: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="https://pixabay.com/el/users/artsybee-462611/?utm_source=link-attribution&amp;utm_medium=referral&amp;utm_campaign=image&amp;utm_content=1418613"&gt;Oberholster </a:t>
            </a:r>
            <a:r>
              <a:rPr lang="el-GR" sz="1100" dirty="0" err="1">
                <a:latin typeface="+mj-lt"/>
              </a:rPr>
              <a:t>Venita</a:t>
            </a:r>
            <a:r>
              <a:rPr lang="el-GR" sz="1100" dirty="0">
                <a:latin typeface="+mj-lt"/>
              </a:rPr>
              <a:t>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="https://pixabay.com/el//?utm_source=link-attribution&amp;utm_medium=referral&amp;utm_campaign=image&amp;utm_content=1418613"&gt;Pixabay&lt;/a&gt;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Άγρια ζώα: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="https://pixabay.com/el/users/openclipart-vectors-30363/?utm_source=link-attribution&amp;utm_medium=referral&amp;utm_campaign=image&amp;utm_content=1300602"&gt;OpenClipart-Vectors&lt;/a&gt;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="https://pixabay.com/el//?utm_source=link-attribution&amp;utm_medium=referral&amp;utm_campaign=image&amp;utm_content=1300602"&gt;Pixabay&lt;/a&gt;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Ζώα σε λιβάδι: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="https://pixabay.com/el/users/sandra-gabriel-6827871/?utm_source=link-attribution&amp;utm_medium=referral&amp;utm_campaign=image&amp;utm_content=3815665"&gt;Sandra </a:t>
            </a:r>
            <a:r>
              <a:rPr lang="el-GR" sz="1100" dirty="0" err="1">
                <a:latin typeface="+mj-lt"/>
              </a:rPr>
              <a:t>Gabriel</a:t>
            </a:r>
            <a:r>
              <a:rPr lang="el-GR" sz="1100" dirty="0">
                <a:latin typeface="+mj-lt"/>
              </a:rPr>
              <a:t>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="https://pixabay.com/el//?utm_source=link-attribution&amp;utm_medium=referral&amp;utm_campaign=image&amp;utm_content=3815665"&gt;Pixabay&lt;/a&gt;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Λεοπάρδαλη: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="https://pixabay.com/el/users/hansuan_fabregas-2902307/?utm_source=link-attribution&amp;utm_medium=referral&amp;utm_campaign=image&amp;utm_content=8436100"&gt;HANSUAN FABREGAS&lt;/a&gt;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="https://pixabay.com/el//?utm_source=link-attribution&amp;utm_medium=referral&amp;utm_campaign=image&amp;utm_content=8436100"&gt;Pixabay&lt;/a&gt;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Άνδρας φιλάργυρος με νομίσματα: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="https://pixabay.com/el/users/kirillslov-8058952/?utm_source=link-attribution&amp;utm_medium=referral&amp;utm_campaign=image&amp;utm_content=5794295"&gt;Kirill&lt;/a&gt;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="https://pixabay.com/el//?utm_source=link-attribution&amp;utm_medium=referral&amp;utm_campaign=image&amp;utm_content=5794295"&gt;Pixabay&lt;/a&gt;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Παντοπωλείο: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="https://pixabay.com/el/users/_sonoko_-33309096/?utm_source=link-attribution&amp;utm_medium=referral&amp;utm_campaign=image&amp;utm_content=8186808"&gt;sonoko n&lt;/a&gt;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="https://pixabay.com/el//?utm_source=link-attribution&amp;utm_medium=referral&amp;utm_campaign=image&amp;utm_content=8186808"&gt;Pixabay&lt;/a&gt;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Κλειδαριά: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="https://pixabay.com/el/users/openclipart-vectors-30363/?utm_source=link-attribution&amp;utm_medium=referral&amp;utm_campaign=image&amp;utm_content=2027658"&gt;OpenClipart-Vectors&lt;/a&gt;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="https://pixabay.com/el//?utm_source=link-attribution&amp;utm_medium=referral&amp;utm_campaign=image&amp;utm_content=2027658"&gt;Pixabay&lt;/a&gt;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Χέρια που ζητούν από εικόνα: </a:t>
            </a:r>
            <a:r>
              <a:rPr lang="en-GB" sz="1100" dirty="0">
                <a:latin typeface="+mj-lt"/>
                <a:hlinkClick r:id="rId3"/>
              </a:rPr>
              <a:t>https://www.vimaorthodoxias.gr/theologikos-logos-diafora/%CF%84%CE%BF-%CF%87%CF%81%CE%AD%CE%BF%CF%82-%CF%84%CE%B7%CF%82-%CE%B5%CE%BB%CE%B5%CE%B7%CE%BC%CE%BF%CF%83%CF%8D%CE%BD%CE%B7%CF%82/</a:t>
            </a:r>
            <a:r>
              <a:rPr lang="el-GR" sz="11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Γη και άνθρωποι γύρω μαζί: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="https://pixabay.com/el/users/openclipart-vectors-30363/?utm_source=link-attribution&amp;utm_medium=referral&amp;utm_campaign=image&amp;utm_content=1297926"&gt;OpenClipart-Vectors&lt;/a&gt;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="https://pixabay.com/el//?utm_source=link-attribution&amp;utm_medium=referral&amp;utm_campaign=image&amp;utm_content=1297926"&gt;Pixabay&lt;/a&gt;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Χέρια πολλά μαζί: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="https://pixabay.com/el/users/harishs-3407954/?utm_source=link-attribution&amp;utm_medium=referral&amp;utm_campaign=image&amp;utm_content=2724192"&gt;Harish </a:t>
            </a:r>
            <a:r>
              <a:rPr lang="el-GR" sz="1100" dirty="0" err="1">
                <a:latin typeface="+mj-lt"/>
              </a:rPr>
              <a:t>Sharma</a:t>
            </a:r>
            <a:r>
              <a:rPr lang="el-GR" sz="1100" dirty="0">
                <a:latin typeface="+mj-lt"/>
              </a:rPr>
              <a:t>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="https://pixabay.com/el//?utm_source=link-attribution&amp;utm_medium=referral&amp;utm_campaign=image&amp;utm_content=2724192"&gt;Pixabay&lt;/a&gt;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solidFill>
                  <a:srgbClr val="202122"/>
                </a:solidFill>
                <a:latin typeface="+mj-lt"/>
              </a:rPr>
              <a:t>Η μέλλουσα κρίση: </a:t>
            </a:r>
            <a:r>
              <a:rPr lang="en-GB" sz="1100" dirty="0">
                <a:solidFill>
                  <a:srgbClr val="202122"/>
                </a:solidFill>
                <a:latin typeface="+mj-lt"/>
                <a:hlinkClick r:id="rId4"/>
              </a:rPr>
              <a:t>https://www.sostis.gr/blog/item/603-h-mellousa-krish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 err="1">
                <a:solidFill>
                  <a:srgbClr val="202122"/>
                </a:solidFill>
                <a:latin typeface="+mj-lt"/>
              </a:rPr>
              <a:t>Τιτσιάνο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 - </a:t>
            </a:r>
            <a:r>
              <a:rPr lang="en-US" sz="1100" dirty="0">
                <a:solidFill>
                  <a:srgbClr val="202122"/>
                </a:solidFill>
                <a:latin typeface="+mj-lt"/>
              </a:rPr>
              <a:t>The </a:t>
            </a:r>
            <a:r>
              <a:rPr lang="en-US" sz="1100" dirty="0" err="1">
                <a:solidFill>
                  <a:srgbClr val="202122"/>
                </a:solidFill>
                <a:latin typeface="+mj-lt"/>
              </a:rPr>
              <a:t>Yorck</a:t>
            </a:r>
            <a:r>
              <a:rPr lang="en-US" sz="1100" dirty="0">
                <a:solidFill>
                  <a:srgbClr val="202122"/>
                </a:solidFill>
                <a:latin typeface="+mj-lt"/>
              </a:rPr>
              <a:t> Project (2002) 10.000 </a:t>
            </a:r>
            <a:r>
              <a:rPr lang="en-US" sz="1100" dirty="0" err="1">
                <a:solidFill>
                  <a:srgbClr val="202122"/>
                </a:solidFill>
                <a:latin typeface="+mj-lt"/>
              </a:rPr>
              <a:t>Meisterwerke</a:t>
            </a:r>
            <a:r>
              <a:rPr lang="en-US" sz="1100" dirty="0">
                <a:solidFill>
                  <a:srgbClr val="202122"/>
                </a:solidFill>
                <a:latin typeface="+mj-lt"/>
              </a:rPr>
              <a:t> der </a:t>
            </a:r>
            <a:r>
              <a:rPr lang="en-US" sz="1100" dirty="0" err="1">
                <a:solidFill>
                  <a:srgbClr val="202122"/>
                </a:solidFill>
                <a:latin typeface="+mj-lt"/>
              </a:rPr>
              <a:t>Malerei</a:t>
            </a:r>
            <a:r>
              <a:rPr lang="en-US" sz="1100" dirty="0">
                <a:solidFill>
                  <a:srgbClr val="202122"/>
                </a:solidFill>
                <a:latin typeface="+mj-lt"/>
              </a:rPr>
              <a:t> (DVD-ROM), distributed by DIRECTMEDIA Publishing GmbH. ISBN: 3936122202., </a:t>
            </a:r>
            <a:r>
              <a:rPr lang="en-US" sz="1100" dirty="0">
                <a:solidFill>
                  <a:srgbClr val="202122"/>
                </a:solidFill>
                <a:latin typeface="+mj-lt"/>
                <a:hlinkClick r:id="rId5"/>
              </a:rPr>
              <a:t>https://commons.wikimedia.org/w/index.php?curid=159506</a:t>
            </a:r>
            <a:endParaRPr lang="el-GR" sz="1100" dirty="0">
              <a:solidFill>
                <a:srgbClr val="20212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Πλούσιος και φτωχός Λάζαρος: </a:t>
            </a:r>
            <a:r>
              <a:rPr lang="en-GB" sz="1100" dirty="0">
                <a:latin typeface="+mj-lt"/>
                <a:hlinkClick r:id="rId6"/>
              </a:rPr>
              <a:t>https://www.sostis.gr/blog/item/4314-logos-eleimosinis-osios-symeon-neos-theologos</a:t>
            </a:r>
            <a:endParaRPr lang="el-GR" sz="11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solidFill>
                  <a:srgbClr val="202122"/>
                </a:solidFill>
                <a:latin typeface="+mj-lt"/>
              </a:rPr>
              <a:t>Μακάριοι οι ελεήμονες, </a:t>
            </a:r>
            <a:r>
              <a:rPr lang="el-GR" sz="1100" dirty="0" err="1">
                <a:solidFill>
                  <a:srgbClr val="202122"/>
                </a:solidFill>
                <a:latin typeface="+mj-lt"/>
              </a:rPr>
              <a:t>ελεηθήσονται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: </a:t>
            </a:r>
            <a:r>
              <a:rPr lang="en-GB" sz="1100" dirty="0">
                <a:solidFill>
                  <a:srgbClr val="202122"/>
                </a:solidFill>
                <a:latin typeface="+mj-lt"/>
                <a:hlinkClick r:id="rId7"/>
              </a:rPr>
              <a:t>https://agiospatrokosmas.gr/agioi/logoi-peri-elehmosunhs-1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Άγιος Αθανάσιος </a:t>
            </a:r>
            <a:r>
              <a:rPr lang="el-GR" sz="1100" dirty="0" err="1">
                <a:latin typeface="+mj-lt"/>
              </a:rPr>
              <a:t>Αλεξανδρείας</a:t>
            </a:r>
            <a:r>
              <a:rPr lang="el-GR" sz="1100" dirty="0">
                <a:solidFill>
                  <a:srgbClr val="202122"/>
                </a:solidFill>
                <a:latin typeface="+mj-lt"/>
              </a:rPr>
              <a:t>: </a:t>
            </a:r>
            <a:r>
              <a:rPr lang="el-GR" sz="1100" dirty="0">
                <a:solidFill>
                  <a:srgbClr val="202122"/>
                </a:solidFill>
                <a:latin typeface="+mj-lt"/>
                <a:hlinkClick r:id="rId8"/>
              </a:rPr>
              <a:t>https://commons.wikimedia.org/w/index.php?curid=611837</a:t>
            </a:r>
            <a:endParaRPr lang="en-GB" sz="1100" dirty="0">
              <a:solidFill>
                <a:srgbClr val="20212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Δίνει λεφτά-πράσινο φυτρώνει: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="https://pixabay.com/el/users/purwakawebid-6622005/?utm_source=link-attribution&amp;utm_medium=referral&amp;utm_campaign=image&amp;utm_content=5839666"&gt;purwaka </a:t>
            </a:r>
            <a:r>
              <a:rPr lang="el-GR" sz="1100" dirty="0" err="1">
                <a:latin typeface="+mj-lt"/>
              </a:rPr>
              <a:t>seta</a:t>
            </a:r>
            <a:r>
              <a:rPr lang="el-GR" sz="1100" dirty="0">
                <a:latin typeface="+mj-lt"/>
              </a:rPr>
              <a:t>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="https://pixabay.com/el//?utm_source=link-attribution&amp;utm_medium=referral&amp;utm_campaign=image&amp;utm_content=5839666"&gt;Pixabay&lt;/a&gt;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Χέρι δίνει γη σε άλλο: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="https://pixabay.com/el/users/darkmoon_art-1664300/?utm_source=link-attribution&amp;utm_medium=referral&amp;utm_campaign=image&amp;utm_content=3258865"&gt;Dorothe&lt;/a&gt;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="https://pixabay.com/el//?utm_source=link-attribution&amp;utm_medium=referral&amp;utm_campaign=image&amp;utm_content=3258865"&gt;Pixabay&lt;/a&gt;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100" dirty="0">
                <a:latin typeface="+mj-lt"/>
              </a:rPr>
              <a:t>Χέρια που δίνουν σε κύκλο: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="https://pixabay.com/el/users/gdj-1086657/?utm_source=link-attribution&amp;utm_medium=referral&amp;utm_campaign=image&amp;utm_content=5337730"&gt;Gordon Johnson&lt;/a&gt; από το &lt;a </a:t>
            </a:r>
            <a:r>
              <a:rPr lang="el-GR" sz="1100" dirty="0" err="1">
                <a:latin typeface="+mj-lt"/>
              </a:rPr>
              <a:t>href</a:t>
            </a:r>
            <a:r>
              <a:rPr lang="el-GR" sz="1100" dirty="0">
                <a:latin typeface="+mj-lt"/>
              </a:rPr>
              <a:t>="https://pixabay.com/el//?utm_source=link-attribution&amp;utm_medium=referral&amp;utm_campaign=image&amp;utm_content=5337730"&gt;Pixabay&lt;/a&gt;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6EE766A9-AA79-0E24-A52A-89603C4D8FB9}"/>
              </a:ext>
            </a:extLst>
          </p:cNvPr>
          <p:cNvSpPr/>
          <p:nvPr/>
        </p:nvSpPr>
        <p:spPr>
          <a:xfrm>
            <a:off x="510989" y="107576"/>
            <a:ext cx="2407023" cy="1130241"/>
          </a:xfrm>
          <a:prstGeom prst="wedgeRoundRectCallout">
            <a:avLst>
              <a:gd name="adj1" fmla="val 72473"/>
              <a:gd name="adj2" fmla="val 61621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Το κείμενο που θα μελετήσουμε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F81BA7EA-64DF-9E0B-1CA7-E549EA69E8C6}"/>
              </a:ext>
            </a:extLst>
          </p:cNvPr>
          <p:cNvGrpSpPr/>
          <p:nvPr/>
        </p:nvGrpSpPr>
        <p:grpSpPr>
          <a:xfrm>
            <a:off x="0" y="1573306"/>
            <a:ext cx="12495586" cy="5182730"/>
            <a:chOff x="0" y="1573306"/>
            <a:chExt cx="12495586" cy="5182730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9D565F49-B22E-CD3C-7461-43D547C2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3306"/>
              <a:ext cx="12226193" cy="48678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C57B6B-BA29-E1DB-4E3B-4FE6925E2446}"/>
                </a:ext>
              </a:extLst>
            </p:cNvPr>
            <p:cNvSpPr txBox="1"/>
            <p:nvPr/>
          </p:nvSpPr>
          <p:spPr>
            <a:xfrm>
              <a:off x="6750607" y="6441142"/>
              <a:ext cx="5744979" cy="3148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11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Από το σχολικό βιβλίο Αρχαία Ελληνική Γλώσσα Β΄ Γυμνασίου, ΙΤΥΕ 2020</a:t>
              </a:r>
              <a:endParaRPr lang="el-G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7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6C7F9DF-9351-E3E4-7DA5-7E986F19E316}"/>
              </a:ext>
            </a:extLst>
          </p:cNvPr>
          <p:cNvSpPr/>
          <p:nvPr/>
        </p:nvSpPr>
        <p:spPr>
          <a:xfrm>
            <a:off x="4257207" y="3584051"/>
            <a:ext cx="7934793" cy="3275352"/>
          </a:xfrm>
          <a:prstGeom prst="wedgeRoundRectCallout">
            <a:avLst>
              <a:gd name="adj1" fmla="val 23752"/>
              <a:gd name="adj2" fmla="val -4750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Τι κάνεις εσύ καθώς διαβάζουμε </a:t>
            </a:r>
            <a:r>
              <a:rPr lang="el-GR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μαζί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κείμενο:</a:t>
            </a:r>
          </a:p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το μολύβι σου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σημειώνεις τους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βασικούς όρους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πρότασης: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ρήμα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υποκείμενο του ρήματος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κατηγορούμενο του υποκειμένου ή του αντικειμένου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αντικείμενο του ρήματος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Απρφ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απαρέμφατο ειδικό ή τελικό +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 </a:t>
            </a:r>
            <a:r>
              <a:rPr lang="el-GR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απρφ</a:t>
            </a:r>
            <a:endParaRPr lang="el-G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+ Τι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συντακτικό ρόλο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παίζει το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απρφ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= Α ή Υ του ρήματος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l-GR" sz="14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634ED49C-FBE5-3ADA-A68B-733ECEEA811E}"/>
              </a:ext>
            </a:extLst>
          </p:cNvPr>
          <p:cNvSpPr/>
          <p:nvPr/>
        </p:nvSpPr>
        <p:spPr>
          <a:xfrm>
            <a:off x="0" y="0"/>
            <a:ext cx="4428195" cy="4272197"/>
          </a:xfrm>
          <a:prstGeom prst="wedgeRoundRectCallout">
            <a:avLst>
              <a:gd name="adj1" fmla="val 23752"/>
              <a:gd name="adj2" fmla="val -4750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Θα παρακολουθήσουμε μαζί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τη συλλογιστική πορεία του ομιλητή.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Βοηθητικά μέσα: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Κατευθυντήριες</a:t>
            </a: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ΕΡΩΤΗΣΕΙΣ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l-G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Πλαίσια με </a:t>
            </a: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συμπληρωματικά ΣΧΟΛΙΑ ερμηνευτικά, λεξιλογικά, συντακτικά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Λεξικό </a:t>
            </a:r>
            <a:r>
              <a:rPr lang="en-GB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Lidell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-Scott</a:t>
            </a: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Χρηστικό Λεξικό της Νεοελληνικής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Γλώσσας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E7D53-9875-4C0D-0F72-2994E2345CB6}"/>
              </a:ext>
            </a:extLst>
          </p:cNvPr>
          <p:cNvSpPr txBox="1"/>
          <p:nvPr/>
        </p:nvSpPr>
        <p:spPr>
          <a:xfrm>
            <a:off x="5352113" y="1108193"/>
            <a:ext cx="57449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ΔΡΑΣΤΗΡΙΟΤΗΤΕΣ </a:t>
            </a: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 μελέτη του κειμ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ένου</a:t>
            </a:r>
            <a:endParaRPr lang="el-G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C0EC720-B1D8-9845-AE81-E49721C5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" y="1953297"/>
            <a:ext cx="4128539" cy="49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709C2B-D1D8-ED49-383C-D14EB01037C2}"/>
              </a:ext>
            </a:extLst>
          </p:cNvPr>
          <p:cNvSpPr txBox="1"/>
          <p:nvPr/>
        </p:nvSpPr>
        <p:spPr>
          <a:xfrm>
            <a:off x="4911484" y="3546304"/>
            <a:ext cx="6786794" cy="1881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χαρακτηριστικό εκ φύσεως συνάγεις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ότι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έχουμε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εμείς οι άνθρωποι,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χάρη στο οποίο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υπερέχουμε έναντι των ζώων;</a:t>
            </a:r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CC41F716-E40F-0405-B523-42AE1974DEF6}"/>
              </a:ext>
            </a:extLst>
          </p:cNvPr>
          <p:cNvSpPr/>
          <p:nvPr/>
        </p:nvSpPr>
        <p:spPr>
          <a:xfrm>
            <a:off x="6179697" y="6323240"/>
            <a:ext cx="5981918" cy="537883"/>
          </a:xfrm>
          <a:prstGeom prst="wedgeRoundRectCallout">
            <a:avLst>
              <a:gd name="adj1" fmla="val -49871"/>
              <a:gd name="adj2" fmla="val -12019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Έγκλιση ταιριαστή με τον ΣΥΜΒΟΥΛΕΥΤΙΚΟ ΣΚΟΠΟ του κειμένου-κηρύγματος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A870-E1B8-76C8-6756-FDA8FB01E973}"/>
              </a:ext>
            </a:extLst>
          </p:cNvPr>
          <p:cNvSpPr txBox="1"/>
          <p:nvPr/>
        </p:nvSpPr>
        <p:spPr>
          <a:xfrm>
            <a:off x="5974242" y="6070389"/>
            <a:ext cx="410909" cy="471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F7A1F-FF6F-C7A6-7565-7D064CC3F82F}"/>
              </a:ext>
            </a:extLst>
          </p:cNvPr>
          <p:cNvSpPr txBox="1"/>
          <p:nvPr/>
        </p:nvSpPr>
        <p:spPr>
          <a:xfrm>
            <a:off x="658243" y="316056"/>
            <a:ext cx="11255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Ἀγαπητοί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μὴ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γιν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ώμεθα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θηριωδέστεροι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ἀ-λόγων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Φυσαλίδα ομιλίας: Ορθογώνιο με στρογγυλεμένες γωνίες 11">
            <a:extLst>
              <a:ext uri="{FF2B5EF4-FFF2-40B4-BE49-F238E27FC236}">
                <a16:creationId xmlns:a16="http://schemas.microsoft.com/office/drawing/2014/main" id="{980A793E-BFEA-A23E-7966-A1316FC51196}"/>
              </a:ext>
            </a:extLst>
          </p:cNvPr>
          <p:cNvSpPr/>
          <p:nvPr/>
        </p:nvSpPr>
        <p:spPr>
          <a:xfrm>
            <a:off x="13520" y="1141976"/>
            <a:ext cx="3133165" cy="372724"/>
          </a:xfrm>
          <a:prstGeom prst="wedgeRoundRectCallout">
            <a:avLst>
              <a:gd name="adj1" fmla="val 25391"/>
              <a:gd name="adj2" fmla="val -19318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Υποτακτική αποτρεπτική = (να) μην…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23979-7DC2-954A-0AAF-71425831B875}"/>
              </a:ext>
            </a:extLst>
          </p:cNvPr>
          <p:cNvSpPr txBox="1"/>
          <p:nvPr/>
        </p:nvSpPr>
        <p:spPr>
          <a:xfrm>
            <a:off x="2790669" y="1055759"/>
            <a:ext cx="472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sp>
        <p:nvSpPr>
          <p:cNvPr id="13" name="Φυσαλίδα ομιλίας: Ορθογώνιο με στρογγυλεμένες γωνίες 12">
            <a:extLst>
              <a:ext uri="{FF2B5EF4-FFF2-40B4-BE49-F238E27FC236}">
                <a16:creationId xmlns:a16="http://schemas.microsoft.com/office/drawing/2014/main" id="{52479D6C-42B7-0F0E-860B-4248CB2CBBAA}"/>
              </a:ext>
            </a:extLst>
          </p:cNvPr>
          <p:cNvSpPr/>
          <p:nvPr/>
        </p:nvSpPr>
        <p:spPr>
          <a:xfrm>
            <a:off x="7315200" y="443117"/>
            <a:ext cx="4846415" cy="1802541"/>
          </a:xfrm>
          <a:prstGeom prst="wedgeRoundRectCallout">
            <a:avLst>
              <a:gd name="adj1" fmla="val -73812"/>
              <a:gd name="adj2" fmla="val -36587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b="1" dirty="0">
                <a:hlinkClick r:id="rId3"/>
              </a:rPr>
              <a:t>ὁ</a:t>
            </a:r>
            <a:r>
              <a:rPr lang="el-GR" sz="1600" b="1" dirty="0">
                <a:hlinkClick r:id="rId3"/>
              </a:rPr>
              <a:t>, </a:t>
            </a:r>
            <a:r>
              <a:rPr lang="el-GR" u="sng" dirty="0">
                <a:hlinkClick r:id="rId3"/>
              </a:rPr>
              <a:t>ἡ</a:t>
            </a:r>
            <a:r>
              <a:rPr lang="el-GR" sz="1600" b="1" dirty="0">
                <a:hlinkClick r:id="rId3"/>
              </a:rPr>
              <a:t> </a:t>
            </a:r>
            <a:r>
              <a:rPr lang="el-GR" sz="1600" b="1" dirty="0" err="1">
                <a:hlinkClick r:id="rId3"/>
              </a:rPr>
              <a:t>ἄλογος</a:t>
            </a:r>
            <a:r>
              <a:rPr lang="el-GR" sz="1600" b="1" dirty="0">
                <a:hlinkClick r:id="rId3"/>
              </a:rPr>
              <a:t>, </a:t>
            </a:r>
            <a:r>
              <a:rPr lang="el-GR" sz="1600" b="1" dirty="0" err="1">
                <a:hlinkClick r:id="rId3"/>
              </a:rPr>
              <a:t>τό</a:t>
            </a:r>
            <a:r>
              <a:rPr lang="el-GR" sz="1600" b="1" dirty="0">
                <a:hlinkClick r:id="rId3"/>
              </a:rPr>
              <a:t> </a:t>
            </a:r>
            <a:r>
              <a:rPr lang="el-GR" sz="1600" b="1" dirty="0" err="1">
                <a:hlinkClick r:id="rId3"/>
              </a:rPr>
              <a:t>ἄλογον</a:t>
            </a:r>
            <a:r>
              <a:rPr lang="el-GR" sz="1600" b="1" dirty="0">
                <a:hlinkClick r:id="rId3"/>
              </a:rPr>
              <a:t>: </a:t>
            </a:r>
            <a:endParaRPr lang="el-GR" sz="1600" b="1" dirty="0"/>
          </a:p>
          <a:p>
            <a:pPr algn="just"/>
            <a:r>
              <a:rPr lang="el-GR" sz="1600" b="1" dirty="0"/>
              <a:t>- Γράψε στην ΑΝΑΖΗΤΗΣΗ του ΛΕΞΙΚΟΥ που θα βρεις αρκετά πιο κάτω στην ιστοσελίδα</a:t>
            </a:r>
          </a:p>
          <a:p>
            <a:pPr algn="just"/>
            <a:r>
              <a:rPr lang="el-GR" sz="1600" b="1" dirty="0"/>
              <a:t>- πάτα ΒΡΕΣ</a:t>
            </a:r>
          </a:p>
          <a:p>
            <a:pPr algn="just"/>
            <a:r>
              <a:rPr lang="el-GR" sz="1600" b="1" dirty="0"/>
              <a:t>- ΔΕΣ ορισμό.</a:t>
            </a:r>
          </a:p>
          <a:p>
            <a:pPr algn="r"/>
            <a:r>
              <a:rPr lang="el-GR" sz="1600" b="1" dirty="0"/>
              <a:t>α στερητικό μόριο </a:t>
            </a:r>
            <a:r>
              <a:rPr lang="el-GR" sz="1600" dirty="0"/>
              <a:t>+ </a:t>
            </a:r>
            <a:r>
              <a:rPr lang="el-GR" sz="1600" b="1" dirty="0">
                <a:solidFill>
                  <a:srgbClr val="C00000"/>
                </a:solidFill>
              </a:rPr>
              <a:t>λόγος</a:t>
            </a:r>
            <a:r>
              <a:rPr lang="el-GR" sz="1600" dirty="0"/>
              <a:t> = λογική</a:t>
            </a:r>
          </a:p>
          <a:p>
            <a:pPr algn="r"/>
            <a:r>
              <a:rPr lang="el-GR" sz="1600" dirty="0">
                <a:latin typeface="Arial Black" panose="020B0A04020102020204" pitchFamily="34" charset="0"/>
              </a:rPr>
              <a:t>≠</a:t>
            </a:r>
            <a:r>
              <a:rPr lang="el-GR" sz="1600" dirty="0"/>
              <a:t> </a:t>
            </a:r>
            <a:r>
              <a:rPr lang="el-GR" sz="1600" dirty="0" err="1"/>
              <a:t>ἐν</a:t>
            </a:r>
            <a:r>
              <a:rPr lang="el-GR" sz="1600" dirty="0"/>
              <a:t> + λόγος =&gt; </a:t>
            </a:r>
            <a:r>
              <a:rPr lang="el-GR" b="1" dirty="0" err="1"/>
              <a:t>ἔ</a:t>
            </a:r>
            <a:r>
              <a:rPr lang="el-GR" sz="1600" b="1" dirty="0" err="1"/>
              <a:t>λλογος</a:t>
            </a:r>
            <a:r>
              <a:rPr lang="el-GR" sz="1600" b="1" dirty="0"/>
              <a:t> κ στα ν.ε.</a:t>
            </a:r>
          </a:p>
        </p:txBody>
      </p:sp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63474A5C-4BAC-233B-3458-D62E2FEA141B}"/>
              </a:ext>
            </a:extLst>
          </p:cNvPr>
          <p:cNvSpPr/>
          <p:nvPr/>
        </p:nvSpPr>
        <p:spPr>
          <a:xfrm>
            <a:off x="7439714" y="2808634"/>
            <a:ext cx="4752286" cy="737670"/>
          </a:xfrm>
          <a:prstGeom prst="wedgeRoundRectCallout">
            <a:avLst>
              <a:gd name="adj1" fmla="val -122231"/>
              <a:gd name="adj2" fmla="val -343212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l-GR" sz="1600" b="1" dirty="0">
                <a:solidFill>
                  <a:srgbClr val="C00000"/>
                </a:solidFill>
              </a:rPr>
              <a:t>ὁ, ἡ θηριώδης, </a:t>
            </a:r>
            <a:r>
              <a:rPr lang="el-GR" sz="1600" b="1" dirty="0" err="1">
                <a:solidFill>
                  <a:srgbClr val="C00000"/>
                </a:solidFill>
              </a:rPr>
              <a:t>τό</a:t>
            </a:r>
            <a:r>
              <a:rPr lang="el-GR" sz="1600" b="1" dirty="0">
                <a:solidFill>
                  <a:srgbClr val="C00000"/>
                </a:solidFill>
              </a:rPr>
              <a:t> </a:t>
            </a:r>
            <a:r>
              <a:rPr lang="el-GR" sz="1600" b="1" dirty="0" err="1">
                <a:solidFill>
                  <a:srgbClr val="C00000"/>
                </a:solidFill>
              </a:rPr>
              <a:t>θηριῶδες</a:t>
            </a:r>
            <a:r>
              <a:rPr lang="el-GR" sz="1600" b="1" dirty="0">
                <a:solidFill>
                  <a:srgbClr val="C00000"/>
                </a:solidFill>
              </a:rPr>
              <a:t>: </a:t>
            </a:r>
          </a:p>
          <a:p>
            <a:pPr algn="just"/>
            <a:r>
              <a:rPr lang="el-GR" sz="1600" dirty="0"/>
              <a:t>Πώς εννοεί τη λέξη; </a:t>
            </a:r>
            <a:r>
              <a:rPr lang="el-GR" sz="1600" b="1" dirty="0"/>
              <a:t>ΑΝΑΖΗΤΗΣΕ τη λέξη </a:t>
            </a:r>
            <a:r>
              <a:rPr lang="el-GR" sz="1600" b="1" dirty="0" err="1">
                <a:hlinkClick r:id="rId3"/>
              </a:rPr>
              <a:t>θηρίον</a:t>
            </a:r>
            <a:r>
              <a:rPr lang="el-G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8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01B16-9F61-A264-9DC3-C12DDA9654C7}"/>
              </a:ext>
            </a:extLst>
          </p:cNvPr>
          <p:cNvSpPr txBox="1"/>
          <p:nvPr/>
        </p:nvSpPr>
        <p:spPr>
          <a:xfrm>
            <a:off x="386042" y="310547"/>
            <a:ext cx="11471177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ΕΝΟΤΗΤΑ Ι: ΛΟΓΙΚΑ ΕΠΙΧΕΙΡΗΜΑΤΑ εμπνευσμένα από τα όντα εκ φύσεως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1α) </a:t>
            </a:r>
            <a:r>
              <a:rPr lang="el-GR" sz="2000" dirty="0">
                <a:latin typeface="Arial Black" panose="020B0A04020102020204" pitchFamily="34" charset="0"/>
              </a:rPr>
              <a:t>Αρχικά ο </a:t>
            </a:r>
            <a:r>
              <a:rPr lang="el-GR" sz="2000" dirty="0" err="1">
                <a:latin typeface="Arial Black" panose="020B0A04020102020204" pitchFamily="34" charset="0"/>
              </a:rPr>
              <a:t>Άγ</a:t>
            </a:r>
            <a:r>
              <a:rPr lang="el-GR" sz="2000" dirty="0">
                <a:latin typeface="Arial Black" panose="020B0A04020102020204" pitchFamily="34" charset="0"/>
              </a:rPr>
              <a:t>. Χρυσόστομος συγκρίνει εμάς τους ανθρώπους με τα ζώα. </a:t>
            </a:r>
          </a:p>
        </p:txBody>
      </p:sp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E1A6FE3-67C5-FB0A-1367-AFF8CDB44A5C}"/>
              </a:ext>
            </a:extLst>
          </p:cNvPr>
          <p:cNvSpPr/>
          <p:nvPr/>
        </p:nvSpPr>
        <p:spPr>
          <a:xfrm>
            <a:off x="107576" y="2542843"/>
            <a:ext cx="4487751" cy="2134089"/>
          </a:xfrm>
          <a:prstGeom prst="wedgeRoundRectCallout">
            <a:avLst>
              <a:gd name="adj1" fmla="val 23752"/>
              <a:gd name="adj2" fmla="val -4750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Άνθρωποι # ζώα = </a:t>
            </a: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 όροι σύγκρισης και αντίθεσης.</a:t>
            </a:r>
          </a:p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Πρόσεξε παρακάτω: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συγκριτικό επίθετο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2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αντίθετα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σε τι είναι αντίθετα.</a:t>
            </a:r>
          </a:p>
          <a:p>
            <a:pPr marL="285750" indent="-285750" algn="ctr">
              <a:buFontTx/>
              <a:buChar char="-"/>
            </a:pPr>
            <a:endParaRPr lang="el-GR" sz="1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69D953B-9FEE-2E8E-559E-99693B63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73" y="1556136"/>
            <a:ext cx="4595327" cy="43702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E39C159-8693-48FA-EF1F-6180B1912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45" y="1662791"/>
            <a:ext cx="2974705" cy="41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FD6571-5DAD-84A6-1995-5FD8B8214021}"/>
              </a:ext>
            </a:extLst>
          </p:cNvPr>
          <p:cNvSpPr txBox="1"/>
          <p:nvPr/>
        </p:nvSpPr>
        <p:spPr>
          <a:xfrm>
            <a:off x="643218" y="425841"/>
            <a:ext cx="11255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Οπότε τι συμβουλεύει - συγκρίνοντάς μας με τα ζώα ο Άγιος Χρυσόστομος -</a:t>
            </a:r>
          </a:p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να μη γινόμαστε; </a:t>
            </a:r>
          </a:p>
          <a:p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Ἀγαπητοί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μὴ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γιν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ώμεθα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θηριωδέστεροι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ἀ-λόγων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1430C1BF-32A2-17DC-4E79-FA98C8DA0A61}"/>
              </a:ext>
            </a:extLst>
          </p:cNvPr>
          <p:cNvSpPr/>
          <p:nvPr/>
        </p:nvSpPr>
        <p:spPr>
          <a:xfrm>
            <a:off x="26894" y="2182218"/>
            <a:ext cx="3133165" cy="372724"/>
          </a:xfrm>
          <a:prstGeom prst="wedgeRoundRectCallout">
            <a:avLst>
              <a:gd name="adj1" fmla="val 25391"/>
              <a:gd name="adj2" fmla="val -193183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Υποτακτική αποτρεπτική = (να) μην…</a:t>
            </a:r>
          </a:p>
        </p:txBody>
      </p:sp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666972FF-A20B-7171-9C66-27AF0C96BF83}"/>
              </a:ext>
            </a:extLst>
          </p:cNvPr>
          <p:cNvSpPr/>
          <p:nvPr/>
        </p:nvSpPr>
        <p:spPr>
          <a:xfrm>
            <a:off x="9197788" y="1221803"/>
            <a:ext cx="2994212" cy="537883"/>
          </a:xfrm>
          <a:prstGeom prst="wedgeRoundRectCallout">
            <a:avLst>
              <a:gd name="adj1" fmla="val -158509"/>
              <a:gd name="adj2" fmla="val 43719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α στερητικό + </a:t>
            </a:r>
            <a:r>
              <a:rPr lang="el-GR" sz="1400" b="1" dirty="0">
                <a:solidFill>
                  <a:srgbClr val="C00000"/>
                </a:solidFill>
              </a:rPr>
              <a:t>λόγος</a:t>
            </a:r>
            <a:r>
              <a:rPr lang="el-GR" sz="1400" dirty="0"/>
              <a:t> = λογική</a:t>
            </a:r>
          </a:p>
          <a:p>
            <a:pPr algn="ctr"/>
            <a:r>
              <a:rPr lang="el-GR" sz="1400" dirty="0"/>
              <a:t># </a:t>
            </a:r>
            <a:r>
              <a:rPr lang="el-GR" sz="1400" dirty="0" err="1"/>
              <a:t>ἐν</a:t>
            </a:r>
            <a:r>
              <a:rPr lang="el-GR" sz="1400" dirty="0"/>
              <a:t> + λόγος =&gt; </a:t>
            </a:r>
            <a:r>
              <a:rPr lang="el-GR" sz="1400" dirty="0" err="1"/>
              <a:t>ἔλλογος</a:t>
            </a:r>
            <a:r>
              <a:rPr lang="el-GR" sz="1400" dirty="0"/>
              <a:t> κ στα ν.ε.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5E0CA2-BA2A-E015-4FE1-E22253AE4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60" y="2609172"/>
            <a:ext cx="1754242" cy="2378481"/>
          </a:xfrm>
          <a:prstGeom prst="rect">
            <a:avLst/>
          </a:prstGeom>
        </p:spPr>
      </p:pic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EFCC81D3-8F37-4A27-F960-9AC9DB8459DD}"/>
              </a:ext>
            </a:extLst>
          </p:cNvPr>
          <p:cNvGrpSpPr/>
          <p:nvPr/>
        </p:nvGrpSpPr>
        <p:grpSpPr>
          <a:xfrm>
            <a:off x="258295" y="4649594"/>
            <a:ext cx="11675410" cy="2107371"/>
            <a:chOff x="258295" y="4649594"/>
            <a:chExt cx="11675410" cy="21073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9B522-DADE-9C52-B1F9-23156CDB1B0A}"/>
                </a:ext>
              </a:extLst>
            </p:cNvPr>
            <p:cNvSpPr txBox="1"/>
            <p:nvPr/>
          </p:nvSpPr>
          <p:spPr>
            <a:xfrm>
              <a:off x="258295" y="5336640"/>
              <a:ext cx="11675410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Διακρίνει με βάση τη λογική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2 ομάδες όντων = </a:t>
              </a: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κοινότητα των ζώων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     </a:t>
              </a:r>
              <a:r>
                <a:rPr lang="el-GR" sz="2000" dirty="0">
                  <a:latin typeface="Arial Black" panose="020B0A04020102020204" pitchFamily="34" charset="0"/>
                  <a:cs typeface="Arial" panose="020B0604020202020204" pitchFamily="34" charset="0"/>
                </a:rPr>
                <a:t>≠</a:t>
              </a: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κοινωνία των ανθρώπων</a:t>
              </a:r>
              <a:r>
                <a:rPr lang="el-G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Τι μπορεί να εννοεί,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πώς – γιατί μπορεί να γινόμαστε πιο θηρία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από τα ά-</a:t>
              </a:r>
              <a:r>
                <a:rPr lang="el-GR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λογα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(ενν. τα ζώα); </a:t>
              </a:r>
            </a:p>
          </p:txBody>
        </p:sp>
        <p:sp>
          <p:nvSpPr>
            <p:cNvPr id="11" name="Βέλος: Κάτω 10">
              <a:extLst>
                <a:ext uri="{FF2B5EF4-FFF2-40B4-BE49-F238E27FC236}">
                  <a16:creationId xmlns:a16="http://schemas.microsoft.com/office/drawing/2014/main" id="{B9E6FC16-A89A-D509-9160-41D0F0796387}"/>
                </a:ext>
              </a:extLst>
            </p:cNvPr>
            <p:cNvSpPr/>
            <p:nvPr/>
          </p:nvSpPr>
          <p:spPr>
            <a:xfrm>
              <a:off x="966894" y="4649594"/>
              <a:ext cx="593815" cy="658725"/>
            </a:xfrm>
            <a:prstGeom prst="downArrow">
              <a:avLst>
                <a:gd name="adj1" fmla="val 50000"/>
                <a:gd name="adj2" fmla="val 5281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34F6109-3171-319D-5395-5F0DBD47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70" y="2182218"/>
            <a:ext cx="3133165" cy="2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DD4ECE6-0BAC-71D9-FC45-D01831B17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2"/>
          <a:stretch/>
        </p:blipFill>
        <p:spPr>
          <a:xfrm>
            <a:off x="0" y="0"/>
            <a:ext cx="9263922" cy="5609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0AD2C-4745-03A7-6F9B-5F60D84175BD}"/>
              </a:ext>
            </a:extLst>
          </p:cNvPr>
          <p:cNvSpPr txBox="1"/>
          <p:nvPr/>
        </p:nvSpPr>
        <p:spPr>
          <a:xfrm>
            <a:off x="1131204" y="19260"/>
            <a:ext cx="9643672" cy="206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1β)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Τι εννοεί πιο αναλυτικά…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Πώς φέρονται τα ά-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λογα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= ζώα; Πρόσεξε την 1</a:t>
            </a:r>
            <a:r>
              <a:rPr lang="el-G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ημιπερίοδο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Ἐκείνοις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(=σ’ εκείνα, δηλ. στα ζώα)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πάντ</a:t>
            </a:r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κοινὰ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καὶ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οὐ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δὲν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ἔχει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πλέον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τοῦ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ἄλλου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66C4C-2ADF-7838-5FED-906713120C15}"/>
              </a:ext>
            </a:extLst>
          </p:cNvPr>
          <p:cNvSpPr txBox="1"/>
          <p:nvPr/>
        </p:nvSpPr>
        <p:spPr>
          <a:xfrm>
            <a:off x="7939472" y="5900519"/>
            <a:ext cx="30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*</a:t>
            </a:r>
            <a:endParaRPr lang="el-GR" sz="2400" dirty="0"/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E293EA05-C013-8171-EFA0-A086742586AC}"/>
              </a:ext>
            </a:extLst>
          </p:cNvPr>
          <p:cNvSpPr/>
          <p:nvPr/>
        </p:nvSpPr>
        <p:spPr>
          <a:xfrm>
            <a:off x="5555032" y="1904018"/>
            <a:ext cx="796016" cy="496995"/>
          </a:xfrm>
          <a:prstGeom prst="wedgeRoundRectCallout">
            <a:avLst>
              <a:gd name="adj1" fmla="val -45575"/>
              <a:gd name="adj2" fmla="val -36339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κανένα</a:t>
            </a:r>
            <a:endParaRPr lang="el-G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BD037E13-56D9-E435-7D44-EFDD438E3FD6}"/>
              </a:ext>
            </a:extLst>
          </p:cNvPr>
          <p:cNvSpPr/>
          <p:nvPr/>
        </p:nvSpPr>
        <p:spPr>
          <a:xfrm>
            <a:off x="9394312" y="2804673"/>
            <a:ext cx="1380564" cy="264037"/>
          </a:xfrm>
          <a:prstGeom prst="wedgeRoundRectCallout">
            <a:avLst>
              <a:gd name="adj1" fmla="val -204086"/>
              <a:gd name="adj2" fmla="val -324044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Πλέον &lt;= πολύ</a:t>
            </a:r>
          </a:p>
        </p:txBody>
      </p:sp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0BEA180-15F9-E0A0-1395-CE14EC089F73}"/>
              </a:ext>
            </a:extLst>
          </p:cNvPr>
          <p:cNvSpPr/>
          <p:nvPr/>
        </p:nvSpPr>
        <p:spPr>
          <a:xfrm>
            <a:off x="9130887" y="1633765"/>
            <a:ext cx="1713942" cy="496995"/>
          </a:xfrm>
          <a:prstGeom prst="wedgeRoundRectCallout">
            <a:avLst>
              <a:gd name="adj1" fmla="val -45575"/>
              <a:gd name="adj2" fmla="val -36339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= πάντα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ἴσα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1764F23-FBD5-1E25-60D7-4AAF7123160E}"/>
              </a:ext>
            </a:extLst>
          </p:cNvPr>
          <p:cNvSpPr/>
          <p:nvPr/>
        </p:nvSpPr>
        <p:spPr>
          <a:xfrm>
            <a:off x="8246726" y="5808085"/>
            <a:ext cx="3874370" cy="980178"/>
          </a:xfrm>
          <a:prstGeom prst="wedgeRoundRectCallout">
            <a:avLst>
              <a:gd name="adj1" fmla="val 20532"/>
              <a:gd name="adj2" fmla="val -45156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1400" dirty="0"/>
              <a:t>- Το </a:t>
            </a:r>
            <a:r>
              <a:rPr lang="el-GR" sz="1400" dirty="0" err="1"/>
              <a:t>πᾶν</a:t>
            </a:r>
            <a:r>
              <a:rPr lang="el-GR" sz="1400" dirty="0"/>
              <a:t>, του </a:t>
            </a:r>
            <a:r>
              <a:rPr lang="el-GR" sz="1400" dirty="0" err="1"/>
              <a:t>παντ-ός</a:t>
            </a:r>
            <a:r>
              <a:rPr lang="el-GR" sz="1400" dirty="0"/>
              <a:t>.</a:t>
            </a:r>
          </a:p>
          <a:p>
            <a:pPr algn="just"/>
            <a:r>
              <a:rPr lang="el-GR" sz="1400" dirty="0"/>
              <a:t>- Πρόσεξε </a:t>
            </a:r>
            <a:r>
              <a:rPr lang="el-GR" sz="1400" b="1" dirty="0">
                <a:solidFill>
                  <a:srgbClr val="FF0000"/>
                </a:solidFill>
              </a:rPr>
              <a:t>ΑΤΤΙΚΗ ΣΥΝΤΑΞΗ </a:t>
            </a:r>
            <a:r>
              <a:rPr lang="el-GR" sz="1400" b="1" dirty="0"/>
              <a:t>στο υποκείμενο</a:t>
            </a:r>
            <a:r>
              <a:rPr lang="el-GR" sz="1400" dirty="0"/>
              <a:t> του ρήματος:</a:t>
            </a:r>
          </a:p>
          <a:p>
            <a:pPr algn="just"/>
            <a:r>
              <a:rPr lang="el-GR" sz="1400" b="1" dirty="0"/>
              <a:t>Ουδέτερο στον </a:t>
            </a:r>
            <a:r>
              <a:rPr lang="el-GR" sz="1400" b="1" u="sng" dirty="0"/>
              <a:t>πληθυντικό</a:t>
            </a:r>
            <a:r>
              <a:rPr lang="el-GR" sz="1400" b="1" dirty="0"/>
              <a:t> =&gt; ρήμα στον </a:t>
            </a:r>
            <a:r>
              <a:rPr lang="el-GR" sz="1400" b="1" u="sng" dirty="0"/>
              <a:t>ενικό</a:t>
            </a:r>
            <a:r>
              <a:rPr lang="el-GR" sz="1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4D29C-2661-FDE0-7CBD-333458512533}"/>
              </a:ext>
            </a:extLst>
          </p:cNvPr>
          <p:cNvSpPr txBox="1"/>
          <p:nvPr/>
        </p:nvSpPr>
        <p:spPr>
          <a:xfrm>
            <a:off x="1153080" y="5962074"/>
            <a:ext cx="5584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  <a:t>≠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μείς όμως;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Δες τη 2</a:t>
            </a:r>
            <a:r>
              <a:rPr lang="el-G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ημιπερίοδο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462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4EDFA5-ED7A-8568-0971-B0692A55ADD9}"/>
              </a:ext>
            </a:extLst>
          </p:cNvPr>
          <p:cNvSpPr txBox="1"/>
          <p:nvPr/>
        </p:nvSpPr>
        <p:spPr>
          <a:xfrm>
            <a:off x="439830" y="162015"/>
            <a:ext cx="755541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 Άγιος Χρυσόστομος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τώρα απευθύνεται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σε κάθε ακροατή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και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κατακρίνει: </a:t>
            </a:r>
          </a:p>
          <a:p>
            <a:pPr>
              <a:lnSpc>
                <a:spcPct val="150000"/>
              </a:lnSpc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5787B-699B-CA1B-44E1-362399D17B2E}"/>
              </a:ext>
            </a:extLst>
          </p:cNvPr>
          <p:cNvSpPr txBox="1"/>
          <p:nvPr/>
        </p:nvSpPr>
        <p:spPr>
          <a:xfrm>
            <a:off x="681878" y="4986002"/>
            <a:ext cx="1150115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Γιατί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γίνεσαι έτσι,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πώς φέρεσαι στους άλλους ανθρώπους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συνανθρώπους σου;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Βρες τη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μετοχή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με την οποία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αιτιολογεί τον αρνητικό του χαρακτηρισμό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21A77-FC3D-CE1E-B079-9D477B62F48D}"/>
              </a:ext>
            </a:extLst>
          </p:cNvPr>
          <p:cNvSpPr txBox="1"/>
          <p:nvPr/>
        </p:nvSpPr>
        <p:spPr>
          <a:xfrm>
            <a:off x="681878" y="1230003"/>
            <a:ext cx="1066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Όμως…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dirty="0"/>
          </a:p>
        </p:txBody>
      </p:sp>
      <p:sp>
        <p:nvSpPr>
          <p:cNvPr id="13" name="Φυσαλίδα ομιλίας: Ορθογώνιο με στρογγυλεμένες γωνίες 12">
            <a:extLst>
              <a:ext uri="{FF2B5EF4-FFF2-40B4-BE49-F238E27FC236}">
                <a16:creationId xmlns:a16="http://schemas.microsoft.com/office/drawing/2014/main" id="{2CA3C728-1828-FB46-2866-218F75B84CD0}"/>
              </a:ext>
            </a:extLst>
          </p:cNvPr>
          <p:cNvSpPr/>
          <p:nvPr/>
        </p:nvSpPr>
        <p:spPr>
          <a:xfrm>
            <a:off x="9529267" y="1630113"/>
            <a:ext cx="2385602" cy="871039"/>
          </a:xfrm>
          <a:prstGeom prst="wedgeRoundRectCallout">
            <a:avLst>
              <a:gd name="adj1" fmla="val -341296"/>
              <a:gd name="adj2" fmla="val -13647"/>
              <a:gd name="adj3" fmla="val 1666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Μετοχή</a:t>
            </a:r>
            <a:r>
              <a:rPr lang="el-GR" sz="1400" dirty="0"/>
              <a:t> ενεστώτα του </a:t>
            </a:r>
            <a:r>
              <a:rPr lang="el-GR" sz="1400" b="1" dirty="0" err="1"/>
              <a:t>εἰμί</a:t>
            </a:r>
            <a:endParaRPr lang="el-GR" sz="1400" b="1" dirty="0"/>
          </a:p>
          <a:p>
            <a:pPr algn="ctr"/>
            <a:r>
              <a:rPr lang="el-GR" sz="1400" dirty="0"/>
              <a:t>ὁ</a:t>
            </a:r>
            <a:r>
              <a:rPr lang="el-GR" sz="1400" b="1" dirty="0"/>
              <a:t> </a:t>
            </a:r>
            <a:r>
              <a:rPr lang="el-GR" sz="1400" b="1" dirty="0" err="1"/>
              <a:t>ὤν</a:t>
            </a:r>
            <a:r>
              <a:rPr lang="el-GR" sz="1400" b="1" dirty="0"/>
              <a:t>, </a:t>
            </a:r>
            <a:r>
              <a:rPr lang="el-GR" sz="1400" dirty="0"/>
              <a:t>τοῦ</a:t>
            </a:r>
            <a:r>
              <a:rPr lang="el-GR" sz="1400" b="1" dirty="0"/>
              <a:t> ὄντ</a:t>
            </a:r>
            <a:r>
              <a:rPr lang="el-GR" sz="1400" dirty="0"/>
              <a:t>-</a:t>
            </a:r>
            <a:r>
              <a:rPr lang="el-GR" sz="1400" b="1" dirty="0"/>
              <a:t>ος</a:t>
            </a:r>
          </a:p>
          <a:p>
            <a:pPr algn="ctr"/>
            <a:r>
              <a:rPr lang="el-GR" sz="1400" dirty="0"/>
              <a:t>ἡ</a:t>
            </a:r>
            <a:r>
              <a:rPr lang="el-GR" sz="1400" b="1" dirty="0"/>
              <a:t> </a:t>
            </a:r>
            <a:r>
              <a:rPr lang="el-GR" sz="1400" b="1" dirty="0" err="1"/>
              <a:t>οὖσ</a:t>
            </a:r>
            <a:r>
              <a:rPr lang="el-GR" sz="1400" b="1" dirty="0"/>
              <a:t>-α, </a:t>
            </a:r>
            <a:r>
              <a:rPr lang="el-GR" sz="1400" dirty="0"/>
              <a:t>τῆς</a:t>
            </a:r>
            <a:r>
              <a:rPr lang="el-GR" sz="1400" b="1" dirty="0"/>
              <a:t> </a:t>
            </a:r>
            <a:r>
              <a:rPr lang="el-GR" sz="1400" dirty="0" err="1"/>
              <a:t>οὔσ</a:t>
            </a:r>
            <a:r>
              <a:rPr lang="el-GR" sz="1400" b="1" dirty="0"/>
              <a:t>-ης</a:t>
            </a:r>
          </a:p>
          <a:p>
            <a:pPr algn="ctr"/>
            <a:r>
              <a:rPr lang="el-GR" sz="1400" dirty="0" err="1"/>
              <a:t>τό</a:t>
            </a:r>
            <a:r>
              <a:rPr lang="el-GR" sz="1400" b="1" dirty="0"/>
              <a:t> </a:t>
            </a:r>
            <a:r>
              <a:rPr lang="el-GR" sz="1400" b="1" dirty="0" err="1"/>
              <a:t>ὄν</a:t>
            </a:r>
            <a:r>
              <a:rPr lang="el-GR" sz="1400" b="1" dirty="0"/>
              <a:t>, </a:t>
            </a:r>
            <a:r>
              <a:rPr lang="el-GR" sz="1400" dirty="0" err="1"/>
              <a:t>τοῦ</a:t>
            </a:r>
            <a:r>
              <a:rPr lang="el-GR" sz="1400" b="1" dirty="0"/>
              <a:t> </a:t>
            </a:r>
            <a:r>
              <a:rPr lang="el-GR" sz="1400" b="1" dirty="0" err="1"/>
              <a:t>ὄντ-ος</a:t>
            </a:r>
            <a:endParaRPr lang="el-GR" sz="1400" b="1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AD9D342-92D3-67D0-3C8D-BBA456C01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57" y="2242417"/>
            <a:ext cx="2003110" cy="3002319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5416F49-220C-8E60-4D55-A4A23079B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47" y="2242417"/>
            <a:ext cx="2003110" cy="3002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951A2-FD6E-AE48-B48A-15A286B14716}"/>
              </a:ext>
            </a:extLst>
          </p:cNvPr>
          <p:cNvSpPr txBox="1"/>
          <p:nvPr/>
        </p:nvSpPr>
        <p:spPr>
          <a:xfrm>
            <a:off x="439830" y="1451041"/>
            <a:ext cx="60935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σὺ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ἄνθρωπος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ὤν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= αν και είσαι, 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θηρίου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γίνῃ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χαλεπώτερος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3114</Words>
  <Application>Microsoft Office PowerPoint</Application>
  <PresentationFormat>Ευρεία οθόνη</PresentationFormat>
  <Paragraphs>265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Arial</vt:lpstr>
      <vt:lpstr>Arial</vt:lpstr>
      <vt:lpstr>Arial Black</vt:lpstr>
      <vt:lpstr>Calibri</vt:lpstr>
      <vt:lpstr>Calibri Light</vt:lpstr>
      <vt:lpstr>Symbol</vt:lpstr>
      <vt:lpstr>Θέμα του Office</vt:lpstr>
      <vt:lpstr> ΠΥΡΗΝΑΣ της μελέτης μας: Κήρυγμα του Αγίου Ιωάννη του Χρυσοστόμου  για την ελεημοσύνη…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Ώρα  να σκεφτούμε, να συζητήσουμε, να γράψουμε, να πάμε και λίγο πιο πέρα από το κείμενο… για να καταλήξουμε και στον δικό μας τον κόσμο, τον σημερινό...</vt:lpstr>
      <vt:lpstr>ΠΑΡΑΛΛΗΛΟ ΚΕΙΜΕΝΟ</vt:lpstr>
      <vt:lpstr>Παρουσίαση του PowerPoint</vt:lpstr>
      <vt:lpstr>Παρουσίαση του PowerPoint</vt:lpstr>
      <vt:lpstr>Παρουσίαση του PowerPoint</vt:lpstr>
      <vt:lpstr>ΑΝΑΣΤΟΧΑΣΜΟΣ</vt:lpstr>
      <vt:lpstr>Παρουσίαση του PowerPoint</vt:lpstr>
      <vt:lpstr>ΠΗΓΕΣ ΕΙΚΟΝΩΝ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341</cp:revision>
  <dcterms:created xsi:type="dcterms:W3CDTF">2023-12-16T12:12:37Z</dcterms:created>
  <dcterms:modified xsi:type="dcterms:W3CDTF">2024-01-24T20:32:44Z</dcterms:modified>
</cp:coreProperties>
</file>