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8" r:id="rId8"/>
    <p:sldId id="269" r:id="rId9"/>
    <p:sldId id="271" r:id="rId10"/>
    <p:sldId id="272" r:id="rId11"/>
    <p:sldId id="273" r:id="rId12"/>
    <p:sldId id="274" r:id="rId13"/>
    <p:sldId id="285" r:id="rId14"/>
    <p:sldId id="262" r:id="rId15"/>
    <p:sldId id="263" r:id="rId16"/>
    <p:sldId id="287" r:id="rId17"/>
    <p:sldId id="264" r:id="rId18"/>
    <p:sldId id="265" r:id="rId19"/>
    <p:sldId id="266" r:id="rId20"/>
    <p:sldId id="267" r:id="rId21"/>
    <p:sldId id="286" r:id="rId22"/>
    <p:sldId id="275" r:id="rId23"/>
    <p:sldId id="276" r:id="rId24"/>
    <p:sldId id="277" r:id="rId25"/>
    <p:sldId id="278" r:id="rId26"/>
    <p:sldId id="279" r:id="rId27"/>
    <p:sldId id="288" r:id="rId28"/>
    <p:sldId id="280" r:id="rId29"/>
    <p:sldId id="281" r:id="rId30"/>
    <p:sldId id="282" r:id="rId31"/>
    <p:sldId id="283" r:id="rId32"/>
    <p:sldId id="270" r:id="rId33"/>
    <p:sldId id="284" r:id="rId34"/>
  </p:sldIdLst>
  <p:sldSz cx="9144000" cy="6858000" type="screen4x3"/>
  <p:notesSz cx="9144000" cy="6858000"/>
  <p:defaultTextStyle>
    <a:defPPr>
      <a:defRPr lang="el-G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00"/>
    <a:srgbClr val="000099"/>
    <a:srgbClr val="66FF33"/>
    <a:srgbClr val="FFFF66"/>
    <a:srgbClr val="339966"/>
    <a:srgbClr val="33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59" autoAdjust="0"/>
    <p:restoredTop sz="94484" autoAdjust="0"/>
  </p:normalViewPr>
  <p:slideViewPr>
    <p:cSldViewPr>
      <p:cViewPr varScale="1">
        <p:scale>
          <a:sx n="94" d="100"/>
          <a:sy n="94" d="100"/>
        </p:scale>
        <p:origin x="78" y="2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6.xml"/><Relationship Id="rId3" Type="http://schemas.openxmlformats.org/officeDocument/2006/relationships/slide" Target="slides/slide9.xml"/><Relationship Id="rId7" Type="http://schemas.openxmlformats.org/officeDocument/2006/relationships/slide" Target="slides/slide22.xml"/><Relationship Id="rId12" Type="http://schemas.openxmlformats.org/officeDocument/2006/relationships/slide" Target="slides/slide3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32.xml"/><Relationship Id="rId5" Type="http://schemas.openxmlformats.org/officeDocument/2006/relationships/slide" Target="slides/slide12.xml"/><Relationship Id="rId10" Type="http://schemas.openxmlformats.org/officeDocument/2006/relationships/slide" Target="slides/slide29.xml"/><Relationship Id="rId4" Type="http://schemas.openxmlformats.org/officeDocument/2006/relationships/slide" Target="slides/slide11.xml"/><Relationship Id="rId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22531" name="Rectangle 3"/>
          <p:cNvSpPr>
            <a:spLocks noGrp="1" noChangeArrowheads="1"/>
          </p:cNvSpPr>
          <p:nvPr>
            <p:ph type="dt" sz="quarter" idx="1"/>
          </p:nvPr>
        </p:nvSpPr>
        <p:spPr bwMode="auto">
          <a:xfrm>
            <a:off x="5181600" y="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22532" name="Rectangle 4"/>
          <p:cNvSpPr>
            <a:spLocks noGrp="1" noChangeArrowheads="1"/>
          </p:cNvSpPr>
          <p:nvPr>
            <p:ph type="ftr" sz="quarter" idx="2"/>
          </p:nvPr>
        </p:nvSpPr>
        <p:spPr bwMode="auto">
          <a:xfrm>
            <a:off x="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22533" name="Rectangle 5"/>
          <p:cNvSpPr>
            <a:spLocks noGrp="1" noChangeArrowheads="1"/>
          </p:cNvSpPr>
          <p:nvPr>
            <p:ph type="sldNum" sz="quarter" idx="3"/>
          </p:nvPr>
        </p:nvSpPr>
        <p:spPr bwMode="auto">
          <a:xfrm>
            <a:off x="518160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1F61DCE-AA47-4B73-8969-75A04B00A6A1}" type="slidenum">
              <a:rPr lang="el-GR" altLang="el-GR"/>
              <a:pPr/>
              <a:t>‹#›</a:t>
            </a:fld>
            <a:endParaRPr lang="el-GR" altLang="el-GR"/>
          </a:p>
        </p:txBody>
      </p:sp>
    </p:spTree>
    <p:extLst>
      <p:ext uri="{BB962C8B-B14F-4D97-AF65-F5344CB8AC3E}">
        <p14:creationId xmlns:p14="http://schemas.microsoft.com/office/powerpoint/2010/main" val="3610057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6147"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6148" name="Rectangle 4"/>
          <p:cNvSpPr>
            <a:spLocks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6150"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6151"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676EE2F-082F-4F68-BB87-D157714C678F}" type="slidenum">
              <a:rPr lang="el-GR" altLang="el-GR"/>
              <a:pPr/>
              <a:t>‹#›</a:t>
            </a:fld>
            <a:endParaRPr lang="el-GR" altLang="el-GR"/>
          </a:p>
        </p:txBody>
      </p:sp>
    </p:spTree>
    <p:extLst>
      <p:ext uri="{BB962C8B-B14F-4D97-AF65-F5344CB8AC3E}">
        <p14:creationId xmlns:p14="http://schemas.microsoft.com/office/powerpoint/2010/main" val="23798696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sp>
        <p:nvSpPr>
          <p:cNvPr id="4105" name="Rectangle 9" descr="Large confetti"/>
          <p:cNvSpPr>
            <a:spLocks noGrp="1" noChangeArrowheads="1"/>
          </p:cNvSpPr>
          <p:nvPr>
            <p:ph type="ctrTitle"/>
          </p:nvPr>
        </p:nvSpPr>
        <p:spPr>
          <a:xfrm>
            <a:off x="685800" y="1752600"/>
            <a:ext cx="7772400" cy="1143000"/>
          </a:xfrm>
        </p:spPr>
        <p:txBody>
          <a:bodyPr anchor="ctr"/>
          <a:lstStyle>
            <a:lvl1pPr algn="ctr">
              <a:defRPr>
                <a:solidFill>
                  <a:schemeClr val="bg1"/>
                </a:solidFill>
              </a:defRPr>
            </a:lvl1pPr>
          </a:lstStyle>
          <a:p>
            <a:pPr lvl="0"/>
            <a:r>
              <a:rPr lang="el-GR" altLang="el-GR" noProof="0" smtClean="0"/>
              <a:t>Κάντε κλικ για να επεξεργαστείτε τον τίτλο</a:t>
            </a:r>
          </a:p>
        </p:txBody>
      </p:sp>
      <p:sp>
        <p:nvSpPr>
          <p:cNvPr id="4106"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l-GR" altLang="el-GR" noProof="0" smtClean="0"/>
              <a:t>Κάντε κλικ για να επεξεργαστείτε τον υπότιτλο του υποδείγματος</a:t>
            </a:r>
          </a:p>
        </p:txBody>
      </p:sp>
      <p:sp>
        <p:nvSpPr>
          <p:cNvPr id="4107" name="Rectangle 11"/>
          <p:cNvSpPr>
            <a:spLocks noGrp="1" noChangeArrowheads="1"/>
          </p:cNvSpPr>
          <p:nvPr>
            <p:ph type="dt" sz="half" idx="2"/>
          </p:nvPr>
        </p:nvSpPr>
        <p:spPr/>
        <p:txBody>
          <a:bodyPr/>
          <a:lstStyle>
            <a:lvl1pPr>
              <a:defRPr/>
            </a:lvl1pPr>
          </a:lstStyle>
          <a:p>
            <a:endParaRPr lang="el-GR" altLang="el-GR"/>
          </a:p>
        </p:txBody>
      </p:sp>
      <p:sp>
        <p:nvSpPr>
          <p:cNvPr id="4108" name="Rectangle 12"/>
          <p:cNvSpPr>
            <a:spLocks noGrp="1" noChangeArrowheads="1"/>
          </p:cNvSpPr>
          <p:nvPr>
            <p:ph type="ftr" sz="quarter" idx="3"/>
          </p:nvPr>
        </p:nvSpPr>
        <p:spPr>
          <a:xfrm>
            <a:off x="3124200" y="6248400"/>
            <a:ext cx="2895600" cy="457200"/>
          </a:xfrm>
        </p:spPr>
        <p:txBody>
          <a:bodyPr/>
          <a:lstStyle>
            <a:lvl1pPr>
              <a:defRPr sz="1400" b="0">
                <a:solidFill>
                  <a:schemeClr val="tx1"/>
                </a:solidFill>
              </a:defRPr>
            </a:lvl1pPr>
          </a:lstStyle>
          <a:p>
            <a:r>
              <a:rPr lang="el-GR" altLang="el-GR"/>
              <a:t>Βελώνης Γεώργιος</a:t>
            </a:r>
          </a:p>
        </p:txBody>
      </p:sp>
      <p:sp>
        <p:nvSpPr>
          <p:cNvPr id="4109" name="Rectangle 13"/>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r>
              <a:rPr lang="el-GR" altLang="el-GR"/>
              <a:t>4  -  </a:t>
            </a:r>
            <a:fld id="{3DC19CD1-6F42-44C2-A8F8-58B40E8B9F51}" type="slidenum">
              <a:rPr lang="el-GR" altLang="el-GR"/>
              <a:pPr/>
              <a:t>‹#›</a:t>
            </a:fld>
            <a:endParaRPr lang="el-GR" altLang="el-G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2  -  </a:t>
            </a:r>
            <a:fld id="{74A0B732-1A57-450F-9034-EC1D508691D9}" type="slidenum">
              <a:rPr lang="el-GR" altLang="el-GR"/>
              <a:pPr/>
              <a:t>‹#›</a:t>
            </a:fld>
            <a:endParaRPr lang="el-GR" altLang="el-GR"/>
          </a:p>
        </p:txBody>
      </p:sp>
    </p:spTree>
    <p:extLst>
      <p:ext uri="{BB962C8B-B14F-4D97-AF65-F5344CB8AC3E}">
        <p14:creationId xmlns:p14="http://schemas.microsoft.com/office/powerpoint/2010/main" val="3091320921"/>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21488" y="284163"/>
            <a:ext cx="2044700" cy="5811837"/>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284163"/>
            <a:ext cx="5983288" cy="581183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2  -  </a:t>
            </a:r>
            <a:fld id="{EE48B1F8-83EF-4C15-890C-FBE567A97D01}" type="slidenum">
              <a:rPr lang="el-GR" altLang="el-GR"/>
              <a:pPr/>
              <a:t>‹#›</a:t>
            </a:fld>
            <a:endParaRPr lang="el-GR" altLang="el-GR"/>
          </a:p>
        </p:txBody>
      </p:sp>
    </p:spTree>
    <p:extLst>
      <p:ext uri="{BB962C8B-B14F-4D97-AF65-F5344CB8AC3E}">
        <p14:creationId xmlns:p14="http://schemas.microsoft.com/office/powerpoint/2010/main" val="645927851"/>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Τίτλος, Κείμενο και Γράφημα">
    <p:spTree>
      <p:nvGrpSpPr>
        <p:cNvPr id="1" name=""/>
        <p:cNvGrpSpPr/>
        <p:nvPr/>
      </p:nvGrpSpPr>
      <p:grpSpPr>
        <a:xfrm>
          <a:off x="0" y="0"/>
          <a:ext cx="0" cy="0"/>
          <a:chOff x="0" y="0"/>
          <a:chExt cx="0" cy="0"/>
        </a:xfrm>
      </p:grpSpPr>
      <p:sp>
        <p:nvSpPr>
          <p:cNvPr id="2" name="Τίτλος 1"/>
          <p:cNvSpPr>
            <a:spLocks noGrp="1"/>
          </p:cNvSpPr>
          <p:nvPr>
            <p:ph type="title"/>
          </p:nvPr>
        </p:nvSpPr>
        <p:spPr>
          <a:xfrm>
            <a:off x="1093788" y="284163"/>
            <a:ext cx="77724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6858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γραφήματος 3"/>
          <p:cNvSpPr>
            <a:spLocks noGrp="1"/>
          </p:cNvSpPr>
          <p:nvPr>
            <p:ph type="chart" sz="half" idx="2"/>
          </p:nvPr>
        </p:nvSpPr>
        <p:spPr>
          <a:xfrm>
            <a:off x="4648200" y="1905000"/>
            <a:ext cx="3810000" cy="4191000"/>
          </a:xfrm>
        </p:spPr>
        <p:txBody>
          <a:bodyPr/>
          <a:lstStyle/>
          <a:p>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l-GR" altLang="el-GR"/>
          </a:p>
        </p:txBody>
      </p:sp>
      <p:sp>
        <p:nvSpPr>
          <p:cNvPr id="6" name="Θέση υποσέλιδου 5"/>
          <p:cNvSpPr>
            <a:spLocks noGrp="1"/>
          </p:cNvSpPr>
          <p:nvPr>
            <p:ph type="ftr" sz="quarter" idx="11"/>
          </p:nvPr>
        </p:nvSpPr>
        <p:spPr>
          <a:xfrm>
            <a:off x="304800" y="0"/>
            <a:ext cx="685800" cy="1752600"/>
          </a:xfrm>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a:xfrm>
            <a:off x="8318500" y="6400800"/>
            <a:ext cx="825500" cy="457200"/>
          </a:xfrm>
        </p:spPr>
        <p:txBody>
          <a:bodyPr/>
          <a:lstStyle>
            <a:lvl1pPr>
              <a:defRPr/>
            </a:lvl1pPr>
          </a:lstStyle>
          <a:p>
            <a:r>
              <a:rPr lang="el-GR" altLang="el-GR"/>
              <a:t>2  -  </a:t>
            </a:r>
            <a:fld id="{EAAFF10B-AF8F-4D80-9F38-3520881CD753}" type="slidenum">
              <a:rPr lang="el-GR" altLang="el-GR"/>
              <a:pPr/>
              <a:t>‹#›</a:t>
            </a:fld>
            <a:endParaRPr lang="el-GR" altLang="el-GR"/>
          </a:p>
        </p:txBody>
      </p:sp>
    </p:spTree>
    <p:extLst>
      <p:ext uri="{BB962C8B-B14F-4D97-AF65-F5344CB8AC3E}">
        <p14:creationId xmlns:p14="http://schemas.microsoft.com/office/powerpoint/2010/main" val="4256039291"/>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093788" y="284163"/>
            <a:ext cx="7772400" cy="1143000"/>
          </a:xfrm>
        </p:spPr>
        <p:txBody>
          <a:bodyPr/>
          <a:lstStyle/>
          <a:p>
            <a:r>
              <a:rPr lang="el-GR" smtClean="0"/>
              <a:t>Στυλ κύριου τίτλου</a:t>
            </a:r>
            <a:endParaRPr lang="el-GR"/>
          </a:p>
        </p:txBody>
      </p:sp>
      <p:sp>
        <p:nvSpPr>
          <p:cNvPr id="3" name="Θέση πίνακα 2"/>
          <p:cNvSpPr>
            <a:spLocks noGrp="1"/>
          </p:cNvSpPr>
          <p:nvPr>
            <p:ph type="tbl" idx="1"/>
          </p:nvPr>
        </p:nvSpPr>
        <p:spPr>
          <a:xfrm>
            <a:off x="685800" y="1905000"/>
            <a:ext cx="7772400" cy="4191000"/>
          </a:xfrm>
        </p:spPr>
        <p:txBody>
          <a:bodyPr/>
          <a:lstStyle/>
          <a:p>
            <a:endParaRPr lang="el-GR"/>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endParaRPr lang="el-GR" altLang="el-GR"/>
          </a:p>
        </p:txBody>
      </p:sp>
      <p:sp>
        <p:nvSpPr>
          <p:cNvPr id="5" name="Θέση υποσέλιδου 4"/>
          <p:cNvSpPr>
            <a:spLocks noGrp="1"/>
          </p:cNvSpPr>
          <p:nvPr>
            <p:ph type="ftr" sz="quarter" idx="11"/>
          </p:nvPr>
        </p:nvSpPr>
        <p:spPr>
          <a:xfrm>
            <a:off x="304800" y="0"/>
            <a:ext cx="685800" cy="1752600"/>
          </a:xfrm>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a:xfrm>
            <a:off x="8318500" y="6400800"/>
            <a:ext cx="825500" cy="457200"/>
          </a:xfrm>
        </p:spPr>
        <p:txBody>
          <a:bodyPr/>
          <a:lstStyle>
            <a:lvl1pPr>
              <a:defRPr/>
            </a:lvl1pPr>
          </a:lstStyle>
          <a:p>
            <a:r>
              <a:rPr lang="el-GR" altLang="el-GR"/>
              <a:t>2  -  </a:t>
            </a:r>
            <a:fld id="{BEBD8F03-FC83-4C4A-ABB9-69B67775B7FB}" type="slidenum">
              <a:rPr lang="el-GR" altLang="el-GR"/>
              <a:pPr/>
              <a:t>‹#›</a:t>
            </a:fld>
            <a:endParaRPr lang="el-GR" altLang="el-GR"/>
          </a:p>
        </p:txBody>
      </p:sp>
    </p:spTree>
    <p:extLst>
      <p:ext uri="{BB962C8B-B14F-4D97-AF65-F5344CB8AC3E}">
        <p14:creationId xmlns:p14="http://schemas.microsoft.com/office/powerpoint/2010/main" val="442955931"/>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2  -  </a:t>
            </a:r>
            <a:fld id="{12F7A99D-2AE0-41CF-8F11-02A328346082}" type="slidenum">
              <a:rPr lang="el-GR" altLang="el-GR"/>
              <a:pPr/>
              <a:t>‹#›</a:t>
            </a:fld>
            <a:endParaRPr lang="el-GR" altLang="el-GR"/>
          </a:p>
        </p:txBody>
      </p:sp>
    </p:spTree>
    <p:extLst>
      <p:ext uri="{BB962C8B-B14F-4D97-AF65-F5344CB8AC3E}">
        <p14:creationId xmlns:p14="http://schemas.microsoft.com/office/powerpoint/2010/main" val="100129963"/>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2  -  </a:t>
            </a:r>
            <a:fld id="{C2F22416-F100-46CE-9291-DCD0D319F1FB}" type="slidenum">
              <a:rPr lang="el-GR" altLang="el-GR"/>
              <a:pPr/>
              <a:t>‹#›</a:t>
            </a:fld>
            <a:endParaRPr lang="el-GR" altLang="el-GR"/>
          </a:p>
        </p:txBody>
      </p:sp>
    </p:spTree>
    <p:extLst>
      <p:ext uri="{BB962C8B-B14F-4D97-AF65-F5344CB8AC3E}">
        <p14:creationId xmlns:p14="http://schemas.microsoft.com/office/powerpoint/2010/main" val="1241116977"/>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2  -  </a:t>
            </a:r>
            <a:fld id="{0DDC7FEF-5ADF-4A15-8ED8-F97C76B15EB4}" type="slidenum">
              <a:rPr lang="el-GR" altLang="el-GR"/>
              <a:pPr/>
              <a:t>‹#›</a:t>
            </a:fld>
            <a:endParaRPr lang="el-GR" altLang="el-GR"/>
          </a:p>
        </p:txBody>
      </p:sp>
    </p:spTree>
    <p:extLst>
      <p:ext uri="{BB962C8B-B14F-4D97-AF65-F5344CB8AC3E}">
        <p14:creationId xmlns:p14="http://schemas.microsoft.com/office/powerpoint/2010/main" val="921573608"/>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p>
        </p:txBody>
      </p:sp>
      <p:sp>
        <p:nvSpPr>
          <p:cNvPr id="8" name="Θέση υποσέλιδου 7"/>
          <p:cNvSpPr>
            <a:spLocks noGrp="1"/>
          </p:cNvSpPr>
          <p:nvPr>
            <p:ph type="ftr" sz="quarter" idx="11"/>
          </p:nvPr>
        </p:nvSpPr>
        <p:spPr/>
        <p:txBody>
          <a:bodyPr/>
          <a:lstStyle>
            <a:lvl1pPr>
              <a:defRPr/>
            </a:lvl1pPr>
          </a:lstStyle>
          <a:p>
            <a:r>
              <a:rPr lang="el-GR" altLang="el-GR"/>
              <a:t>Βελώνης Γεώργιος</a:t>
            </a:r>
          </a:p>
        </p:txBody>
      </p:sp>
      <p:sp>
        <p:nvSpPr>
          <p:cNvPr id="9" name="Θέση αριθμού διαφάνειας 8"/>
          <p:cNvSpPr>
            <a:spLocks noGrp="1"/>
          </p:cNvSpPr>
          <p:nvPr>
            <p:ph type="sldNum" sz="quarter" idx="12"/>
          </p:nvPr>
        </p:nvSpPr>
        <p:spPr/>
        <p:txBody>
          <a:bodyPr/>
          <a:lstStyle>
            <a:lvl1pPr>
              <a:defRPr/>
            </a:lvl1pPr>
          </a:lstStyle>
          <a:p>
            <a:r>
              <a:rPr lang="el-GR" altLang="el-GR"/>
              <a:t>2  -  </a:t>
            </a:r>
            <a:fld id="{46B0FD93-9864-495D-AE6B-AD9E0C5F809F}" type="slidenum">
              <a:rPr lang="el-GR" altLang="el-GR"/>
              <a:pPr/>
              <a:t>‹#›</a:t>
            </a:fld>
            <a:endParaRPr lang="el-GR" altLang="el-GR"/>
          </a:p>
        </p:txBody>
      </p:sp>
    </p:spTree>
    <p:extLst>
      <p:ext uri="{BB962C8B-B14F-4D97-AF65-F5344CB8AC3E}">
        <p14:creationId xmlns:p14="http://schemas.microsoft.com/office/powerpoint/2010/main" val="49873591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p>
        </p:txBody>
      </p:sp>
      <p:sp>
        <p:nvSpPr>
          <p:cNvPr id="4" name="Θέση υποσέλιδου 3"/>
          <p:cNvSpPr>
            <a:spLocks noGrp="1"/>
          </p:cNvSpPr>
          <p:nvPr>
            <p:ph type="ftr" sz="quarter" idx="11"/>
          </p:nvPr>
        </p:nvSpPr>
        <p:spPr/>
        <p:txBody>
          <a:bodyPr/>
          <a:lstStyle>
            <a:lvl1pPr>
              <a:defRPr/>
            </a:lvl1pPr>
          </a:lstStyle>
          <a:p>
            <a:r>
              <a:rPr lang="el-GR" altLang="el-GR"/>
              <a:t>Βελώνης Γεώργιος</a:t>
            </a:r>
          </a:p>
        </p:txBody>
      </p:sp>
      <p:sp>
        <p:nvSpPr>
          <p:cNvPr id="5" name="Θέση αριθμού διαφάνειας 4"/>
          <p:cNvSpPr>
            <a:spLocks noGrp="1"/>
          </p:cNvSpPr>
          <p:nvPr>
            <p:ph type="sldNum" sz="quarter" idx="12"/>
          </p:nvPr>
        </p:nvSpPr>
        <p:spPr/>
        <p:txBody>
          <a:bodyPr/>
          <a:lstStyle>
            <a:lvl1pPr>
              <a:defRPr/>
            </a:lvl1pPr>
          </a:lstStyle>
          <a:p>
            <a:r>
              <a:rPr lang="el-GR" altLang="el-GR"/>
              <a:t>2  -  </a:t>
            </a:r>
            <a:fld id="{B3CD664F-5E12-40FF-AA22-BE3485A843F2}" type="slidenum">
              <a:rPr lang="el-GR" altLang="el-GR"/>
              <a:pPr/>
              <a:t>‹#›</a:t>
            </a:fld>
            <a:endParaRPr lang="el-GR" altLang="el-GR"/>
          </a:p>
        </p:txBody>
      </p:sp>
    </p:spTree>
    <p:extLst>
      <p:ext uri="{BB962C8B-B14F-4D97-AF65-F5344CB8AC3E}">
        <p14:creationId xmlns:p14="http://schemas.microsoft.com/office/powerpoint/2010/main" val="1712785650"/>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p>
        </p:txBody>
      </p:sp>
      <p:sp>
        <p:nvSpPr>
          <p:cNvPr id="3" name="Θέση υποσέλιδου 2"/>
          <p:cNvSpPr>
            <a:spLocks noGrp="1"/>
          </p:cNvSpPr>
          <p:nvPr>
            <p:ph type="ftr" sz="quarter" idx="11"/>
          </p:nvPr>
        </p:nvSpPr>
        <p:spPr/>
        <p:txBody>
          <a:bodyPr/>
          <a:lstStyle>
            <a:lvl1pPr>
              <a:defRPr/>
            </a:lvl1pPr>
          </a:lstStyle>
          <a:p>
            <a:r>
              <a:rPr lang="el-GR" altLang="el-GR"/>
              <a:t>Βελώνης Γεώργιος</a:t>
            </a:r>
          </a:p>
        </p:txBody>
      </p:sp>
      <p:sp>
        <p:nvSpPr>
          <p:cNvPr id="4" name="Θέση αριθμού διαφάνειας 3"/>
          <p:cNvSpPr>
            <a:spLocks noGrp="1"/>
          </p:cNvSpPr>
          <p:nvPr>
            <p:ph type="sldNum" sz="quarter" idx="12"/>
          </p:nvPr>
        </p:nvSpPr>
        <p:spPr/>
        <p:txBody>
          <a:bodyPr/>
          <a:lstStyle>
            <a:lvl1pPr>
              <a:defRPr/>
            </a:lvl1pPr>
          </a:lstStyle>
          <a:p>
            <a:r>
              <a:rPr lang="el-GR" altLang="el-GR"/>
              <a:t>2  -  </a:t>
            </a:r>
            <a:fld id="{4CDF3E3B-872B-45D8-AACF-1C0A5C00FFAE}" type="slidenum">
              <a:rPr lang="el-GR" altLang="el-GR"/>
              <a:pPr/>
              <a:t>‹#›</a:t>
            </a:fld>
            <a:endParaRPr lang="el-GR" altLang="el-GR"/>
          </a:p>
        </p:txBody>
      </p:sp>
    </p:spTree>
    <p:extLst>
      <p:ext uri="{BB962C8B-B14F-4D97-AF65-F5344CB8AC3E}">
        <p14:creationId xmlns:p14="http://schemas.microsoft.com/office/powerpoint/2010/main" val="1484591155"/>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2  -  </a:t>
            </a:r>
            <a:fld id="{A9D97AD6-0A55-4805-99D6-D2C389C7DF17}" type="slidenum">
              <a:rPr lang="el-GR" altLang="el-GR"/>
              <a:pPr/>
              <a:t>‹#›</a:t>
            </a:fld>
            <a:endParaRPr lang="el-GR" altLang="el-GR"/>
          </a:p>
        </p:txBody>
      </p:sp>
    </p:spTree>
    <p:extLst>
      <p:ext uri="{BB962C8B-B14F-4D97-AF65-F5344CB8AC3E}">
        <p14:creationId xmlns:p14="http://schemas.microsoft.com/office/powerpoint/2010/main" val="2132581927"/>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2  -  </a:t>
            </a:r>
            <a:fld id="{DE8C6BEA-B3BA-4019-BEF6-0DBE5BE4E610}" type="slidenum">
              <a:rPr lang="el-GR" altLang="el-GR"/>
              <a:pPr/>
              <a:t>‹#›</a:t>
            </a:fld>
            <a:endParaRPr lang="el-GR" altLang="el-GR"/>
          </a:p>
        </p:txBody>
      </p:sp>
    </p:spTree>
    <p:extLst>
      <p:ext uri="{BB962C8B-B14F-4D97-AF65-F5344CB8AC3E}">
        <p14:creationId xmlns:p14="http://schemas.microsoft.com/office/powerpoint/2010/main" val="665509302"/>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EEEFE1"/>
            </a:gs>
            <a:gs pos="100000">
              <a:srgbClr val="CCECFF"/>
            </a:gs>
          </a:gsLst>
          <a:lin ang="5400000" scaled="1"/>
        </a:gradFill>
        <a:effectLst/>
      </p:bgPr>
    </p:bg>
    <p:spTree>
      <p:nvGrpSpPr>
        <p:cNvPr id="1" name=""/>
        <p:cNvGrpSpPr/>
        <p:nvPr/>
      </p:nvGrpSpPr>
      <p:grpSpPr>
        <a:xfrm>
          <a:off x="0" y="0"/>
          <a:ext cx="0" cy="0"/>
          <a:chOff x="0" y="0"/>
          <a:chExt cx="0" cy="0"/>
        </a:xfrm>
      </p:grpSpPr>
      <p:sp>
        <p:nvSpPr>
          <p:cNvPr id="3074" name="Rectangle 1026"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να επεξεργαστείτε τον τίτλο</a:t>
            </a:r>
          </a:p>
        </p:txBody>
      </p:sp>
      <p:sp>
        <p:nvSpPr>
          <p:cNvPr id="3075" name="Rectangle 1027"/>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076" name="Rectangle 102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l-GR" altLang="el-GR"/>
          </a:p>
        </p:txBody>
      </p:sp>
      <p:sp>
        <p:nvSpPr>
          <p:cNvPr id="3077" name="Rectangle 1029"/>
          <p:cNvSpPr>
            <a:spLocks noGrp="1" noChangeArrowheads="1"/>
          </p:cNvSpPr>
          <p:nvPr>
            <p:ph type="ftr" sz="quarter" idx="3"/>
          </p:nvPr>
        </p:nvSpPr>
        <p:spPr bwMode="auto">
          <a:xfrm>
            <a:off x="304800" y="0"/>
            <a:ext cx="685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1">
                <a:solidFill>
                  <a:srgbClr val="00CC00"/>
                </a:solidFill>
              </a:defRPr>
            </a:lvl1pPr>
          </a:lstStyle>
          <a:p>
            <a:r>
              <a:rPr lang="el-GR" altLang="el-GR"/>
              <a:t>Βελώνης Γεώργιος</a:t>
            </a:r>
          </a:p>
        </p:txBody>
      </p:sp>
      <p:sp>
        <p:nvSpPr>
          <p:cNvPr id="3078" name="Rectangle 1030"/>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a:p>
        </p:txBody>
      </p:sp>
      <p:sp>
        <p:nvSpPr>
          <p:cNvPr id="3079" name="Rectangle 1031"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l-GR" altLang="el-GR" sz="1300">
                <a:solidFill>
                  <a:srgbClr val="00CC66"/>
                </a:solidFill>
              </a:rPr>
              <a:t>Βελώνης</a:t>
            </a:r>
            <a:br>
              <a:rPr kumimoji="1" lang="el-GR" altLang="el-GR" sz="1300">
                <a:solidFill>
                  <a:srgbClr val="00CC66"/>
                </a:solidFill>
              </a:rPr>
            </a:br>
            <a:r>
              <a:rPr kumimoji="1" lang="el-GR" altLang="el-GR" sz="1300">
                <a:solidFill>
                  <a:srgbClr val="00CC66"/>
                </a:solidFill>
              </a:rPr>
              <a:t>Γεώργιος</a:t>
            </a:r>
          </a:p>
        </p:txBody>
      </p:sp>
      <p:sp>
        <p:nvSpPr>
          <p:cNvPr id="3081" name="Rectangle 1033" descr="Large confetti"/>
          <p:cNvSpPr>
            <a:spLocks noGrp="1" noChangeArrowheads="1"/>
          </p:cNvSpPr>
          <p:nvPr>
            <p:ph type="sldNum" sz="quarter" idx="4"/>
          </p:nvPr>
        </p:nvSpPr>
        <p:spPr bwMode="auto">
          <a:xfrm>
            <a:off x="8318500" y="6400800"/>
            <a:ext cx="825500" cy="4572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r>
              <a:rPr lang="el-GR" altLang="el-GR"/>
              <a:t>2  -  </a:t>
            </a:r>
            <a:fld id="{6B8AB0CF-F858-4CD7-8C51-19067EFDF472}"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hf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SzPct val="85000"/>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SzPct val="7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4"/>
          <p:cNvSpPr>
            <a:spLocks noGrp="1"/>
          </p:cNvSpPr>
          <p:nvPr>
            <p:ph type="sldNum" sz="quarter" idx="12"/>
          </p:nvPr>
        </p:nvSpPr>
        <p:spPr/>
        <p:txBody>
          <a:bodyPr/>
          <a:lstStyle/>
          <a:p>
            <a:r>
              <a:rPr lang="el-GR" altLang="el-GR"/>
              <a:t>2  -  </a:t>
            </a:r>
            <a:fld id="{CC96103D-733E-41EA-ABC8-9FD5923509EF}" type="slidenum">
              <a:rPr lang="el-GR" altLang="el-GR"/>
              <a:pPr/>
              <a:t>1</a:t>
            </a:fld>
            <a:endParaRPr lang="el-GR" altLang="el-GR"/>
          </a:p>
        </p:txBody>
      </p:sp>
      <p:sp>
        <p:nvSpPr>
          <p:cNvPr id="2050"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ΒΑΣΙΚΕΣ ΥΠΗΡΕΣΙΕΣ </a:t>
            </a:r>
            <a:r>
              <a:rPr lang="en-US" altLang="el-GR" b="1">
                <a:solidFill>
                  <a:srgbClr val="000099"/>
                </a:solidFill>
                <a:effectLst>
                  <a:outerShdw blurRad="38100" dist="38100" dir="2700000" algn="tl">
                    <a:srgbClr val="000000"/>
                  </a:outerShdw>
                </a:effectLst>
              </a:rPr>
              <a:t/>
            </a:r>
            <a:br>
              <a:rPr lang="en-US" altLang="el-GR" b="1">
                <a:solidFill>
                  <a:srgbClr val="000099"/>
                </a:solidFill>
                <a:effectLst>
                  <a:outerShdw blurRad="38100" dist="38100" dir="2700000" algn="tl">
                    <a:srgbClr val="000000"/>
                  </a:outerShdw>
                </a:effectLst>
              </a:rPr>
            </a:br>
            <a:r>
              <a:rPr lang="el-GR" altLang="el-GR" b="1">
                <a:solidFill>
                  <a:srgbClr val="000099"/>
                </a:solidFill>
                <a:effectLst>
                  <a:outerShdw blurRad="38100" dist="38100" dir="2700000" algn="tl">
                    <a:srgbClr val="000000"/>
                  </a:outerShdw>
                </a:effectLst>
              </a:rPr>
              <a:t>ΤΟΥ ΔΙΑΔΙΚΤΥΟΥ</a:t>
            </a:r>
          </a:p>
        </p:txBody>
      </p:sp>
      <p:sp>
        <p:nvSpPr>
          <p:cNvPr id="2051" name="Text Box 3"/>
          <p:cNvSpPr txBox="1">
            <a:spLocks noChangeArrowheads="1"/>
          </p:cNvSpPr>
          <p:nvPr/>
        </p:nvSpPr>
        <p:spPr bwMode="auto">
          <a:xfrm>
            <a:off x="1066800" y="1600200"/>
            <a:ext cx="251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3200" b="1">
                <a:solidFill>
                  <a:srgbClr val="FF3300"/>
                </a:solidFill>
                <a:effectLst>
                  <a:outerShdw blurRad="38100" dist="38100" dir="2700000" algn="tl">
                    <a:srgbClr val="000000"/>
                  </a:outerShdw>
                </a:effectLst>
              </a:rPr>
              <a:t>Μάθημα 2ο</a:t>
            </a:r>
          </a:p>
        </p:txBody>
      </p:sp>
      <p:sp>
        <p:nvSpPr>
          <p:cNvPr id="2053" name="Text Box 5"/>
          <p:cNvSpPr txBox="1">
            <a:spLocks noChangeArrowheads="1"/>
          </p:cNvSpPr>
          <p:nvPr/>
        </p:nvSpPr>
        <p:spPr bwMode="auto">
          <a:xfrm>
            <a:off x="990600" y="5715000"/>
            <a:ext cx="71628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a:solidFill>
                  <a:srgbClr val="FF3300"/>
                </a:solidFill>
                <a:cs typeface="Times New Roman" panose="02020603050405020304" pitchFamily="18" charset="0"/>
              </a:rPr>
              <a:t>©</a:t>
            </a:r>
            <a:r>
              <a:rPr lang="el-GR" altLang="el-GR" sz="2800" b="1">
                <a:solidFill>
                  <a:srgbClr val="FF3300"/>
                </a:solidFill>
              </a:rPr>
              <a:t>  Βελώνης Γεώργιος - 1ο Τ.Ε.Ε. Κατερίνης</a:t>
            </a:r>
          </a:p>
          <a:p>
            <a:pPr algn="ctr">
              <a:spcBef>
                <a:spcPct val="20000"/>
              </a:spcBef>
            </a:pPr>
            <a:r>
              <a:rPr lang="el-GR" altLang="el-GR" b="1">
                <a:solidFill>
                  <a:srgbClr val="000099"/>
                </a:solidFill>
              </a:rPr>
              <a:t>Καθηγητής Πληροφορικής ΠΕ20</a:t>
            </a:r>
          </a:p>
        </p:txBody>
      </p:sp>
      <p:pic>
        <p:nvPicPr>
          <p:cNvPr id="2054" name="Picture 6" descr="C:\Τα έγγραφά μου\My eBooks\frontfi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438400"/>
            <a:ext cx="3533775" cy="310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3"/>
          <p:cNvSpPr>
            <a:spLocks noGrp="1"/>
          </p:cNvSpPr>
          <p:nvPr>
            <p:ph type="ftr" sz="quarter" idx="11"/>
          </p:nvPr>
        </p:nvSpPr>
        <p:spPr/>
        <p:txBody>
          <a:bodyPr/>
          <a:lstStyle/>
          <a:p>
            <a:r>
              <a:rPr lang="el-GR" altLang="el-GR"/>
              <a:t>Βελώνης Γεώργιος</a:t>
            </a:r>
          </a:p>
        </p:txBody>
      </p:sp>
      <p:sp>
        <p:nvSpPr>
          <p:cNvPr id="8" name="Θέση αριθμού διαφάνειας 4"/>
          <p:cNvSpPr>
            <a:spLocks noGrp="1"/>
          </p:cNvSpPr>
          <p:nvPr>
            <p:ph type="sldNum" sz="quarter" idx="12"/>
          </p:nvPr>
        </p:nvSpPr>
        <p:spPr/>
        <p:txBody>
          <a:bodyPr/>
          <a:lstStyle/>
          <a:p>
            <a:r>
              <a:rPr lang="el-GR" altLang="el-GR"/>
              <a:t>2  -  </a:t>
            </a:r>
            <a:fld id="{20BBBCEE-5E89-45A8-B879-9A4C137E9DA3}" type="slidenum">
              <a:rPr lang="el-GR" altLang="el-GR"/>
              <a:pPr/>
              <a:t>10</a:t>
            </a:fld>
            <a:endParaRPr lang="el-GR" altLang="el-GR"/>
          </a:p>
        </p:txBody>
      </p:sp>
      <p:sp>
        <p:nvSpPr>
          <p:cNvPr id="24578" name="Rectangle 1026"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Πρωτόκολλα Επικοινωνίας</a:t>
            </a:r>
          </a:p>
        </p:txBody>
      </p:sp>
      <p:sp>
        <p:nvSpPr>
          <p:cNvPr id="24579" name="Text Box 1027"/>
          <p:cNvSpPr txBox="1">
            <a:spLocks noChangeArrowheads="1"/>
          </p:cNvSpPr>
          <p:nvPr/>
        </p:nvSpPr>
        <p:spPr bwMode="auto">
          <a:xfrm>
            <a:off x="1447800" y="19050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24580" name="Text Box 1028"/>
          <p:cNvSpPr txBox="1">
            <a:spLocks noChangeArrowheads="1"/>
          </p:cNvSpPr>
          <p:nvPr/>
        </p:nvSpPr>
        <p:spPr bwMode="auto">
          <a:xfrm>
            <a:off x="152400" y="1844675"/>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a:solidFill>
                  <a:srgbClr val="FF3300"/>
                </a:solidFill>
              </a:rPr>
              <a:t>Για να λειτουργήσει ένα δίκτυο πρέπει να τεθούν σαφείς όροι τηλεπικοινωνίας και πρωτοκόλλων.					</a:t>
            </a:r>
          </a:p>
        </p:txBody>
      </p:sp>
      <p:sp>
        <p:nvSpPr>
          <p:cNvPr id="24581" name="Text Box 1029"/>
          <p:cNvSpPr txBox="1">
            <a:spLocks noChangeArrowheads="1"/>
          </p:cNvSpPr>
          <p:nvPr/>
        </p:nvSpPr>
        <p:spPr bwMode="auto">
          <a:xfrm>
            <a:off x="152400" y="2627313"/>
            <a:ext cx="8839200" cy="392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a:solidFill>
                  <a:srgbClr val="000099"/>
                </a:solidFill>
              </a:rPr>
              <a:t>Πρωτόκολλο (</a:t>
            </a:r>
            <a:r>
              <a:rPr lang="en-US" altLang="el-GR">
                <a:solidFill>
                  <a:srgbClr val="000099"/>
                </a:solidFill>
              </a:rPr>
              <a:t>Protocol) </a:t>
            </a:r>
            <a:r>
              <a:rPr lang="el-GR" altLang="el-GR">
                <a:solidFill>
                  <a:srgbClr val="000099"/>
                </a:solidFill>
              </a:rPr>
              <a:t>είναι ένα σύνολο κανόνων και διαδικασιών που καθορίζει την επικοινωνία μεταξύ δύο συσκευών. Συνήθως αναφέρεται στις επικοινωνίες μεταξύ υπολογιστών και επιπλέον φροντίζει ώστε τα προϊόντα διαφορετικών κατασκευαστών να μπορούν να συνεργαστούν μεταξύ τους. Προορισμός του είναι η αποστολή δεδομένων μέσω ενός δικτύου.</a:t>
            </a:r>
          </a:p>
          <a:p>
            <a:pPr algn="just">
              <a:spcBef>
                <a:spcPct val="50000"/>
              </a:spcBef>
            </a:pPr>
            <a:r>
              <a:rPr lang="el-GR" altLang="el-GR">
                <a:solidFill>
                  <a:srgbClr val="000099"/>
                </a:solidFill>
              </a:rPr>
              <a:t>Υπάρχουν διάφορα πρωτόκολλα που κάνουν διάφορα πράγματα, αλλά τα περισσότερα περιλαμβάνουν κάποιου είδους έλεγχο λαθών για να βεβαιωθούν ότι τα δεδομένα έφτασαν στην ίδια κατάσταση με την οποία στάλθηκαν.</a:t>
            </a: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602" name="Rectangle 2" descr="Large confetti"/>
          <p:cNvSpPr>
            <a:spLocks noGrp="1" noChangeArrowheads="1"/>
          </p:cNvSpPr>
          <p:nvPr>
            <p:ph type="ctrTitle"/>
          </p:nvPr>
        </p:nvSpPr>
        <p:spPr>
          <a:xfrm>
            <a:off x="685800" y="838200"/>
            <a:ext cx="7772400" cy="2209800"/>
          </a:xfrm>
        </p:spPr>
        <p:txBody>
          <a:bodyPr/>
          <a:lstStyle/>
          <a:p>
            <a:r>
              <a:rPr lang="el-GR" altLang="el-GR" sz="6600" b="1">
                <a:solidFill>
                  <a:srgbClr val="FF3300"/>
                </a:solidFill>
                <a:effectLst>
                  <a:outerShdw blurRad="38100" dist="38100" dir="2700000" algn="tl">
                    <a:srgbClr val="000000"/>
                  </a:outerShdw>
                </a:effectLst>
              </a:rPr>
              <a:t>Πρωτόκολλο </a:t>
            </a:r>
            <a:r>
              <a:rPr lang="en-US" altLang="el-GR" sz="6600" b="1">
                <a:solidFill>
                  <a:srgbClr val="FF3300"/>
                </a:solidFill>
                <a:effectLst>
                  <a:outerShdw blurRad="38100" dist="38100" dir="2700000" algn="tl">
                    <a:srgbClr val="000000"/>
                  </a:outerShdw>
                </a:effectLst>
              </a:rPr>
              <a:t>TCP/IP</a:t>
            </a:r>
            <a:endParaRPr lang="el-GR" altLang="el-GR" sz="6600" b="1">
              <a:solidFill>
                <a:srgbClr val="FF3300"/>
              </a:solidFill>
              <a:effectLst>
                <a:outerShdw blurRad="38100" dist="38100" dir="2700000" algn="tl">
                  <a:srgbClr val="000000"/>
                </a:outerShdw>
              </a:effectLst>
            </a:endParaRPr>
          </a:p>
        </p:txBody>
      </p:sp>
      <p:pic>
        <p:nvPicPr>
          <p:cNvPr id="25604" name="Picture 4" descr="C:\Τα έγγραφά μου\My eBooks\netwrkprotc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276600"/>
            <a:ext cx="2179638"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l-GR" altLang="el-GR"/>
              <a:t>2  -  </a:t>
            </a:r>
            <a:fld id="{8277164E-D81E-4443-80F2-6E7D3168B696}" type="slidenum">
              <a:rPr lang="el-GR" altLang="el-GR"/>
              <a:pPr/>
              <a:t>12</a:t>
            </a:fld>
            <a:endParaRPr lang="el-GR" altLang="el-GR"/>
          </a:p>
        </p:txBody>
      </p:sp>
      <p:sp>
        <p:nvSpPr>
          <p:cNvPr id="26626" name="Rectangle 2" descr="Large confetti"/>
          <p:cNvSpPr>
            <a:spLocks noGrp="1" noChangeArrowheads="1"/>
          </p:cNvSpPr>
          <p:nvPr>
            <p:ph type="title"/>
          </p:nvPr>
        </p:nvSpPr>
        <p:spPr/>
        <p:txBody>
          <a:bodyPr/>
          <a:lstStyle/>
          <a:p>
            <a:r>
              <a:rPr lang="el-GR" altLang="el-GR" sz="3600" b="1">
                <a:solidFill>
                  <a:srgbClr val="000099"/>
                </a:solidFill>
                <a:effectLst>
                  <a:outerShdw blurRad="38100" dist="38100" dir="2700000" algn="tl">
                    <a:srgbClr val="000000"/>
                  </a:outerShdw>
                </a:effectLst>
              </a:rPr>
              <a:t>Πρωτόκολλο </a:t>
            </a:r>
            <a:r>
              <a:rPr lang="en-US" altLang="el-GR" sz="3600" b="1">
                <a:solidFill>
                  <a:srgbClr val="000099"/>
                </a:solidFill>
                <a:effectLst>
                  <a:outerShdw blurRad="38100" dist="38100" dir="2700000" algn="tl">
                    <a:srgbClr val="000000"/>
                  </a:outerShdw>
                </a:effectLst>
              </a:rPr>
              <a:t>TCP/IP </a:t>
            </a:r>
            <a:r>
              <a:rPr lang="el-GR" altLang="el-GR" sz="3600" b="1">
                <a:solidFill>
                  <a:srgbClr val="000099"/>
                </a:solidFill>
                <a:effectLst>
                  <a:outerShdw blurRad="38100" dist="38100" dir="2700000" algn="tl">
                    <a:srgbClr val="000000"/>
                  </a:outerShdw>
                </a:effectLst>
              </a:rPr>
              <a:t/>
            </a:r>
            <a:br>
              <a:rPr lang="el-GR" altLang="el-GR" sz="3600" b="1">
                <a:solidFill>
                  <a:srgbClr val="000099"/>
                </a:solidFill>
                <a:effectLst>
                  <a:outerShdw blurRad="38100" dist="38100" dir="2700000" algn="tl">
                    <a:srgbClr val="000000"/>
                  </a:outerShdw>
                </a:effectLst>
              </a:rPr>
            </a:br>
            <a:r>
              <a:rPr lang="en-US" altLang="el-GR" sz="2700" b="1">
                <a:solidFill>
                  <a:srgbClr val="000099"/>
                </a:solidFill>
                <a:effectLst>
                  <a:outerShdw blurRad="38100" dist="38100" dir="2700000" algn="tl">
                    <a:srgbClr val="000000"/>
                  </a:outerShdw>
                </a:effectLst>
              </a:rPr>
              <a:t>(Transmission Control Protocol/Internet Protocol)</a:t>
            </a:r>
            <a:endParaRPr lang="el-GR" altLang="el-GR" sz="2700" b="1">
              <a:solidFill>
                <a:srgbClr val="000099"/>
              </a:solidFill>
              <a:effectLst>
                <a:outerShdw blurRad="38100" dist="38100" dir="2700000" algn="tl">
                  <a:srgbClr val="000000"/>
                </a:outerShdw>
              </a:effectLst>
            </a:endParaRPr>
          </a:p>
        </p:txBody>
      </p:sp>
      <p:sp>
        <p:nvSpPr>
          <p:cNvPr id="26627" name="Rectangle 3"/>
          <p:cNvSpPr>
            <a:spLocks noGrp="1" noChangeArrowheads="1"/>
          </p:cNvSpPr>
          <p:nvPr>
            <p:ph type="body" idx="1"/>
          </p:nvPr>
        </p:nvSpPr>
        <p:spPr>
          <a:xfrm>
            <a:off x="304800" y="2819400"/>
            <a:ext cx="8458200" cy="3886200"/>
          </a:xfrm>
        </p:spPr>
        <p:txBody>
          <a:bodyPr/>
          <a:lstStyle/>
          <a:p>
            <a:pPr algn="just">
              <a:buClr>
                <a:srgbClr val="FF3300"/>
              </a:buClr>
              <a:buFont typeface="Wingdings" panose="05000000000000000000" pitchFamily="2" charset="2"/>
              <a:buChar char="v"/>
            </a:pPr>
            <a:r>
              <a:rPr lang="en-US" altLang="el-GR" sz="2800" b="1">
                <a:solidFill>
                  <a:srgbClr val="339966"/>
                </a:solidFill>
              </a:rPr>
              <a:t>IP (</a:t>
            </a:r>
            <a:r>
              <a:rPr lang="el-GR" altLang="el-GR" sz="2800" b="1">
                <a:solidFill>
                  <a:srgbClr val="339966"/>
                </a:solidFill>
              </a:rPr>
              <a:t>Πρωτόκολλο Διαδικτύωσης)</a:t>
            </a:r>
            <a:r>
              <a:rPr lang="el-GR" altLang="el-GR" sz="2800">
                <a:solidFill>
                  <a:srgbClr val="3366CC"/>
                </a:solidFill>
              </a:rPr>
              <a:t> </a:t>
            </a:r>
            <a:r>
              <a:rPr lang="el-GR" altLang="el-GR" sz="2800">
                <a:solidFill>
                  <a:srgbClr val="000099"/>
                </a:solidFill>
              </a:rPr>
              <a:t>– Διαφορετικά δίκτυα που χρησιμοποιούν το κοινό πρωτόκολλο </a:t>
            </a:r>
            <a:r>
              <a:rPr lang="en-US" altLang="el-GR" sz="2800">
                <a:solidFill>
                  <a:srgbClr val="000099"/>
                </a:solidFill>
              </a:rPr>
              <a:t>IP </a:t>
            </a:r>
            <a:r>
              <a:rPr lang="el-GR" altLang="el-GR" sz="2800">
                <a:solidFill>
                  <a:srgbClr val="000099"/>
                </a:solidFill>
              </a:rPr>
              <a:t>μπορούν να συνδέονται και να αποτελούν ένα διαδίκτυο. Σε ένα δίκτυο </a:t>
            </a:r>
            <a:r>
              <a:rPr lang="en-US" altLang="el-GR" sz="2800">
                <a:solidFill>
                  <a:srgbClr val="000099"/>
                </a:solidFill>
              </a:rPr>
              <a:t>IP </a:t>
            </a:r>
            <a:r>
              <a:rPr lang="el-GR" altLang="el-GR" sz="2800">
                <a:solidFill>
                  <a:srgbClr val="000099"/>
                </a:solidFill>
              </a:rPr>
              <a:t>όλοι οι υπολογιστές είναι ισοδύναμοι, οπότε τελικά οποιοσδήποτε υπολογιστής του διαδικτύου μπορεί να επικοινωνεί με οποιονδήποτε άλλον. Σε κάθε υπολογιστή που συνδέεται με το </a:t>
            </a:r>
            <a:r>
              <a:rPr lang="en-US" altLang="el-GR" sz="2800">
                <a:solidFill>
                  <a:srgbClr val="000099"/>
                </a:solidFill>
              </a:rPr>
              <a:t> </a:t>
            </a:r>
            <a:r>
              <a:rPr lang="el-GR" altLang="el-GR" sz="2800">
                <a:solidFill>
                  <a:srgbClr val="000099"/>
                </a:solidFill>
              </a:rPr>
              <a:t>δίκτυο δίνεται ένας ξεχωριστός και μοναδικός αριθμός-διεύθυνση (</a:t>
            </a:r>
            <a:r>
              <a:rPr lang="en-US" altLang="el-GR" sz="2800">
                <a:solidFill>
                  <a:srgbClr val="000099"/>
                </a:solidFill>
              </a:rPr>
              <a:t>IP- address).</a:t>
            </a:r>
            <a:endParaRPr lang="el-GR" altLang="el-GR" sz="2800">
              <a:solidFill>
                <a:srgbClr val="000099"/>
              </a:solidFill>
            </a:endParaRPr>
          </a:p>
        </p:txBody>
      </p:sp>
      <p:sp>
        <p:nvSpPr>
          <p:cNvPr id="26628" name="Text Box 4"/>
          <p:cNvSpPr txBox="1">
            <a:spLocks noChangeArrowheads="1"/>
          </p:cNvSpPr>
          <p:nvPr/>
        </p:nvSpPr>
        <p:spPr bwMode="auto">
          <a:xfrm>
            <a:off x="304800" y="19050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a:solidFill>
                  <a:srgbClr val="FF3300"/>
                </a:solidFill>
              </a:rPr>
              <a:t>Το βασικό πρωτόκολλο του </a:t>
            </a:r>
            <a:r>
              <a:rPr lang="en-US" altLang="el-GR" sz="2800">
                <a:solidFill>
                  <a:srgbClr val="FF3300"/>
                </a:solidFill>
              </a:rPr>
              <a:t>Internet</a:t>
            </a:r>
            <a:r>
              <a:rPr lang="el-GR" altLang="el-GR" sz="2800">
                <a:solidFill>
                  <a:srgbClr val="FF3300"/>
                </a:solidFill>
              </a:rPr>
              <a:t>,</a:t>
            </a:r>
            <a:r>
              <a:rPr lang="en-US" altLang="el-GR" sz="2800">
                <a:solidFill>
                  <a:srgbClr val="FF3300"/>
                </a:solidFill>
              </a:rPr>
              <a:t> </a:t>
            </a:r>
            <a:r>
              <a:rPr lang="el-GR" altLang="el-GR" sz="2800">
                <a:solidFill>
                  <a:srgbClr val="FF3300"/>
                </a:solidFill>
              </a:rPr>
              <a:t>αυτό δηλαδή που χρησιμοποιείται στα διαδίκτυα είναι το </a:t>
            </a:r>
            <a:r>
              <a:rPr lang="en-US" altLang="el-GR" sz="2800">
                <a:solidFill>
                  <a:srgbClr val="FF3300"/>
                </a:solidFill>
              </a:rPr>
              <a:t>TCP/IP.</a:t>
            </a:r>
            <a:endParaRPr lang="el-GR" altLang="el-GR" sz="2800">
              <a:solidFill>
                <a:srgbClr val="FF3300"/>
              </a:solidFill>
            </a:endParaRP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4"/>
          <p:cNvSpPr>
            <a:spLocks noGrp="1"/>
          </p:cNvSpPr>
          <p:nvPr>
            <p:ph type="ftr" sz="quarter" idx="11"/>
          </p:nvPr>
        </p:nvSpPr>
        <p:spPr/>
        <p:txBody>
          <a:body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p>
            <a:r>
              <a:rPr lang="el-GR" altLang="el-GR"/>
              <a:t>2  -  </a:t>
            </a:r>
            <a:fld id="{6D4B2664-7C7B-4558-847B-1F19396741D1}" type="slidenum">
              <a:rPr lang="el-GR" altLang="el-GR"/>
              <a:pPr/>
              <a:t>13</a:t>
            </a:fld>
            <a:endParaRPr lang="el-GR" altLang="el-GR"/>
          </a:p>
        </p:txBody>
      </p:sp>
      <p:sp>
        <p:nvSpPr>
          <p:cNvPr id="37890" name="Rectangle 1026" descr="Large confetti"/>
          <p:cNvSpPr>
            <a:spLocks noGrp="1" noChangeArrowheads="1"/>
          </p:cNvSpPr>
          <p:nvPr>
            <p:ph type="title"/>
          </p:nvPr>
        </p:nvSpPr>
        <p:spPr/>
        <p:txBody>
          <a:bodyPr/>
          <a:lstStyle/>
          <a:p>
            <a:r>
              <a:rPr lang="el-GR" altLang="el-GR" sz="3600" b="1">
                <a:solidFill>
                  <a:srgbClr val="000099"/>
                </a:solidFill>
                <a:effectLst>
                  <a:outerShdw blurRad="38100" dist="38100" dir="2700000" algn="tl">
                    <a:srgbClr val="000000"/>
                  </a:outerShdw>
                </a:effectLst>
              </a:rPr>
              <a:t>Πρωτόκολλο </a:t>
            </a:r>
            <a:r>
              <a:rPr lang="en-US" altLang="el-GR" sz="3600" b="1">
                <a:solidFill>
                  <a:srgbClr val="000099"/>
                </a:solidFill>
                <a:effectLst>
                  <a:outerShdw blurRad="38100" dist="38100" dir="2700000" algn="tl">
                    <a:srgbClr val="000000"/>
                  </a:outerShdw>
                </a:effectLst>
              </a:rPr>
              <a:t>TCP/IP </a:t>
            </a:r>
            <a:r>
              <a:rPr lang="el-GR" altLang="el-GR" sz="3600" b="1">
                <a:solidFill>
                  <a:srgbClr val="000099"/>
                </a:solidFill>
                <a:effectLst>
                  <a:outerShdw blurRad="38100" dist="38100" dir="2700000" algn="tl">
                    <a:srgbClr val="000000"/>
                  </a:outerShdw>
                </a:effectLst>
              </a:rPr>
              <a:t/>
            </a:r>
            <a:br>
              <a:rPr lang="el-GR" altLang="el-GR" sz="3600" b="1">
                <a:solidFill>
                  <a:srgbClr val="000099"/>
                </a:solidFill>
                <a:effectLst>
                  <a:outerShdw blurRad="38100" dist="38100" dir="2700000" algn="tl">
                    <a:srgbClr val="000000"/>
                  </a:outerShdw>
                </a:effectLst>
              </a:rPr>
            </a:br>
            <a:r>
              <a:rPr lang="en-US" altLang="el-GR" sz="2700" b="1">
                <a:solidFill>
                  <a:srgbClr val="000099"/>
                </a:solidFill>
                <a:effectLst>
                  <a:outerShdw blurRad="38100" dist="38100" dir="2700000" algn="tl">
                    <a:srgbClr val="000000"/>
                  </a:outerShdw>
                </a:effectLst>
              </a:rPr>
              <a:t>(Transmission Control Protocol/Internet Protocol)</a:t>
            </a:r>
            <a:endParaRPr lang="el-GR" altLang="el-GR" sz="2700" b="1">
              <a:solidFill>
                <a:srgbClr val="000099"/>
              </a:solidFill>
              <a:effectLst>
                <a:outerShdw blurRad="38100" dist="38100" dir="2700000" algn="tl">
                  <a:srgbClr val="000000"/>
                </a:outerShdw>
              </a:effectLst>
            </a:endParaRPr>
          </a:p>
        </p:txBody>
      </p:sp>
      <p:sp>
        <p:nvSpPr>
          <p:cNvPr id="37891" name="Rectangle 1027"/>
          <p:cNvSpPr>
            <a:spLocks noGrp="1" noChangeArrowheads="1"/>
          </p:cNvSpPr>
          <p:nvPr>
            <p:ph type="body" idx="1"/>
          </p:nvPr>
        </p:nvSpPr>
        <p:spPr>
          <a:xfrm>
            <a:off x="228600" y="2057400"/>
            <a:ext cx="8686800" cy="1676400"/>
          </a:xfrm>
        </p:spPr>
        <p:txBody>
          <a:bodyPr/>
          <a:lstStyle/>
          <a:p>
            <a:pPr algn="just">
              <a:buClr>
                <a:srgbClr val="FF3300"/>
              </a:buClr>
              <a:buFont typeface="Wingdings" panose="05000000000000000000" pitchFamily="2" charset="2"/>
              <a:buChar char="v"/>
            </a:pPr>
            <a:r>
              <a:rPr lang="en-US" altLang="el-GR" sz="2800" b="1">
                <a:solidFill>
                  <a:srgbClr val="339966"/>
                </a:solidFill>
              </a:rPr>
              <a:t>TCP (</a:t>
            </a:r>
            <a:r>
              <a:rPr lang="el-GR" altLang="el-GR" sz="2800" b="1">
                <a:solidFill>
                  <a:srgbClr val="339966"/>
                </a:solidFill>
              </a:rPr>
              <a:t>Πρωτόκολλο Ελέγχου Μετάδοσης)</a:t>
            </a:r>
            <a:r>
              <a:rPr lang="el-GR" altLang="el-GR" sz="2800">
                <a:solidFill>
                  <a:srgbClr val="3366CC"/>
                </a:solidFill>
              </a:rPr>
              <a:t> </a:t>
            </a:r>
            <a:r>
              <a:rPr lang="el-GR" altLang="el-GR" sz="2800">
                <a:solidFill>
                  <a:srgbClr val="000099"/>
                </a:solidFill>
              </a:rPr>
              <a:t>– Ορίζονται προδιαγραφές για τη μεταφορά αρχείων μεταξύ υπολο-γιστών και για το ηλεκτρονικό ταχυδρομείο.</a:t>
            </a:r>
            <a:endParaRPr lang="el-GR" altLang="el-G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7496951F-8DE6-4F48-83F0-5F32366BE67A}" type="slidenum">
              <a:rPr lang="el-GR" altLang="el-GR"/>
              <a:pPr/>
              <a:t>14</a:t>
            </a:fld>
            <a:endParaRPr lang="el-GR" altLang="el-GR"/>
          </a:p>
        </p:txBody>
      </p:sp>
      <p:sp>
        <p:nvSpPr>
          <p:cNvPr id="10242"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Τι Κάνει το Πρωτόκολλο </a:t>
            </a:r>
            <a:r>
              <a:rPr lang="en-US" altLang="el-GR" b="1">
                <a:solidFill>
                  <a:srgbClr val="000099"/>
                </a:solidFill>
                <a:effectLst>
                  <a:outerShdw blurRad="38100" dist="38100" dir="2700000" algn="tl">
                    <a:srgbClr val="000000"/>
                  </a:outerShdw>
                </a:effectLst>
              </a:rPr>
              <a:t>IP</a:t>
            </a:r>
            <a:endParaRPr lang="el-GR" altLang="el-GR" b="1">
              <a:solidFill>
                <a:srgbClr val="000099"/>
              </a:solidFill>
              <a:effectLst>
                <a:outerShdw blurRad="38100" dist="38100" dir="2700000" algn="tl">
                  <a:srgbClr val="000000"/>
                </a:outerShdw>
              </a:effectLst>
            </a:endParaRPr>
          </a:p>
        </p:txBody>
      </p:sp>
      <p:sp>
        <p:nvSpPr>
          <p:cNvPr id="10243" name="Text Box 3"/>
          <p:cNvSpPr txBox="1">
            <a:spLocks noChangeArrowheads="1"/>
          </p:cNvSpPr>
          <p:nvPr/>
        </p:nvSpPr>
        <p:spPr bwMode="auto">
          <a:xfrm>
            <a:off x="228600" y="1981200"/>
            <a:ext cx="86868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a:solidFill>
                  <a:srgbClr val="FF3300"/>
                </a:solidFill>
              </a:rPr>
              <a:t>Το πρωτόκολλο </a:t>
            </a:r>
            <a:r>
              <a:rPr lang="en-US" altLang="el-GR" sz="2800" b="1">
                <a:solidFill>
                  <a:srgbClr val="FF3300"/>
                </a:solidFill>
              </a:rPr>
              <a:t>IP</a:t>
            </a:r>
            <a:r>
              <a:rPr lang="en-US" altLang="el-GR" sz="2800">
                <a:solidFill>
                  <a:srgbClr val="FF3300"/>
                </a:solidFill>
              </a:rPr>
              <a:t> </a:t>
            </a:r>
            <a:r>
              <a:rPr lang="el-GR" altLang="el-GR" sz="2800">
                <a:solidFill>
                  <a:srgbClr val="FF3300"/>
                </a:solidFill>
              </a:rPr>
              <a:t>είναι υπεύθυνο για το πέρασμα του πακέτου </a:t>
            </a:r>
            <a:r>
              <a:rPr lang="el-GR" altLang="el-GR" sz="2800" b="1">
                <a:solidFill>
                  <a:srgbClr val="FF3300"/>
                </a:solidFill>
              </a:rPr>
              <a:t>από υπολογιστή σε υπολογιστή</a:t>
            </a:r>
            <a:r>
              <a:rPr lang="el-GR" altLang="el-GR" sz="2800">
                <a:solidFill>
                  <a:srgbClr val="FF3300"/>
                </a:solidFill>
              </a:rPr>
              <a:t> μέσα από το «σύννεφο» των συνδέσεων. Καθώς το </a:t>
            </a:r>
            <a:r>
              <a:rPr lang="en-US" altLang="el-GR" sz="2800" b="1">
                <a:solidFill>
                  <a:srgbClr val="FF3300"/>
                </a:solidFill>
              </a:rPr>
              <a:t>IP</a:t>
            </a:r>
            <a:r>
              <a:rPr lang="en-US" altLang="el-GR" sz="2800">
                <a:solidFill>
                  <a:srgbClr val="FF3300"/>
                </a:solidFill>
              </a:rPr>
              <a:t> </a:t>
            </a:r>
            <a:r>
              <a:rPr lang="el-GR" altLang="el-GR" sz="2800">
                <a:solidFill>
                  <a:srgbClr val="FF3300"/>
                </a:solidFill>
              </a:rPr>
              <a:t>δρομολογεί το κάθε πακέτο μέσα στο δίκτυο, προσπαθεί να το παραδώσει, αλλά δεν μπορεί να εγγυηθεί ούτε ότι πακέτο θα φτάσει στον προορισμό του</a:t>
            </a:r>
            <a:r>
              <a:rPr lang="en-US" altLang="el-GR" sz="2800">
                <a:solidFill>
                  <a:srgbClr val="FF3300"/>
                </a:solidFill>
              </a:rPr>
              <a:t>,</a:t>
            </a:r>
            <a:r>
              <a:rPr lang="el-GR" altLang="el-GR" sz="2800">
                <a:solidFill>
                  <a:srgbClr val="FF3300"/>
                </a:solidFill>
              </a:rPr>
              <a:t> ούτε ότι τα διάφορα πακέτα που αποτελούν τα αρχικά δεδομένα θα φτάσουν με τη σειρά με την οποία στάλθηκαν</a:t>
            </a:r>
            <a:r>
              <a:rPr lang="en-US" altLang="el-GR" sz="2800">
                <a:solidFill>
                  <a:srgbClr val="FF3300"/>
                </a:solidFill>
              </a:rPr>
              <a:t>,</a:t>
            </a:r>
            <a:r>
              <a:rPr lang="el-GR" altLang="el-GR" sz="2800">
                <a:solidFill>
                  <a:srgbClr val="FF3300"/>
                </a:solidFill>
              </a:rPr>
              <a:t> ούτε ότι το περιεχόμενο των πακέτων θα φτάσει αναλλοίωτο.</a:t>
            </a:r>
          </a:p>
        </p:txBody>
      </p:sp>
      <p:sp>
        <p:nvSpPr>
          <p:cNvPr id="10244" name="Text Box 4"/>
          <p:cNvSpPr txBox="1">
            <a:spLocks noChangeArrowheads="1"/>
          </p:cNvSpPr>
          <p:nvPr/>
        </p:nvSpPr>
        <p:spPr bwMode="auto">
          <a:xfrm>
            <a:off x="1066800" y="1600200"/>
            <a:ext cx="449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742364F0-0372-420A-9565-6AF6BB0FC105}" type="slidenum">
              <a:rPr lang="el-GR" altLang="el-GR"/>
              <a:pPr/>
              <a:t>15</a:t>
            </a:fld>
            <a:endParaRPr lang="el-GR" altLang="el-GR"/>
          </a:p>
        </p:txBody>
      </p:sp>
      <p:sp>
        <p:nvSpPr>
          <p:cNvPr id="11266"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Τι Κάνει το Πρωτόκολλο </a:t>
            </a:r>
            <a:r>
              <a:rPr lang="en-US" altLang="el-GR" b="1">
                <a:solidFill>
                  <a:srgbClr val="000099"/>
                </a:solidFill>
                <a:effectLst>
                  <a:outerShdw blurRad="38100" dist="38100" dir="2700000" algn="tl">
                    <a:srgbClr val="000000"/>
                  </a:outerShdw>
                </a:effectLst>
              </a:rPr>
              <a:t>TCP</a:t>
            </a:r>
            <a:endParaRPr lang="el-GR" altLang="el-GR" b="1">
              <a:solidFill>
                <a:srgbClr val="000099"/>
              </a:solidFill>
              <a:effectLst>
                <a:outerShdw blurRad="38100" dist="38100" dir="2700000" algn="tl">
                  <a:srgbClr val="000000"/>
                </a:outerShdw>
              </a:effectLst>
            </a:endParaRPr>
          </a:p>
        </p:txBody>
      </p:sp>
      <p:sp>
        <p:nvSpPr>
          <p:cNvPr id="11267" name="Text Box 3"/>
          <p:cNvSpPr txBox="1">
            <a:spLocks noChangeArrowheads="1"/>
          </p:cNvSpPr>
          <p:nvPr/>
        </p:nvSpPr>
        <p:spPr bwMode="auto">
          <a:xfrm>
            <a:off x="304800" y="1882775"/>
            <a:ext cx="85344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a:solidFill>
                  <a:srgbClr val="FF3300"/>
                </a:solidFill>
              </a:rPr>
              <a:t>Το </a:t>
            </a:r>
            <a:r>
              <a:rPr lang="en-US" altLang="el-GR" sz="2800" b="1">
                <a:solidFill>
                  <a:srgbClr val="FF3300"/>
                </a:solidFill>
              </a:rPr>
              <a:t>TCP</a:t>
            </a:r>
            <a:r>
              <a:rPr lang="en-US" altLang="el-GR" sz="2800">
                <a:solidFill>
                  <a:srgbClr val="FF3300"/>
                </a:solidFill>
              </a:rPr>
              <a:t> </a:t>
            </a:r>
            <a:r>
              <a:rPr lang="el-GR" altLang="el-GR" sz="2800">
                <a:solidFill>
                  <a:srgbClr val="FF3300"/>
                </a:solidFill>
              </a:rPr>
              <a:t>προσφέρει ένα αξιόπιστο πρωτόκολλο πάνω από το </a:t>
            </a:r>
            <a:r>
              <a:rPr lang="en-US" altLang="el-GR" sz="2800" b="1">
                <a:solidFill>
                  <a:srgbClr val="FF3300"/>
                </a:solidFill>
              </a:rPr>
              <a:t>IP</a:t>
            </a:r>
            <a:r>
              <a:rPr lang="en-US" altLang="el-GR" sz="2800">
                <a:solidFill>
                  <a:srgbClr val="FF3300"/>
                </a:solidFill>
              </a:rPr>
              <a:t>. </a:t>
            </a:r>
            <a:r>
              <a:rPr lang="el-GR" altLang="el-GR" sz="2800">
                <a:solidFill>
                  <a:srgbClr val="FF3300"/>
                </a:solidFill>
              </a:rPr>
              <a:t>Εγγυάται ότι τα πακέτα θα παραδοθούν στον προορισμό τους, ότι θα φτάσουν με τη σειρά με την οποία στάλθηκαν και ότι τα περιεχόμενα των πακέτων θα φτάσουν αναλλοίωτα (δηλαδή όπως στάλθηκαν). Το </a:t>
            </a:r>
            <a:r>
              <a:rPr lang="en-US" altLang="el-GR" sz="2800" b="1">
                <a:solidFill>
                  <a:srgbClr val="FF3300"/>
                </a:solidFill>
              </a:rPr>
              <a:t>TCP</a:t>
            </a:r>
            <a:r>
              <a:rPr lang="en-US" altLang="el-GR" sz="2800">
                <a:solidFill>
                  <a:srgbClr val="FF3300"/>
                </a:solidFill>
              </a:rPr>
              <a:t> </a:t>
            </a:r>
            <a:r>
              <a:rPr lang="el-GR" altLang="el-GR" sz="2800">
                <a:solidFill>
                  <a:srgbClr val="FF3300"/>
                </a:solidFill>
              </a:rPr>
              <a:t>δουλεύει ως εξής: το κάθε πακέτο αριθμείται. Ο υπολογιστής – </a:t>
            </a:r>
            <a:r>
              <a:rPr lang="el-GR" altLang="el-GR" sz="2800" b="1">
                <a:solidFill>
                  <a:srgbClr val="FF3300"/>
                </a:solidFill>
              </a:rPr>
              <a:t>παραλήπτης</a:t>
            </a:r>
            <a:r>
              <a:rPr lang="el-GR" altLang="el-GR" sz="2800">
                <a:solidFill>
                  <a:srgbClr val="FF3300"/>
                </a:solidFill>
              </a:rPr>
              <a:t> και ο υπολογιστής – </a:t>
            </a:r>
            <a:r>
              <a:rPr lang="el-GR" altLang="el-GR" sz="2800" b="1">
                <a:solidFill>
                  <a:srgbClr val="FF3300"/>
                </a:solidFill>
              </a:rPr>
              <a:t>αποστολέας, αλλά όχι οι ενδιάμεσοι υπολογιστές</a:t>
            </a:r>
            <a:r>
              <a:rPr lang="el-GR" altLang="el-GR" sz="2800">
                <a:solidFill>
                  <a:srgbClr val="FF3300"/>
                </a:solidFill>
              </a:rPr>
              <a:t>, παρακολουθούν τους αριθμούς των πακέτων και ανταλλάσσουν μεταξύ τους πληροφορίες. Ο παραλήπτης λαμβάνει το 1ο πακέτο, το 2ο, κλπ. </a:t>
            </a:r>
          </a:p>
        </p:txBody>
      </p:sp>
      <p:sp>
        <p:nvSpPr>
          <p:cNvPr id="11268" name="Text Box 4"/>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0A080D08-6D42-488D-BA57-A86272B9BD59}" type="slidenum">
              <a:rPr lang="el-GR" altLang="el-GR"/>
              <a:pPr/>
              <a:t>16</a:t>
            </a:fld>
            <a:endParaRPr lang="el-GR" altLang="el-GR"/>
          </a:p>
        </p:txBody>
      </p:sp>
      <p:sp>
        <p:nvSpPr>
          <p:cNvPr id="41986"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Τι Κάνει το Πρωτόκολλο </a:t>
            </a:r>
            <a:r>
              <a:rPr lang="en-US" altLang="el-GR" b="1">
                <a:solidFill>
                  <a:srgbClr val="000099"/>
                </a:solidFill>
                <a:effectLst>
                  <a:outerShdw blurRad="38100" dist="38100" dir="2700000" algn="tl">
                    <a:srgbClr val="000000"/>
                  </a:outerShdw>
                </a:effectLst>
              </a:rPr>
              <a:t>TCP</a:t>
            </a:r>
            <a:endParaRPr lang="el-GR" altLang="el-GR" b="1">
              <a:solidFill>
                <a:srgbClr val="000099"/>
              </a:solidFill>
              <a:effectLst>
                <a:outerShdw blurRad="38100" dist="38100" dir="2700000" algn="tl">
                  <a:srgbClr val="000000"/>
                </a:outerShdw>
              </a:effectLst>
            </a:endParaRPr>
          </a:p>
        </p:txBody>
      </p:sp>
      <p:sp>
        <p:nvSpPr>
          <p:cNvPr id="41987" name="Text Box 3"/>
          <p:cNvSpPr txBox="1">
            <a:spLocks noChangeArrowheads="1"/>
          </p:cNvSpPr>
          <p:nvPr/>
        </p:nvSpPr>
        <p:spPr bwMode="auto">
          <a:xfrm>
            <a:off x="228600" y="1965325"/>
            <a:ext cx="8610600" cy="359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pPr>
            <a:r>
              <a:rPr lang="el-GR" altLang="el-GR" sz="2800">
                <a:solidFill>
                  <a:srgbClr val="FF3300"/>
                </a:solidFill>
              </a:rPr>
              <a:t>Σε περίπτωση που παρουσιαστεί κάποιο πρόβλημα στο δίκτυο είτε χαθεί κάποιο πακέτο κατά τη διάρκεια της μετάδοσης, το ξαναζητάει και ο αποστολέας είναι υπεύθυνος για την αναμετάδοσή του. Ο παραλήπτης ελέγχει επίσης</a:t>
            </a:r>
            <a:r>
              <a:rPr lang="en-US" altLang="el-GR" sz="2800">
                <a:solidFill>
                  <a:srgbClr val="FF3300"/>
                </a:solidFill>
              </a:rPr>
              <a:t>,</a:t>
            </a:r>
            <a:r>
              <a:rPr lang="el-GR" altLang="el-GR" sz="2800">
                <a:solidFill>
                  <a:srgbClr val="FF3300"/>
                </a:solidFill>
              </a:rPr>
              <a:t> αν το περιεχόμενο των πακέτων φτάνει σωστά.</a:t>
            </a:r>
          </a:p>
          <a:p>
            <a:pPr algn="just">
              <a:spcBef>
                <a:spcPct val="20000"/>
              </a:spcBef>
            </a:pPr>
            <a:r>
              <a:rPr lang="el-GR" altLang="el-GR" sz="2800">
                <a:solidFill>
                  <a:srgbClr val="FF3300"/>
                </a:solidFill>
              </a:rPr>
              <a:t>Η μέθοδος αυτή εξασφαλίζει </a:t>
            </a:r>
            <a:r>
              <a:rPr lang="el-GR" altLang="el-GR" sz="2800" b="1">
                <a:solidFill>
                  <a:srgbClr val="FF3300"/>
                </a:solidFill>
              </a:rPr>
              <a:t>αξιοπιστία </a:t>
            </a:r>
            <a:r>
              <a:rPr lang="el-GR" altLang="el-GR" sz="2800">
                <a:solidFill>
                  <a:srgbClr val="FF3300"/>
                </a:solidFill>
              </a:rPr>
              <a:t>και </a:t>
            </a:r>
            <a:r>
              <a:rPr lang="el-GR" altLang="el-GR" sz="2800" b="1">
                <a:solidFill>
                  <a:srgbClr val="FF3300"/>
                </a:solidFill>
              </a:rPr>
              <a:t>ταχύτητα</a:t>
            </a:r>
            <a:r>
              <a:rPr lang="en-US" altLang="el-GR" sz="2800" b="1">
                <a:solidFill>
                  <a:srgbClr val="FF3300"/>
                </a:solidFill>
              </a:rPr>
              <a:t>,</a:t>
            </a:r>
            <a:r>
              <a:rPr lang="el-GR" altLang="el-GR" sz="2800">
                <a:solidFill>
                  <a:srgbClr val="FF3300"/>
                </a:solidFill>
              </a:rPr>
              <a:t> διότι οι ενδιάμεσοι υπολογιστές δεν εκτελούν ελέγχους.</a:t>
            </a:r>
            <a:endParaRPr lang="en-US" altLang="el-GR" sz="2800">
              <a:solidFill>
                <a:srgbClr val="FF3300"/>
              </a:solidFill>
            </a:endParaRPr>
          </a:p>
        </p:txBody>
      </p:sp>
      <p:sp>
        <p:nvSpPr>
          <p:cNvPr id="41989" name="Text Box 5"/>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Θέση υποσέλιδου 3"/>
          <p:cNvSpPr>
            <a:spLocks noGrp="1"/>
          </p:cNvSpPr>
          <p:nvPr>
            <p:ph type="ftr" sz="quarter" idx="11"/>
          </p:nvPr>
        </p:nvSpPr>
        <p:spPr/>
        <p:txBody>
          <a:bodyPr/>
          <a:lstStyle/>
          <a:p>
            <a:r>
              <a:rPr lang="el-GR" altLang="el-GR"/>
              <a:t>Βελώνης Γεώργιος</a:t>
            </a:r>
          </a:p>
        </p:txBody>
      </p:sp>
      <p:sp>
        <p:nvSpPr>
          <p:cNvPr id="23" name="Θέση αριθμού διαφάνειας 4"/>
          <p:cNvSpPr>
            <a:spLocks noGrp="1"/>
          </p:cNvSpPr>
          <p:nvPr>
            <p:ph type="sldNum" sz="quarter" idx="12"/>
          </p:nvPr>
        </p:nvSpPr>
        <p:spPr/>
        <p:txBody>
          <a:bodyPr/>
          <a:lstStyle/>
          <a:p>
            <a:r>
              <a:rPr lang="el-GR" altLang="el-GR"/>
              <a:t>2  -  </a:t>
            </a:r>
            <a:fld id="{C95C1582-A95D-475F-A44F-98E3283811A8}" type="slidenum">
              <a:rPr lang="el-GR" altLang="el-GR"/>
              <a:pPr/>
              <a:t>17</a:t>
            </a:fld>
            <a:endParaRPr lang="el-GR" altLang="el-GR"/>
          </a:p>
        </p:txBody>
      </p:sp>
      <p:sp>
        <p:nvSpPr>
          <p:cNvPr id="12290" name="Rectangle 2" descr="Large confetti"/>
          <p:cNvSpPr>
            <a:spLocks noGrp="1" noChangeArrowheads="1"/>
          </p:cNvSpPr>
          <p:nvPr>
            <p:ph type="title"/>
          </p:nvPr>
        </p:nvSpPr>
        <p:spPr/>
        <p:txBody>
          <a:bodyPr/>
          <a:lstStyle/>
          <a:p>
            <a:r>
              <a:rPr lang="el-GR" altLang="el-GR" sz="4100" b="1">
                <a:solidFill>
                  <a:srgbClr val="000099"/>
                </a:solidFill>
                <a:effectLst>
                  <a:outerShdw blurRad="38100" dist="38100" dir="2700000" algn="tl">
                    <a:srgbClr val="000000"/>
                  </a:outerShdw>
                </a:effectLst>
              </a:rPr>
              <a:t>Πως Δρομολογούνται τα Πακέτα</a:t>
            </a:r>
          </a:p>
        </p:txBody>
      </p:sp>
      <p:sp>
        <p:nvSpPr>
          <p:cNvPr id="12291" name="Text Box 3"/>
          <p:cNvSpPr txBox="1">
            <a:spLocks noChangeArrowheads="1"/>
          </p:cNvSpPr>
          <p:nvPr/>
        </p:nvSpPr>
        <p:spPr bwMode="auto">
          <a:xfrm>
            <a:off x="304800" y="1901825"/>
            <a:ext cx="85344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a:solidFill>
                  <a:srgbClr val="FF3300"/>
                </a:solidFill>
              </a:rPr>
              <a:t>Τα δίκτυα του </a:t>
            </a:r>
            <a:r>
              <a:rPr lang="en-US" altLang="el-GR" sz="2800">
                <a:solidFill>
                  <a:srgbClr val="FF3300"/>
                </a:solidFill>
              </a:rPr>
              <a:t>Internet </a:t>
            </a:r>
            <a:r>
              <a:rPr lang="el-GR" altLang="el-GR" sz="2800">
                <a:solidFill>
                  <a:srgbClr val="FF3300"/>
                </a:solidFill>
              </a:rPr>
              <a:t>συνδέονται μεταξύ τους με ειδικές συσκευές που ονομάζονται </a:t>
            </a:r>
            <a:r>
              <a:rPr lang="el-GR" altLang="el-GR" sz="2800" b="1">
                <a:solidFill>
                  <a:srgbClr val="FF3300"/>
                </a:solidFill>
              </a:rPr>
              <a:t>δρομολογητές (</a:t>
            </a:r>
            <a:r>
              <a:rPr lang="en-US" altLang="el-GR" sz="2800" b="1">
                <a:solidFill>
                  <a:srgbClr val="FF3300"/>
                </a:solidFill>
              </a:rPr>
              <a:t>routers)</a:t>
            </a:r>
            <a:r>
              <a:rPr lang="en-US" altLang="el-GR" sz="2800">
                <a:solidFill>
                  <a:srgbClr val="FF3300"/>
                </a:solidFill>
              </a:rPr>
              <a:t> </a:t>
            </a:r>
            <a:r>
              <a:rPr lang="el-GR" altLang="el-GR" sz="2800">
                <a:solidFill>
                  <a:srgbClr val="FF3300"/>
                </a:solidFill>
              </a:rPr>
              <a:t>ή </a:t>
            </a:r>
            <a:r>
              <a:rPr lang="el-GR" altLang="el-GR" sz="2800" b="1">
                <a:solidFill>
                  <a:srgbClr val="FF3300"/>
                </a:solidFill>
              </a:rPr>
              <a:t>πύλες (</a:t>
            </a:r>
            <a:r>
              <a:rPr lang="en-US" altLang="el-GR" sz="2800" b="1">
                <a:solidFill>
                  <a:srgbClr val="FF3300"/>
                </a:solidFill>
              </a:rPr>
              <a:t>gateways)</a:t>
            </a:r>
            <a:r>
              <a:rPr lang="en-US" altLang="el-GR" sz="2800">
                <a:solidFill>
                  <a:srgbClr val="FF3300"/>
                </a:solidFill>
              </a:rPr>
              <a:t>. </a:t>
            </a:r>
            <a:r>
              <a:rPr lang="el-GR" altLang="el-GR" sz="2800">
                <a:solidFill>
                  <a:srgbClr val="FF3300"/>
                </a:solidFill>
              </a:rPr>
              <a:t>Ένας </a:t>
            </a:r>
            <a:r>
              <a:rPr lang="en-US" altLang="el-GR" sz="2800">
                <a:solidFill>
                  <a:srgbClr val="FF3300"/>
                </a:solidFill>
              </a:rPr>
              <a:t>router </a:t>
            </a:r>
            <a:r>
              <a:rPr lang="el-GR" altLang="el-GR" sz="2800">
                <a:solidFill>
                  <a:srgbClr val="FF3300"/>
                </a:solidFill>
              </a:rPr>
              <a:t>ανήκει σε δύο ή περισσότερα δίκτυα ταυτόχρονα του ίδιου ή διαφορετικού τύπου.</a:t>
            </a:r>
          </a:p>
        </p:txBody>
      </p:sp>
      <p:grpSp>
        <p:nvGrpSpPr>
          <p:cNvPr id="12311" name="Group 23"/>
          <p:cNvGrpSpPr>
            <a:grpSpLocks/>
          </p:cNvGrpSpPr>
          <p:nvPr/>
        </p:nvGrpSpPr>
        <p:grpSpPr bwMode="auto">
          <a:xfrm>
            <a:off x="152400" y="4191000"/>
            <a:ext cx="8763000" cy="2362200"/>
            <a:chOff x="96" y="2688"/>
            <a:chExt cx="5520" cy="1488"/>
          </a:xfrm>
        </p:grpSpPr>
        <p:sp>
          <p:nvSpPr>
            <p:cNvPr id="12292" name="Cloud"/>
            <p:cNvSpPr>
              <a:spLocks noChangeAspect="1" noEditPoints="1" noChangeArrowheads="1"/>
            </p:cNvSpPr>
            <p:nvPr/>
          </p:nvSpPr>
          <p:spPr bwMode="auto">
            <a:xfrm>
              <a:off x="4320" y="2928"/>
              <a:ext cx="1296" cy="8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lgn="ctr"/>
              <a:r>
                <a:rPr lang="el-GR" altLang="el-GR" b="1">
                  <a:solidFill>
                    <a:srgbClr val="3366CC"/>
                  </a:solidFill>
                </a:rPr>
                <a:t>Άλλα δίκτυα</a:t>
              </a:r>
            </a:p>
          </p:txBody>
        </p:sp>
        <p:sp>
          <p:nvSpPr>
            <p:cNvPr id="12293" name="modem"/>
            <p:cNvSpPr>
              <a:spLocks noEditPoints="1" noChangeArrowheads="1"/>
            </p:cNvSpPr>
            <p:nvPr/>
          </p:nvSpPr>
          <p:spPr bwMode="auto">
            <a:xfrm>
              <a:off x="960" y="3312"/>
              <a:ext cx="612" cy="192"/>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el-GR"/>
            </a:p>
          </p:txBody>
        </p:sp>
        <p:sp>
          <p:nvSpPr>
            <p:cNvPr id="12295" name="modem"/>
            <p:cNvSpPr>
              <a:spLocks noEditPoints="1" noChangeArrowheads="1"/>
            </p:cNvSpPr>
            <p:nvPr/>
          </p:nvSpPr>
          <p:spPr bwMode="auto">
            <a:xfrm>
              <a:off x="3132" y="3312"/>
              <a:ext cx="612" cy="192"/>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endParaRPr lang="el-GR"/>
            </a:p>
          </p:txBody>
        </p:sp>
        <p:sp>
          <p:nvSpPr>
            <p:cNvPr id="12296" name="Oval 8"/>
            <p:cNvSpPr>
              <a:spLocks noChangeArrowheads="1"/>
            </p:cNvSpPr>
            <p:nvPr/>
          </p:nvSpPr>
          <p:spPr bwMode="auto">
            <a:xfrm>
              <a:off x="96" y="2832"/>
              <a:ext cx="672" cy="384"/>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solidFill>
                    <a:srgbClr val="FF3300"/>
                  </a:solidFill>
                </a:rPr>
                <a:t>Δίκτυο Α</a:t>
              </a:r>
            </a:p>
          </p:txBody>
        </p:sp>
        <p:sp>
          <p:nvSpPr>
            <p:cNvPr id="12297" name="Oval 9"/>
            <p:cNvSpPr>
              <a:spLocks noChangeArrowheads="1"/>
            </p:cNvSpPr>
            <p:nvPr/>
          </p:nvSpPr>
          <p:spPr bwMode="auto">
            <a:xfrm>
              <a:off x="3408" y="3792"/>
              <a:ext cx="672" cy="384"/>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solidFill>
                    <a:srgbClr val="FF3300"/>
                  </a:solidFill>
                </a:rPr>
                <a:t>Δίκτυο Ε</a:t>
              </a:r>
            </a:p>
          </p:txBody>
        </p:sp>
        <p:sp>
          <p:nvSpPr>
            <p:cNvPr id="12298" name="Oval 10"/>
            <p:cNvSpPr>
              <a:spLocks noChangeArrowheads="1"/>
            </p:cNvSpPr>
            <p:nvPr/>
          </p:nvSpPr>
          <p:spPr bwMode="auto">
            <a:xfrm>
              <a:off x="3408" y="2688"/>
              <a:ext cx="672" cy="384"/>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solidFill>
                    <a:srgbClr val="FF3300"/>
                  </a:solidFill>
                </a:rPr>
                <a:t>Δίκτυο Δ</a:t>
              </a:r>
            </a:p>
          </p:txBody>
        </p:sp>
        <p:sp>
          <p:nvSpPr>
            <p:cNvPr id="12299" name="Oval 11"/>
            <p:cNvSpPr>
              <a:spLocks noChangeArrowheads="1"/>
            </p:cNvSpPr>
            <p:nvPr/>
          </p:nvSpPr>
          <p:spPr bwMode="auto">
            <a:xfrm>
              <a:off x="96" y="3792"/>
              <a:ext cx="672" cy="384"/>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solidFill>
                    <a:srgbClr val="FF3300"/>
                  </a:solidFill>
                </a:rPr>
                <a:t>Δίκτυο Β</a:t>
              </a:r>
            </a:p>
          </p:txBody>
        </p:sp>
        <p:sp>
          <p:nvSpPr>
            <p:cNvPr id="12300" name="Oval 12"/>
            <p:cNvSpPr>
              <a:spLocks noChangeArrowheads="1"/>
            </p:cNvSpPr>
            <p:nvPr/>
          </p:nvSpPr>
          <p:spPr bwMode="auto">
            <a:xfrm>
              <a:off x="2016" y="3216"/>
              <a:ext cx="672" cy="384"/>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solidFill>
                    <a:srgbClr val="FF3300"/>
                  </a:solidFill>
                </a:rPr>
                <a:t>Δίκτυο Γ</a:t>
              </a:r>
            </a:p>
          </p:txBody>
        </p:sp>
        <p:cxnSp>
          <p:nvCxnSpPr>
            <p:cNvPr id="12301" name="AutoShape 13"/>
            <p:cNvCxnSpPr>
              <a:cxnSpLocks noChangeShapeType="1"/>
              <a:stCxn id="12296" idx="6"/>
              <a:endCxn id="12293" idx="8"/>
            </p:cNvCxnSpPr>
            <p:nvPr/>
          </p:nvCxnSpPr>
          <p:spPr bwMode="auto">
            <a:xfrm>
              <a:off x="768" y="3024"/>
              <a:ext cx="192" cy="407"/>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2" name="AutoShape 14"/>
            <p:cNvCxnSpPr>
              <a:cxnSpLocks noChangeShapeType="1"/>
              <a:stCxn id="12299" idx="7"/>
              <a:endCxn id="12293" idx="8"/>
            </p:cNvCxnSpPr>
            <p:nvPr/>
          </p:nvCxnSpPr>
          <p:spPr bwMode="auto">
            <a:xfrm flipV="1">
              <a:off x="670" y="3431"/>
              <a:ext cx="290" cy="417"/>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4" name="AutoShape 16"/>
            <p:cNvCxnSpPr>
              <a:cxnSpLocks noChangeShapeType="1"/>
              <a:stCxn id="12293" idx="9"/>
              <a:endCxn id="12300" idx="2"/>
            </p:cNvCxnSpPr>
            <p:nvPr/>
          </p:nvCxnSpPr>
          <p:spPr bwMode="auto">
            <a:xfrm flipV="1">
              <a:off x="1572" y="3408"/>
              <a:ext cx="444" cy="23"/>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5" name="AutoShape 17"/>
            <p:cNvCxnSpPr>
              <a:cxnSpLocks noChangeShapeType="1"/>
              <a:stCxn id="12300" idx="6"/>
              <a:endCxn id="12295" idx="8"/>
            </p:cNvCxnSpPr>
            <p:nvPr/>
          </p:nvCxnSpPr>
          <p:spPr bwMode="auto">
            <a:xfrm>
              <a:off x="2688" y="3408"/>
              <a:ext cx="444" cy="23"/>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6" name="AutoShape 18"/>
            <p:cNvCxnSpPr>
              <a:cxnSpLocks noChangeShapeType="1"/>
              <a:stCxn id="12295" idx="6"/>
            </p:cNvCxnSpPr>
            <p:nvPr/>
          </p:nvCxnSpPr>
          <p:spPr bwMode="auto">
            <a:xfrm flipV="1">
              <a:off x="3438" y="3072"/>
              <a:ext cx="294" cy="24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9" name="AutoShape 21"/>
            <p:cNvCxnSpPr>
              <a:cxnSpLocks noChangeShapeType="1"/>
              <a:stCxn id="12295" idx="7"/>
              <a:endCxn id="12297" idx="0"/>
            </p:cNvCxnSpPr>
            <p:nvPr/>
          </p:nvCxnSpPr>
          <p:spPr bwMode="auto">
            <a:xfrm>
              <a:off x="3438" y="3504"/>
              <a:ext cx="306" cy="288"/>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0" name="AutoShape 22"/>
            <p:cNvCxnSpPr>
              <a:cxnSpLocks noChangeShapeType="1"/>
              <a:stCxn id="12295" idx="9"/>
              <a:endCxn id="12292" idx="0"/>
            </p:cNvCxnSpPr>
            <p:nvPr/>
          </p:nvCxnSpPr>
          <p:spPr bwMode="auto">
            <a:xfrm flipV="1">
              <a:off x="3744" y="3363"/>
              <a:ext cx="580" cy="68"/>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313" name="Text Box 25"/>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294D056F-D7E5-4C2F-9B30-8EF5CB3DBB7C}" type="slidenum">
              <a:rPr lang="el-GR" altLang="el-GR"/>
              <a:pPr/>
              <a:t>18</a:t>
            </a:fld>
            <a:endParaRPr lang="el-GR" altLang="el-GR"/>
          </a:p>
        </p:txBody>
      </p:sp>
      <p:sp>
        <p:nvSpPr>
          <p:cNvPr id="14338" name="Rectangle 2" descr="Large confetti"/>
          <p:cNvSpPr>
            <a:spLocks noGrp="1" noChangeArrowheads="1"/>
          </p:cNvSpPr>
          <p:nvPr>
            <p:ph type="title"/>
          </p:nvPr>
        </p:nvSpPr>
        <p:spPr/>
        <p:txBody>
          <a:bodyPr/>
          <a:lstStyle/>
          <a:p>
            <a:r>
              <a:rPr lang="el-GR" altLang="el-GR" sz="4100" b="1">
                <a:solidFill>
                  <a:srgbClr val="000099"/>
                </a:solidFill>
                <a:effectLst>
                  <a:outerShdw blurRad="38100" dist="38100" dir="2700000" algn="tl">
                    <a:srgbClr val="000000"/>
                  </a:outerShdw>
                </a:effectLst>
              </a:rPr>
              <a:t>Πως Δρομολογούνται τα Πακέτα</a:t>
            </a:r>
          </a:p>
        </p:txBody>
      </p:sp>
      <p:sp>
        <p:nvSpPr>
          <p:cNvPr id="14339" name="Text Box 3"/>
          <p:cNvSpPr txBox="1">
            <a:spLocks noChangeArrowheads="1"/>
          </p:cNvSpPr>
          <p:nvPr/>
        </p:nvSpPr>
        <p:spPr bwMode="auto">
          <a:xfrm>
            <a:off x="304800" y="1828800"/>
            <a:ext cx="8534400" cy="477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30000"/>
              </a:spcBef>
            </a:pPr>
            <a:r>
              <a:rPr lang="el-GR" altLang="el-GR" sz="2500">
                <a:solidFill>
                  <a:srgbClr val="FF3300"/>
                </a:solidFill>
              </a:rPr>
              <a:t>Η δουλειά των </a:t>
            </a:r>
            <a:r>
              <a:rPr lang="en-US" altLang="el-GR" sz="2500">
                <a:solidFill>
                  <a:srgbClr val="FF3300"/>
                </a:solidFill>
              </a:rPr>
              <a:t>routers </a:t>
            </a:r>
            <a:r>
              <a:rPr lang="el-GR" altLang="el-GR" sz="2500">
                <a:solidFill>
                  <a:srgbClr val="FF3300"/>
                </a:solidFill>
              </a:rPr>
              <a:t>είναι να </a:t>
            </a:r>
            <a:r>
              <a:rPr lang="el-GR" altLang="el-GR" sz="2500" b="1">
                <a:solidFill>
                  <a:srgbClr val="FF3300"/>
                </a:solidFill>
              </a:rPr>
              <a:t>δρομολογούν</a:t>
            </a:r>
            <a:r>
              <a:rPr lang="el-GR" altLang="el-GR" sz="2500">
                <a:solidFill>
                  <a:srgbClr val="FF3300"/>
                </a:solidFill>
              </a:rPr>
              <a:t> τα πακέτα των δεδομένων μέσα από τα διάφορα δίκτυα που αποτελούν το </a:t>
            </a:r>
            <a:r>
              <a:rPr lang="en-US" altLang="el-GR" sz="2500">
                <a:solidFill>
                  <a:srgbClr val="FF3300"/>
                </a:solidFill>
              </a:rPr>
              <a:t>Internet, </a:t>
            </a:r>
            <a:r>
              <a:rPr lang="el-GR" altLang="el-GR" sz="2500">
                <a:solidFill>
                  <a:srgbClr val="FF3300"/>
                </a:solidFill>
              </a:rPr>
              <a:t>μέχρις ότου τα επιδώσουν στον προορισμό τους. Ας δούμε πως γίνεται αυτό:</a:t>
            </a:r>
          </a:p>
          <a:p>
            <a:pPr algn="just">
              <a:spcBef>
                <a:spcPct val="30000"/>
              </a:spcBef>
            </a:pPr>
            <a:r>
              <a:rPr lang="el-GR" altLang="el-GR" sz="2500">
                <a:solidFill>
                  <a:srgbClr val="FF3300"/>
                </a:solidFill>
              </a:rPr>
              <a:t>Ας θεωρήσουμε ότι ένας υπολογιστής που βρίσκεται κάπου στο </a:t>
            </a:r>
            <a:r>
              <a:rPr lang="en-US" altLang="el-GR" sz="2500">
                <a:solidFill>
                  <a:srgbClr val="FF3300"/>
                </a:solidFill>
              </a:rPr>
              <a:t>Internet </a:t>
            </a:r>
            <a:r>
              <a:rPr lang="el-GR" altLang="el-GR" sz="2500">
                <a:solidFill>
                  <a:srgbClr val="FF3300"/>
                </a:solidFill>
              </a:rPr>
              <a:t>θέλει να στείλει δεδομένα σε κάποιον άλλο υπολογιστή. Τα δεδομένα κόβονται σε πακέτα και το </a:t>
            </a:r>
            <a:r>
              <a:rPr lang="en-US" altLang="el-GR" sz="2500" b="1">
                <a:solidFill>
                  <a:srgbClr val="FF3300"/>
                </a:solidFill>
              </a:rPr>
              <a:t>IP</a:t>
            </a:r>
            <a:r>
              <a:rPr lang="en-US" altLang="el-GR" sz="2500">
                <a:solidFill>
                  <a:srgbClr val="FF3300"/>
                </a:solidFill>
              </a:rPr>
              <a:t> </a:t>
            </a:r>
            <a:r>
              <a:rPr lang="el-GR" altLang="el-GR" sz="2500">
                <a:solidFill>
                  <a:srgbClr val="FF3300"/>
                </a:solidFill>
              </a:rPr>
              <a:t>που εκτελείται στον υπολογιστή – αποστολέα ετοιμάζεται να στείλει το κάθε πακέτο. Εισάγει λοιπόν στην επικεφαλίδα του πακέτου τις </a:t>
            </a:r>
            <a:r>
              <a:rPr lang="en-US" altLang="el-GR" sz="2500" b="1">
                <a:solidFill>
                  <a:srgbClr val="FF3300"/>
                </a:solidFill>
              </a:rPr>
              <a:t>IP </a:t>
            </a:r>
            <a:r>
              <a:rPr lang="el-GR" altLang="el-GR" sz="2500" b="1">
                <a:solidFill>
                  <a:srgbClr val="FF3300"/>
                </a:solidFill>
              </a:rPr>
              <a:t>διευθύνσεις</a:t>
            </a:r>
            <a:r>
              <a:rPr lang="el-GR" altLang="el-GR" sz="2500">
                <a:solidFill>
                  <a:srgbClr val="FF3300"/>
                </a:solidFill>
              </a:rPr>
              <a:t> του αποστολέα και του παραλήπτη και κατόπιν, βάσει των διευθύνσεων αυτών, </a:t>
            </a:r>
            <a:r>
              <a:rPr lang="el-GR" altLang="el-GR" sz="2500" b="1">
                <a:solidFill>
                  <a:srgbClr val="FF3300"/>
                </a:solidFill>
              </a:rPr>
              <a:t>ελέγχει</a:t>
            </a:r>
            <a:r>
              <a:rPr lang="en-US" altLang="el-GR" sz="2500" b="1">
                <a:solidFill>
                  <a:srgbClr val="FF3300"/>
                </a:solidFill>
              </a:rPr>
              <a:t>,</a:t>
            </a:r>
            <a:r>
              <a:rPr lang="el-GR" altLang="el-GR" sz="2500" b="1">
                <a:solidFill>
                  <a:srgbClr val="FF3300"/>
                </a:solidFill>
              </a:rPr>
              <a:t> αν ο παραλήπτης βρίσκεται στο ίδιο δίκτυο με τον αποστολέα</a:t>
            </a:r>
            <a:r>
              <a:rPr lang="el-GR" altLang="el-GR" sz="2500">
                <a:solidFill>
                  <a:srgbClr val="FF3300"/>
                </a:solidFill>
              </a:rPr>
              <a:t>.</a:t>
            </a:r>
          </a:p>
        </p:txBody>
      </p:sp>
      <p:sp>
        <p:nvSpPr>
          <p:cNvPr id="14341" name="Text Box 5"/>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EDC7A830-6CCB-458C-8893-4BD7229CF102}" type="slidenum">
              <a:rPr lang="el-GR" altLang="el-GR"/>
              <a:pPr/>
              <a:t>19</a:t>
            </a:fld>
            <a:endParaRPr lang="el-GR" altLang="el-GR"/>
          </a:p>
        </p:txBody>
      </p:sp>
      <p:sp>
        <p:nvSpPr>
          <p:cNvPr id="15362" name="Rectangle 2" descr="Large confetti"/>
          <p:cNvSpPr>
            <a:spLocks noGrp="1" noChangeArrowheads="1"/>
          </p:cNvSpPr>
          <p:nvPr>
            <p:ph type="title"/>
          </p:nvPr>
        </p:nvSpPr>
        <p:spPr/>
        <p:txBody>
          <a:bodyPr/>
          <a:lstStyle/>
          <a:p>
            <a:r>
              <a:rPr lang="el-GR" altLang="el-GR" sz="4100" b="1">
                <a:solidFill>
                  <a:srgbClr val="000099"/>
                </a:solidFill>
                <a:effectLst>
                  <a:outerShdw blurRad="38100" dist="38100" dir="2700000" algn="tl">
                    <a:srgbClr val="000000"/>
                  </a:outerShdw>
                </a:effectLst>
              </a:rPr>
              <a:t>Πως Δρομολογούνται τα Πακέτα</a:t>
            </a:r>
          </a:p>
        </p:txBody>
      </p:sp>
      <p:sp>
        <p:nvSpPr>
          <p:cNvPr id="15363" name="Text Box 3"/>
          <p:cNvSpPr txBox="1">
            <a:spLocks noChangeArrowheads="1"/>
          </p:cNvSpPr>
          <p:nvPr/>
        </p:nvSpPr>
        <p:spPr bwMode="auto">
          <a:xfrm>
            <a:off x="304800" y="1835150"/>
            <a:ext cx="8458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500">
                <a:solidFill>
                  <a:srgbClr val="FF3300"/>
                </a:solidFill>
              </a:rPr>
              <a:t>Αν ο παραλήπτης βρίσκεται στο ίδιο δίκτυο με τον αποστολέα, το πακέτο στέλνεται κατ’ ευθείαν σε αυτόν</a:t>
            </a:r>
            <a:r>
              <a:rPr lang="en-US" altLang="el-GR" sz="2500">
                <a:solidFill>
                  <a:srgbClr val="FF3300"/>
                </a:solidFill>
              </a:rPr>
              <a:t>,</a:t>
            </a:r>
            <a:r>
              <a:rPr lang="el-GR" altLang="el-GR" sz="2500">
                <a:solidFill>
                  <a:srgbClr val="FF3300"/>
                </a:solidFill>
              </a:rPr>
              <a:t> χωρίς να χρειαστεί να διαβεί τα όρια του δικτύου. Εάν όχι, προωθείται στον </a:t>
            </a:r>
            <a:r>
              <a:rPr lang="en-US" altLang="el-GR" sz="2500">
                <a:solidFill>
                  <a:srgbClr val="FF3300"/>
                </a:solidFill>
              </a:rPr>
              <a:t>router </a:t>
            </a:r>
            <a:r>
              <a:rPr lang="el-GR" altLang="el-GR" sz="2500">
                <a:solidFill>
                  <a:srgbClr val="FF3300"/>
                </a:solidFill>
              </a:rPr>
              <a:t>που είναι συνδεδεμένος με το δίκτυο. </a:t>
            </a:r>
            <a:r>
              <a:rPr lang="en-US" altLang="el-GR" sz="2500">
                <a:solidFill>
                  <a:srgbClr val="FF3300"/>
                </a:solidFill>
              </a:rPr>
              <a:t>O router </a:t>
            </a:r>
            <a:r>
              <a:rPr lang="el-GR" altLang="el-GR" sz="2500">
                <a:solidFill>
                  <a:srgbClr val="FF3300"/>
                </a:solidFill>
              </a:rPr>
              <a:t>με τη σειρά του ελέγχει</a:t>
            </a:r>
            <a:r>
              <a:rPr lang="en-US" altLang="el-GR" sz="2500">
                <a:solidFill>
                  <a:srgbClr val="FF3300"/>
                </a:solidFill>
              </a:rPr>
              <a:t>,</a:t>
            </a:r>
            <a:r>
              <a:rPr lang="el-GR" altLang="el-GR" sz="2500">
                <a:solidFill>
                  <a:srgbClr val="FF3300"/>
                </a:solidFill>
              </a:rPr>
              <a:t> αν ο παραλήπτης βρίσκεται σε κάποιο από τα υπόλοιπα δίκτυα με τα οποία είναι συνδεδεμένος. Εάν ναι, το πακέτο στέλνεται κατ’ ευθείαν στον παραλήπτη στο δίκτυο αυτό. Εάν όχι, το πακέτο προωθείται στον επόμενο </a:t>
            </a:r>
            <a:r>
              <a:rPr lang="en-US" altLang="el-GR" sz="2500">
                <a:solidFill>
                  <a:srgbClr val="FF3300"/>
                </a:solidFill>
              </a:rPr>
              <a:t>router, </a:t>
            </a:r>
            <a:r>
              <a:rPr lang="el-GR" altLang="el-GR" sz="2500">
                <a:solidFill>
                  <a:srgbClr val="FF3300"/>
                </a:solidFill>
              </a:rPr>
              <a:t>κ.ο.κ.</a:t>
            </a:r>
            <a:r>
              <a:rPr lang="en-US" altLang="el-GR" sz="2500">
                <a:solidFill>
                  <a:srgbClr val="FF3300"/>
                </a:solidFill>
              </a:rPr>
              <a:t>,</a:t>
            </a:r>
            <a:r>
              <a:rPr lang="el-GR" altLang="el-GR" sz="2500">
                <a:solidFill>
                  <a:srgbClr val="FF3300"/>
                </a:solidFill>
              </a:rPr>
              <a:t> μέχρις ότου το πακέτο προωθηθεί τελικά στον </a:t>
            </a:r>
            <a:r>
              <a:rPr lang="en-US" altLang="el-GR" sz="2500">
                <a:solidFill>
                  <a:srgbClr val="FF3300"/>
                </a:solidFill>
              </a:rPr>
              <a:t>router </a:t>
            </a:r>
            <a:r>
              <a:rPr lang="el-GR" altLang="el-GR" sz="2500">
                <a:solidFill>
                  <a:srgbClr val="FF3300"/>
                </a:solidFill>
              </a:rPr>
              <a:t>που είναι συνδεδεμένος στο ίδιο δίκτυο με τον παραλήπτη. Το πακέτο μπορεί έτσι να περάσει από πολλούς </a:t>
            </a:r>
            <a:r>
              <a:rPr lang="en-US" altLang="el-GR" sz="2500">
                <a:solidFill>
                  <a:srgbClr val="FF3300"/>
                </a:solidFill>
              </a:rPr>
              <a:t>routers, </a:t>
            </a:r>
            <a:r>
              <a:rPr lang="el-GR" altLang="el-GR" sz="2500">
                <a:solidFill>
                  <a:srgbClr val="FF3300"/>
                </a:solidFill>
              </a:rPr>
              <a:t>μέχρις ότου φτάσει στον προορισμό του.</a:t>
            </a:r>
          </a:p>
        </p:txBody>
      </p:sp>
      <p:sp>
        <p:nvSpPr>
          <p:cNvPr id="15366" name="Text Box 6"/>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descr="Large confetti"/>
          <p:cNvSpPr>
            <a:spLocks noGrp="1" noChangeArrowheads="1"/>
          </p:cNvSpPr>
          <p:nvPr>
            <p:ph type="ctrTitle"/>
          </p:nvPr>
        </p:nvSpPr>
        <p:spPr>
          <a:xfrm>
            <a:off x="685800" y="1752600"/>
            <a:ext cx="7772400" cy="1752600"/>
          </a:xfrm>
          <a:noFill/>
        </p:spPr>
        <p:txBody>
          <a:bodyPr/>
          <a:lstStyle/>
          <a:p>
            <a:r>
              <a:rPr lang="el-GR" altLang="el-GR" sz="5400" b="1">
                <a:solidFill>
                  <a:srgbClr val="FF3300"/>
                </a:solidFill>
                <a:effectLst>
                  <a:outerShdw blurRad="38100" dist="38100" dir="2700000" algn="tl">
                    <a:srgbClr val="000000"/>
                  </a:outerShdw>
                </a:effectLst>
              </a:rPr>
              <a:t>Τεχνολογίες Μεταγωγής Δεδομένων</a:t>
            </a:r>
          </a:p>
        </p:txBody>
      </p:sp>
      <p:sp>
        <p:nvSpPr>
          <p:cNvPr id="1027" name="Rectangle 3"/>
          <p:cNvSpPr>
            <a:spLocks noGrp="1" noChangeArrowheads="1"/>
          </p:cNvSpPr>
          <p:nvPr>
            <p:ph type="subTitle" idx="1"/>
          </p:nvPr>
        </p:nvSpPr>
        <p:spPr>
          <a:xfrm>
            <a:off x="1371600" y="4114800"/>
            <a:ext cx="6400800" cy="1143000"/>
          </a:xfrm>
        </p:spPr>
        <p:txBody>
          <a:bodyPr/>
          <a:lstStyle/>
          <a:p>
            <a:r>
              <a:rPr lang="el-GR" altLang="el-GR" sz="4400">
                <a:solidFill>
                  <a:srgbClr val="000099"/>
                </a:solidFill>
              </a:rPr>
              <a:t>Δίκτυα Μεταγωγής</a:t>
            </a:r>
          </a:p>
        </p:txBody>
      </p:sp>
    </p:spTree>
  </p:cSld>
  <p:clrMapOvr>
    <a:overrideClrMapping bg1="lt1" tx1="dk1" bg2="lt2" tx2="dk2" accent1="accent1" accent2="accent2" accent3="accent3" accent4="accent4" accent5="accent5" accent6="accent6" hlink="hlink" folHlink="folHlink"/>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C94E8062-5989-4D9D-B806-F783CD121F64}" type="slidenum">
              <a:rPr lang="el-GR" altLang="el-GR"/>
              <a:pPr/>
              <a:t>20</a:t>
            </a:fld>
            <a:endParaRPr lang="el-GR" altLang="el-GR"/>
          </a:p>
        </p:txBody>
      </p:sp>
      <p:sp>
        <p:nvSpPr>
          <p:cNvPr id="16386" name="Rectangle 2" descr="Large confetti"/>
          <p:cNvSpPr>
            <a:spLocks noGrp="1" noChangeArrowheads="1"/>
          </p:cNvSpPr>
          <p:nvPr>
            <p:ph type="title"/>
          </p:nvPr>
        </p:nvSpPr>
        <p:spPr/>
        <p:txBody>
          <a:bodyPr/>
          <a:lstStyle/>
          <a:p>
            <a:r>
              <a:rPr lang="el-GR" altLang="el-GR" sz="4100" b="1">
                <a:solidFill>
                  <a:srgbClr val="000099"/>
                </a:solidFill>
                <a:effectLst>
                  <a:outerShdw blurRad="38100" dist="38100" dir="2700000" algn="tl">
                    <a:srgbClr val="000000"/>
                  </a:outerShdw>
                </a:effectLst>
              </a:rPr>
              <a:t>Πως Δρομολογούνται τα Πακέτα</a:t>
            </a:r>
          </a:p>
        </p:txBody>
      </p:sp>
      <p:sp>
        <p:nvSpPr>
          <p:cNvPr id="16387" name="Text Box 3"/>
          <p:cNvSpPr txBox="1">
            <a:spLocks noChangeArrowheads="1"/>
          </p:cNvSpPr>
          <p:nvPr/>
        </p:nvSpPr>
        <p:spPr bwMode="auto">
          <a:xfrm>
            <a:off x="304800" y="1828800"/>
            <a:ext cx="85344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a:solidFill>
                  <a:srgbClr val="FF3300"/>
                </a:solidFill>
              </a:rPr>
              <a:t>Οι </a:t>
            </a:r>
            <a:r>
              <a:rPr lang="en-US" altLang="el-GR">
                <a:solidFill>
                  <a:srgbClr val="FF3300"/>
                </a:solidFill>
              </a:rPr>
              <a:t>routers </a:t>
            </a:r>
            <a:r>
              <a:rPr lang="el-GR" altLang="el-GR">
                <a:solidFill>
                  <a:srgbClr val="FF3300"/>
                </a:solidFill>
              </a:rPr>
              <a:t>διατηρούν πίνακες που προσδιορίζουν την κατεύθυνση που πρέπει να πάρει ένα πακέτο προκειμένου να φτάσει στον προορισμό του. Βάσει αυτών των πινάκων αποφασίζουν ποιος θα είναι ο επόμενος </a:t>
            </a:r>
            <a:r>
              <a:rPr lang="en-US" altLang="el-GR">
                <a:solidFill>
                  <a:srgbClr val="FF3300"/>
                </a:solidFill>
              </a:rPr>
              <a:t>router </a:t>
            </a:r>
            <a:r>
              <a:rPr lang="el-GR" altLang="el-GR">
                <a:solidFill>
                  <a:srgbClr val="FF3300"/>
                </a:solidFill>
              </a:rPr>
              <a:t>στον οποίο θα πρέπει να προωθήσουν το πακέτο. Κάθε φορά το πακέτο μετακινείται όλο και πιο κοντά προς τον προορισμό του</a:t>
            </a:r>
            <a:r>
              <a:rPr lang="en-US" altLang="el-GR">
                <a:solidFill>
                  <a:srgbClr val="FF3300"/>
                </a:solidFill>
              </a:rPr>
              <a:t>,</a:t>
            </a:r>
            <a:r>
              <a:rPr lang="el-GR" altLang="el-GR">
                <a:solidFill>
                  <a:srgbClr val="FF3300"/>
                </a:solidFill>
              </a:rPr>
              <a:t> έως ότου τελικά τον φτάσει.</a:t>
            </a:r>
          </a:p>
          <a:p>
            <a:pPr algn="just">
              <a:spcBef>
                <a:spcPct val="50000"/>
              </a:spcBef>
            </a:pPr>
            <a:r>
              <a:rPr lang="el-GR" altLang="el-GR">
                <a:solidFill>
                  <a:srgbClr val="FF3300"/>
                </a:solidFill>
              </a:rPr>
              <a:t>Ένα μεγάλο πλεονέκτημα αυτής της μεθόδου είναι ότι </a:t>
            </a:r>
            <a:r>
              <a:rPr lang="el-GR" altLang="el-GR" b="1">
                <a:solidFill>
                  <a:srgbClr val="FF3300"/>
                </a:solidFill>
              </a:rPr>
              <a:t>η διαδρομή που ακολουθεί ένα πακέτο δεν είναι προκαθορισμένη</a:t>
            </a:r>
            <a:r>
              <a:rPr lang="el-GR" altLang="el-GR">
                <a:solidFill>
                  <a:srgbClr val="FF3300"/>
                </a:solidFill>
              </a:rPr>
              <a:t>, αλλά </a:t>
            </a:r>
            <a:r>
              <a:rPr lang="el-GR" altLang="el-GR" b="1">
                <a:solidFill>
                  <a:srgbClr val="FF3300"/>
                </a:solidFill>
              </a:rPr>
              <a:t>επιλέγεται δυναμικά</a:t>
            </a:r>
            <a:r>
              <a:rPr lang="el-GR" altLang="el-GR">
                <a:solidFill>
                  <a:srgbClr val="FF3300"/>
                </a:solidFill>
              </a:rPr>
              <a:t>. Έτσι, οι </a:t>
            </a:r>
            <a:r>
              <a:rPr lang="en-US" altLang="el-GR">
                <a:solidFill>
                  <a:srgbClr val="FF3300"/>
                </a:solidFill>
              </a:rPr>
              <a:t>routers </a:t>
            </a:r>
            <a:r>
              <a:rPr lang="el-GR" altLang="el-GR">
                <a:solidFill>
                  <a:srgbClr val="FF3300"/>
                </a:solidFill>
              </a:rPr>
              <a:t>μπορούν να επιλέγουν εναλλακτικούς δρόμους για ένα πακέτο σε περίπτωση που μια συγκεκριμένη σύνδεση του δικτύου παρουσιάζει πρόβλημα και βρίσκεται προσωρινά σε αχρηστία.</a:t>
            </a:r>
          </a:p>
        </p:txBody>
      </p:sp>
      <p:sp>
        <p:nvSpPr>
          <p:cNvPr id="16389" name="Text Box 5"/>
          <p:cNvSpPr txBox="1">
            <a:spLocks noChangeArrowheads="1"/>
          </p:cNvSpPr>
          <p:nvPr/>
        </p:nvSpPr>
        <p:spPr bwMode="auto">
          <a:xfrm>
            <a:off x="1066800" y="1600200"/>
            <a:ext cx="464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200" b="1">
                <a:solidFill>
                  <a:srgbClr val="006600"/>
                </a:solidFill>
              </a:rPr>
              <a:t>http://www.uth.gr/main/help/help-desk/internet/internet</a:t>
            </a:r>
            <a:r>
              <a:rPr lang="en-US" altLang="el-GR" sz="1200" b="1">
                <a:solidFill>
                  <a:srgbClr val="006600"/>
                </a:solidFill>
              </a:rPr>
              <a:t>1</a:t>
            </a:r>
            <a:r>
              <a:rPr lang="el-GR" altLang="el-GR" sz="1200" b="1">
                <a:solidFill>
                  <a:srgbClr val="006600"/>
                </a:solidFill>
              </a:rPr>
              <a:t>.html</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2  -  </a:t>
            </a:r>
            <a:fld id="{7DFF1129-8120-457A-9C79-C04729A3FDE8}" type="slidenum">
              <a:rPr lang="el-GR" altLang="el-GR"/>
              <a:pPr/>
              <a:t>21</a:t>
            </a:fld>
            <a:endParaRPr lang="el-GR" altLang="el-GR"/>
          </a:p>
        </p:txBody>
      </p:sp>
      <p:sp>
        <p:nvSpPr>
          <p:cNvPr id="40962" name="Rectangle 2" descr="Large confetti"/>
          <p:cNvSpPr>
            <a:spLocks noGrp="1" noChangeArrowheads="1"/>
          </p:cNvSpPr>
          <p:nvPr>
            <p:ph type="title"/>
          </p:nvPr>
        </p:nvSpPr>
        <p:spPr>
          <a:xfrm>
            <a:off x="1093788" y="0"/>
            <a:ext cx="7772400" cy="1427163"/>
          </a:xfrm>
        </p:spPr>
        <p:txBody>
          <a:bodyPr/>
          <a:lstStyle/>
          <a:p>
            <a:pPr algn="ctr"/>
            <a:r>
              <a:rPr lang="el-GR" altLang="el-GR" sz="3300" b="1">
                <a:solidFill>
                  <a:srgbClr val="000099"/>
                </a:solidFill>
                <a:effectLst>
                  <a:outerShdw blurRad="38100" dist="38100" dir="2700000" algn="tl">
                    <a:srgbClr val="000000"/>
                  </a:outerShdw>
                </a:effectLst>
              </a:rPr>
              <a:t>Παράσταση Δρομολόγησης των Πακέτων</a:t>
            </a:r>
          </a:p>
        </p:txBody>
      </p:sp>
      <p:pic>
        <p:nvPicPr>
          <p:cNvPr id="40963" name="Picture 3" descr="C:\Τα έγγραφά μου\Οι εικόνες μου\Internet Cliparts\packet.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736725"/>
            <a:ext cx="3429000" cy="4664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650" name="Rectangle 2" descr="Large confetti"/>
          <p:cNvSpPr>
            <a:spLocks noGrp="1" noChangeArrowheads="1"/>
          </p:cNvSpPr>
          <p:nvPr>
            <p:ph type="ctrTitle"/>
          </p:nvPr>
        </p:nvSpPr>
        <p:spPr/>
        <p:txBody>
          <a:bodyPr/>
          <a:lstStyle/>
          <a:p>
            <a:r>
              <a:rPr lang="el-GR" altLang="el-GR" sz="5400" b="1">
                <a:solidFill>
                  <a:srgbClr val="FF3300"/>
                </a:solidFill>
                <a:effectLst>
                  <a:outerShdw blurRad="38100" dist="38100" dir="2700000" algn="tl">
                    <a:srgbClr val="000000"/>
                  </a:outerShdw>
                </a:effectLst>
              </a:rPr>
              <a:t>Η Ιστορία του </a:t>
            </a:r>
            <a:r>
              <a:rPr lang="en-US" altLang="el-GR" sz="5400" b="1">
                <a:solidFill>
                  <a:srgbClr val="FF3300"/>
                </a:solidFill>
                <a:effectLst>
                  <a:outerShdw blurRad="38100" dist="38100" dir="2700000" algn="tl">
                    <a:srgbClr val="000000"/>
                  </a:outerShdw>
                </a:effectLst>
              </a:rPr>
              <a:t>Internet</a:t>
            </a:r>
            <a:endParaRPr lang="el-GR" altLang="el-GR" sz="5400" b="1">
              <a:solidFill>
                <a:srgbClr val="FF3300"/>
              </a:solidFill>
              <a:effectLst>
                <a:outerShdw blurRad="38100" dist="38100" dir="2700000" algn="tl">
                  <a:srgbClr val="000000"/>
                </a:outerShdw>
              </a:effectLst>
            </a:endParaRPr>
          </a:p>
        </p:txBody>
      </p:sp>
      <p:pic>
        <p:nvPicPr>
          <p:cNvPr id="27651" name="Picture 3" descr="F:\pic material\Animated gifs\books\book01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2766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2  -  </a:t>
            </a:r>
            <a:fld id="{79C2B899-0301-4CDC-BA66-FE9AAE6962E2}" type="slidenum">
              <a:rPr lang="el-GR" altLang="el-GR"/>
              <a:pPr/>
              <a:t>23</a:t>
            </a:fld>
            <a:endParaRPr lang="el-GR" altLang="el-GR"/>
          </a:p>
        </p:txBody>
      </p:sp>
      <p:sp>
        <p:nvSpPr>
          <p:cNvPr id="28674"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Πως Ξεκίνησε το </a:t>
            </a:r>
            <a:r>
              <a:rPr lang="en-US" altLang="el-GR" b="1">
                <a:solidFill>
                  <a:srgbClr val="000099"/>
                </a:solidFill>
                <a:effectLst>
                  <a:outerShdw blurRad="38100" dist="38100" dir="2700000" algn="tl">
                    <a:srgbClr val="000000"/>
                  </a:outerShdw>
                </a:effectLst>
              </a:rPr>
              <a:t>Internet</a:t>
            </a:r>
            <a:endParaRPr lang="el-GR" altLang="el-GR" b="1">
              <a:solidFill>
                <a:srgbClr val="000099"/>
              </a:solidFill>
              <a:effectLst>
                <a:outerShdw blurRad="38100" dist="38100" dir="2700000" algn="tl">
                  <a:srgbClr val="000000"/>
                </a:outerShdw>
              </a:effectLst>
            </a:endParaRPr>
          </a:p>
        </p:txBody>
      </p:sp>
      <p:sp>
        <p:nvSpPr>
          <p:cNvPr id="28675" name="Text Box 3"/>
          <p:cNvSpPr txBox="1">
            <a:spLocks noChangeArrowheads="1"/>
          </p:cNvSpPr>
          <p:nvPr/>
        </p:nvSpPr>
        <p:spPr bwMode="auto">
          <a:xfrm>
            <a:off x="304800" y="1784350"/>
            <a:ext cx="8458200" cy="461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700">
                <a:solidFill>
                  <a:srgbClr val="FF3300"/>
                </a:solidFill>
              </a:rPr>
              <a:t>Το σημερινό </a:t>
            </a:r>
            <a:r>
              <a:rPr lang="en-US" altLang="el-GR" sz="2700">
                <a:solidFill>
                  <a:srgbClr val="FF3300"/>
                </a:solidFill>
              </a:rPr>
              <a:t>Internet </a:t>
            </a:r>
            <a:r>
              <a:rPr lang="el-GR" altLang="el-GR" sz="2700">
                <a:solidFill>
                  <a:srgbClr val="FF3300"/>
                </a:solidFill>
              </a:rPr>
              <a:t>αποτελεί εξέλιξη του </a:t>
            </a:r>
            <a:r>
              <a:rPr lang="en-US" altLang="el-GR" sz="2700">
                <a:solidFill>
                  <a:srgbClr val="FF3300"/>
                </a:solidFill>
              </a:rPr>
              <a:t>ARPANET, </a:t>
            </a:r>
            <a:r>
              <a:rPr lang="el-GR" altLang="el-GR" sz="2700">
                <a:solidFill>
                  <a:srgbClr val="FF3300"/>
                </a:solidFill>
              </a:rPr>
              <a:t>ενός δικτύου που άρχισε να αναπτύσσεται πειραματικά στα τέλη της δεκαετίας του 60 στις Η.Π.Α.</a:t>
            </a:r>
          </a:p>
          <a:p>
            <a:pPr algn="just">
              <a:spcBef>
                <a:spcPct val="50000"/>
              </a:spcBef>
            </a:pPr>
            <a:r>
              <a:rPr lang="el-GR" altLang="el-GR" sz="2700">
                <a:solidFill>
                  <a:srgbClr val="FF3300"/>
                </a:solidFill>
              </a:rPr>
              <a:t>Η αρχική ιδέα της δημιουργίας του ξεκίνησε από το Υπουργείο Εθνικής Άμυνας των Η.Π.Α. και στόχο είχε τη δημιουργία ενός δικτύου το οποίο δε θα κατέρρεε</a:t>
            </a:r>
            <a:r>
              <a:rPr lang="en-US" altLang="el-GR" sz="2700">
                <a:solidFill>
                  <a:srgbClr val="FF3300"/>
                </a:solidFill>
              </a:rPr>
              <a:t>,</a:t>
            </a:r>
            <a:r>
              <a:rPr lang="el-GR" altLang="el-GR" sz="2700">
                <a:solidFill>
                  <a:srgbClr val="FF3300"/>
                </a:solidFill>
              </a:rPr>
              <a:t> ακόμη κι αν έβγαινε εκτός λειτουργίας ένα τμήμα του.</a:t>
            </a:r>
            <a:endParaRPr lang="en-US" altLang="el-GR" sz="2700">
              <a:solidFill>
                <a:srgbClr val="FF3300"/>
              </a:solidFill>
            </a:endParaRPr>
          </a:p>
          <a:p>
            <a:pPr algn="just">
              <a:spcBef>
                <a:spcPct val="50000"/>
              </a:spcBef>
            </a:pPr>
            <a:r>
              <a:rPr lang="el-GR" altLang="el-GR" sz="2700">
                <a:solidFill>
                  <a:srgbClr val="FF3300"/>
                </a:solidFill>
              </a:rPr>
              <a:t>Στα μέσα της δεκαετίας του ’80 το </a:t>
            </a:r>
            <a:r>
              <a:rPr lang="en-US" altLang="el-GR" sz="2700">
                <a:solidFill>
                  <a:srgbClr val="FF3300"/>
                </a:solidFill>
              </a:rPr>
              <a:t>Internet </a:t>
            </a:r>
            <a:r>
              <a:rPr lang="el-GR" altLang="el-GR" sz="2700">
                <a:solidFill>
                  <a:srgbClr val="FF3300"/>
                </a:solidFill>
              </a:rPr>
              <a:t>άρχισε να παίρνει τη μορφή με την οποία εμφανίζεται σήμερα και να εξελίσσεται και διαδίδεται με γοργότερους ρυθμούς.</a:t>
            </a: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Θέση υποσέλιδου 3"/>
          <p:cNvSpPr>
            <a:spLocks noGrp="1"/>
          </p:cNvSpPr>
          <p:nvPr>
            <p:ph type="ftr" sz="quarter" idx="11"/>
          </p:nvPr>
        </p:nvSpPr>
        <p:spPr/>
        <p:txBody>
          <a:bodyPr/>
          <a:lstStyle/>
          <a:p>
            <a:r>
              <a:rPr lang="el-GR" altLang="el-GR"/>
              <a:t>Βελώνης Γεώργιος</a:t>
            </a:r>
          </a:p>
        </p:txBody>
      </p:sp>
      <p:sp>
        <p:nvSpPr>
          <p:cNvPr id="32" name="Θέση αριθμού διαφάνειας 4"/>
          <p:cNvSpPr>
            <a:spLocks noGrp="1"/>
          </p:cNvSpPr>
          <p:nvPr>
            <p:ph type="sldNum" sz="quarter" idx="12"/>
          </p:nvPr>
        </p:nvSpPr>
        <p:spPr/>
        <p:txBody>
          <a:bodyPr/>
          <a:lstStyle/>
          <a:p>
            <a:r>
              <a:rPr lang="el-GR" altLang="el-GR"/>
              <a:t>2  -  </a:t>
            </a:r>
            <a:fld id="{38C797BB-A6FE-4E3A-B1C5-9A932A6FF7E1}" type="slidenum">
              <a:rPr lang="el-GR" altLang="el-GR"/>
              <a:pPr/>
              <a:t>24</a:t>
            </a:fld>
            <a:endParaRPr lang="el-GR" altLang="el-GR"/>
          </a:p>
        </p:txBody>
      </p:sp>
      <p:sp>
        <p:nvSpPr>
          <p:cNvPr id="29698"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Δίκτυο Αστέρα που Καταρρέει</a:t>
            </a:r>
          </a:p>
        </p:txBody>
      </p:sp>
      <p:pic>
        <p:nvPicPr>
          <p:cNvPr id="29699" name="Picture 3"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00" name="Picture 4"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2860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01" name="Picture 5"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9530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02" name="Picture 6"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9530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03" name="Picture 7" descr="F:\pic material\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05200"/>
            <a:ext cx="798513" cy="798513"/>
          </a:xfrm>
          <a:prstGeom prst="rect">
            <a:avLst/>
          </a:prstGeom>
          <a:noFill/>
          <a:extLst>
            <a:ext uri="{909E8E84-426E-40DD-AFC4-6F175D3DCCD1}">
              <a14:hiddenFill xmlns:a14="http://schemas.microsoft.com/office/drawing/2010/main">
                <a:solidFill>
                  <a:srgbClr val="FFFFFF"/>
                </a:solidFill>
              </a14:hiddenFill>
            </a:ext>
          </a:extLst>
        </p:spPr>
      </p:pic>
      <p:cxnSp>
        <p:nvCxnSpPr>
          <p:cNvPr id="29704" name="AutoShape 8"/>
          <p:cNvCxnSpPr>
            <a:cxnSpLocks noChangeShapeType="1"/>
            <a:stCxn id="29699" idx="2"/>
            <a:endCxn id="29703" idx="1"/>
          </p:cNvCxnSpPr>
          <p:nvPr/>
        </p:nvCxnSpPr>
        <p:spPr bwMode="auto">
          <a:xfrm>
            <a:off x="590550" y="2971800"/>
            <a:ext cx="1009650" cy="9334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5" name="AutoShape 9"/>
          <p:cNvCxnSpPr>
            <a:cxnSpLocks noChangeShapeType="1"/>
            <a:stCxn id="29703" idx="1"/>
            <a:endCxn id="29701" idx="3"/>
          </p:cNvCxnSpPr>
          <p:nvPr/>
        </p:nvCxnSpPr>
        <p:spPr bwMode="auto">
          <a:xfrm flipH="1">
            <a:off x="952500" y="3905250"/>
            <a:ext cx="647700" cy="13525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6" name="AutoShape 10"/>
          <p:cNvCxnSpPr>
            <a:cxnSpLocks noChangeShapeType="1"/>
            <a:stCxn id="29700" idx="2"/>
            <a:endCxn id="29703" idx="3"/>
          </p:cNvCxnSpPr>
          <p:nvPr/>
        </p:nvCxnSpPr>
        <p:spPr bwMode="auto">
          <a:xfrm flipH="1">
            <a:off x="2398713" y="2895600"/>
            <a:ext cx="1011237" cy="10096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7" name="AutoShape 11"/>
          <p:cNvCxnSpPr>
            <a:cxnSpLocks noChangeShapeType="1"/>
            <a:stCxn id="29703" idx="3"/>
            <a:endCxn id="29702" idx="1"/>
          </p:cNvCxnSpPr>
          <p:nvPr/>
        </p:nvCxnSpPr>
        <p:spPr bwMode="auto">
          <a:xfrm>
            <a:off x="2398713" y="3905250"/>
            <a:ext cx="801687" cy="13525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9708" name="Picture 12"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2860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09" name="Picture 13"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2098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10" name="Picture 14"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8768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11" name="Picture 15"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48768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9712" name="Picture 16" descr="F:\pic material\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429000"/>
            <a:ext cx="798513" cy="798513"/>
          </a:xfrm>
          <a:prstGeom prst="rect">
            <a:avLst/>
          </a:prstGeom>
          <a:noFill/>
          <a:extLst>
            <a:ext uri="{909E8E84-426E-40DD-AFC4-6F175D3DCCD1}">
              <a14:hiddenFill xmlns:a14="http://schemas.microsoft.com/office/drawing/2010/main">
                <a:solidFill>
                  <a:srgbClr val="FFFFFF"/>
                </a:solidFill>
              </a14:hiddenFill>
            </a:ext>
          </a:extLst>
        </p:spPr>
      </p:pic>
      <p:cxnSp>
        <p:nvCxnSpPr>
          <p:cNvPr id="29713" name="AutoShape 17"/>
          <p:cNvCxnSpPr>
            <a:cxnSpLocks noChangeShapeType="1"/>
            <a:stCxn id="29708" idx="2"/>
            <a:endCxn id="29712" idx="1"/>
          </p:cNvCxnSpPr>
          <p:nvPr/>
        </p:nvCxnSpPr>
        <p:spPr bwMode="auto">
          <a:xfrm>
            <a:off x="5467350" y="2895600"/>
            <a:ext cx="1009650" cy="9334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14" name="AutoShape 18"/>
          <p:cNvCxnSpPr>
            <a:cxnSpLocks noChangeShapeType="1"/>
            <a:stCxn id="29712" idx="1"/>
            <a:endCxn id="29710" idx="3"/>
          </p:cNvCxnSpPr>
          <p:nvPr/>
        </p:nvCxnSpPr>
        <p:spPr bwMode="auto">
          <a:xfrm flipH="1">
            <a:off x="5829300" y="3829050"/>
            <a:ext cx="647700" cy="13525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15" name="AutoShape 19"/>
          <p:cNvCxnSpPr>
            <a:cxnSpLocks noChangeShapeType="1"/>
            <a:stCxn id="29709" idx="2"/>
            <a:endCxn id="29712" idx="3"/>
          </p:cNvCxnSpPr>
          <p:nvPr/>
        </p:nvCxnSpPr>
        <p:spPr bwMode="auto">
          <a:xfrm flipH="1">
            <a:off x="7275513" y="2819400"/>
            <a:ext cx="1011237" cy="10096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16" name="AutoShape 20"/>
          <p:cNvCxnSpPr>
            <a:cxnSpLocks noChangeShapeType="1"/>
            <a:stCxn id="29712" idx="3"/>
            <a:endCxn id="29711" idx="1"/>
          </p:cNvCxnSpPr>
          <p:nvPr/>
        </p:nvCxnSpPr>
        <p:spPr bwMode="auto">
          <a:xfrm>
            <a:off x="7275513" y="3829050"/>
            <a:ext cx="801687" cy="1352550"/>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9717" name="Picture 21"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352800"/>
            <a:ext cx="811213" cy="1143000"/>
          </a:xfrm>
          <a:prstGeom prst="rect">
            <a:avLst/>
          </a:prstGeom>
          <a:noFill/>
          <a:extLst>
            <a:ext uri="{909E8E84-426E-40DD-AFC4-6F175D3DCCD1}">
              <a14:hiddenFill xmlns:a14="http://schemas.microsoft.com/office/drawing/2010/main">
                <a:solidFill>
                  <a:srgbClr val="FFFFFF"/>
                </a:solidFill>
              </a14:hiddenFill>
            </a:ext>
          </a:extLst>
        </p:spPr>
      </p:pic>
      <p:pic>
        <p:nvPicPr>
          <p:cNvPr id="29718" name="Picture 22"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048000"/>
            <a:ext cx="487363" cy="685800"/>
          </a:xfrm>
          <a:prstGeom prst="rect">
            <a:avLst/>
          </a:prstGeom>
          <a:noFill/>
          <a:extLst>
            <a:ext uri="{909E8E84-426E-40DD-AFC4-6F175D3DCCD1}">
              <a14:hiddenFill xmlns:a14="http://schemas.microsoft.com/office/drawing/2010/main">
                <a:solidFill>
                  <a:srgbClr val="FFFFFF"/>
                </a:solidFill>
              </a14:hiddenFill>
            </a:ext>
          </a:extLst>
        </p:spPr>
      </p:pic>
      <p:pic>
        <p:nvPicPr>
          <p:cNvPr id="29719" name="Picture 23"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67200"/>
            <a:ext cx="487363" cy="685800"/>
          </a:xfrm>
          <a:prstGeom prst="rect">
            <a:avLst/>
          </a:prstGeom>
          <a:noFill/>
          <a:extLst>
            <a:ext uri="{909E8E84-426E-40DD-AFC4-6F175D3DCCD1}">
              <a14:hiddenFill xmlns:a14="http://schemas.microsoft.com/office/drawing/2010/main">
                <a:solidFill>
                  <a:srgbClr val="FFFFFF"/>
                </a:solidFill>
              </a14:hiddenFill>
            </a:ext>
          </a:extLst>
        </p:spPr>
      </p:pic>
      <p:pic>
        <p:nvPicPr>
          <p:cNvPr id="29720" name="Picture 24"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89838" y="3048000"/>
            <a:ext cx="487362" cy="685800"/>
          </a:xfrm>
          <a:prstGeom prst="rect">
            <a:avLst/>
          </a:prstGeom>
          <a:noFill/>
          <a:extLst>
            <a:ext uri="{909E8E84-426E-40DD-AFC4-6F175D3DCCD1}">
              <a14:hiddenFill xmlns:a14="http://schemas.microsoft.com/office/drawing/2010/main">
                <a:solidFill>
                  <a:srgbClr val="FFFFFF"/>
                </a:solidFill>
              </a14:hiddenFill>
            </a:ext>
          </a:extLst>
        </p:spPr>
      </p:pic>
      <p:pic>
        <p:nvPicPr>
          <p:cNvPr id="29721" name="Picture 25"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13638" y="4267200"/>
            <a:ext cx="487362" cy="685800"/>
          </a:xfrm>
          <a:prstGeom prst="rect">
            <a:avLst/>
          </a:prstGeom>
          <a:noFill/>
          <a:extLst>
            <a:ext uri="{909E8E84-426E-40DD-AFC4-6F175D3DCCD1}">
              <a14:hiddenFill xmlns:a14="http://schemas.microsoft.com/office/drawing/2010/main">
                <a:solidFill>
                  <a:srgbClr val="FFFFFF"/>
                </a:solidFill>
              </a14:hiddenFill>
            </a:ext>
          </a:extLst>
        </p:spPr>
      </p:pic>
      <p:sp>
        <p:nvSpPr>
          <p:cNvPr id="29722" name="Text Box 26"/>
          <p:cNvSpPr txBox="1">
            <a:spLocks noChangeArrowheads="1"/>
          </p:cNvSpPr>
          <p:nvPr/>
        </p:nvSpPr>
        <p:spPr bwMode="auto">
          <a:xfrm>
            <a:off x="1752600" y="5562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FF3300"/>
                </a:solidFill>
              </a:rPr>
              <a:t>(α)</a:t>
            </a:r>
          </a:p>
        </p:txBody>
      </p:sp>
      <p:sp>
        <p:nvSpPr>
          <p:cNvPr id="29723" name="Text Box 27"/>
          <p:cNvSpPr txBox="1">
            <a:spLocks noChangeArrowheads="1"/>
          </p:cNvSpPr>
          <p:nvPr/>
        </p:nvSpPr>
        <p:spPr bwMode="auto">
          <a:xfrm>
            <a:off x="6705600" y="5486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FF3300"/>
                </a:solidFill>
              </a:rPr>
              <a:t>(β)</a:t>
            </a:r>
          </a:p>
        </p:txBody>
      </p:sp>
      <p:sp>
        <p:nvSpPr>
          <p:cNvPr id="29724" name="AutoShape 28"/>
          <p:cNvSpPr>
            <a:spLocks noChangeArrowheads="1"/>
          </p:cNvSpPr>
          <p:nvPr/>
        </p:nvSpPr>
        <p:spPr bwMode="auto">
          <a:xfrm>
            <a:off x="4038600" y="4038600"/>
            <a:ext cx="9144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9725" name="Text Box 29"/>
          <p:cNvSpPr txBox="1">
            <a:spLocks noChangeArrowheads="1"/>
          </p:cNvSpPr>
          <p:nvPr/>
        </p:nvSpPr>
        <p:spPr bwMode="auto">
          <a:xfrm>
            <a:off x="76200" y="5943600"/>
            <a:ext cx="8991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2200">
                <a:solidFill>
                  <a:srgbClr val="FF3300"/>
                </a:solidFill>
              </a:rPr>
              <a:t>Μετά την κατάρρευση του </a:t>
            </a:r>
            <a:r>
              <a:rPr lang="en-US" altLang="el-GR" sz="2200">
                <a:solidFill>
                  <a:srgbClr val="FF3300"/>
                </a:solidFill>
              </a:rPr>
              <a:t>Server </a:t>
            </a:r>
            <a:r>
              <a:rPr lang="el-GR" altLang="el-GR" sz="2200">
                <a:solidFill>
                  <a:srgbClr val="FF3300"/>
                </a:solidFill>
              </a:rPr>
              <a:t>το δίκτυο αστέρα καταρρέει τελείως.(σχ. β)</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Θέση υποσέλιδου 3"/>
          <p:cNvSpPr>
            <a:spLocks noGrp="1"/>
          </p:cNvSpPr>
          <p:nvPr>
            <p:ph type="ftr" sz="quarter" idx="11"/>
          </p:nvPr>
        </p:nvSpPr>
        <p:spPr/>
        <p:txBody>
          <a:bodyPr/>
          <a:lstStyle/>
          <a:p>
            <a:r>
              <a:rPr lang="el-GR" altLang="el-GR"/>
              <a:t>Βελώνης Γεώργιος</a:t>
            </a:r>
          </a:p>
        </p:txBody>
      </p:sp>
      <p:sp>
        <p:nvSpPr>
          <p:cNvPr id="70" name="Θέση αριθμού διαφάνειας 4"/>
          <p:cNvSpPr>
            <a:spLocks noGrp="1"/>
          </p:cNvSpPr>
          <p:nvPr>
            <p:ph type="sldNum" sz="quarter" idx="12"/>
          </p:nvPr>
        </p:nvSpPr>
        <p:spPr/>
        <p:txBody>
          <a:bodyPr/>
          <a:lstStyle/>
          <a:p>
            <a:r>
              <a:rPr lang="el-GR" altLang="el-GR"/>
              <a:t>2  -  </a:t>
            </a:r>
            <a:fld id="{4C3219FC-2DE3-4FE9-9A06-B9D09D58E174}" type="slidenum">
              <a:rPr lang="el-GR" altLang="el-GR"/>
              <a:pPr/>
              <a:t>25</a:t>
            </a:fld>
            <a:endParaRPr lang="el-GR" altLang="el-GR"/>
          </a:p>
        </p:txBody>
      </p:sp>
      <p:sp>
        <p:nvSpPr>
          <p:cNvPr id="30722" name="Rectangle 2" descr="Large confetti"/>
          <p:cNvSpPr>
            <a:spLocks noGrp="1" noChangeArrowheads="1"/>
          </p:cNvSpPr>
          <p:nvPr>
            <p:ph type="title"/>
          </p:nvPr>
        </p:nvSpPr>
        <p:spPr/>
        <p:txBody>
          <a:bodyPr/>
          <a:lstStyle/>
          <a:p>
            <a:r>
              <a:rPr lang="el-GR" altLang="el-GR" sz="2800" b="1">
                <a:solidFill>
                  <a:srgbClr val="000099"/>
                </a:solidFill>
                <a:effectLst>
                  <a:outerShdw blurRad="38100" dist="38100" dir="2700000" algn="tl">
                    <a:srgbClr val="000000"/>
                  </a:outerShdw>
                </a:effectLst>
              </a:rPr>
              <a:t>Δίκτυο Αστέρα που Συνεχίζει να Λειτουργεί και Μετά την Κατάρρευση ενός Τμήματός του</a:t>
            </a:r>
          </a:p>
        </p:txBody>
      </p:sp>
      <p:pic>
        <p:nvPicPr>
          <p:cNvPr id="30723" name="Picture 3"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24" name="Picture 4"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25" name="Picture 5"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26" name="Picture 6"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F:\pic material\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895600"/>
            <a:ext cx="598488" cy="598488"/>
          </a:xfrm>
          <a:prstGeom prst="rect">
            <a:avLst/>
          </a:prstGeom>
          <a:noFill/>
          <a:extLst>
            <a:ext uri="{909E8E84-426E-40DD-AFC4-6F175D3DCCD1}">
              <a14:hiddenFill xmlns:a14="http://schemas.microsoft.com/office/drawing/2010/main">
                <a:solidFill>
                  <a:srgbClr val="FFFFFF"/>
                </a:solidFill>
              </a14:hiddenFill>
            </a:ext>
          </a:extLst>
        </p:spPr>
      </p:pic>
      <p:cxnSp>
        <p:nvCxnSpPr>
          <p:cNvPr id="30728" name="AutoShape 8"/>
          <p:cNvCxnSpPr>
            <a:cxnSpLocks noChangeShapeType="1"/>
          </p:cNvCxnSpPr>
          <p:nvPr/>
        </p:nvCxnSpPr>
        <p:spPr bwMode="auto">
          <a:xfrm>
            <a:off x="442913" y="2438400"/>
            <a:ext cx="547687" cy="7572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29" name="AutoShape 9"/>
          <p:cNvCxnSpPr>
            <a:cxnSpLocks noChangeShapeType="1"/>
            <a:stCxn id="30727" idx="1"/>
          </p:cNvCxnSpPr>
          <p:nvPr/>
        </p:nvCxnSpPr>
        <p:spPr bwMode="auto">
          <a:xfrm flipH="1">
            <a:off x="685800" y="3195638"/>
            <a:ext cx="228600" cy="6905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0" name="AutoShape 10"/>
          <p:cNvCxnSpPr>
            <a:cxnSpLocks noChangeShapeType="1"/>
            <a:stCxn id="30724" idx="1"/>
            <a:endCxn id="30727" idx="3"/>
          </p:cNvCxnSpPr>
          <p:nvPr/>
        </p:nvCxnSpPr>
        <p:spPr bwMode="auto">
          <a:xfrm flipH="1">
            <a:off x="1512888" y="2209800"/>
            <a:ext cx="620712" cy="9858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1" name="AutoShape 11"/>
          <p:cNvCxnSpPr>
            <a:cxnSpLocks noChangeShapeType="1"/>
            <a:stCxn id="30727" idx="3"/>
            <a:endCxn id="30726" idx="1"/>
          </p:cNvCxnSpPr>
          <p:nvPr/>
        </p:nvCxnSpPr>
        <p:spPr bwMode="auto">
          <a:xfrm>
            <a:off x="1512888" y="3195638"/>
            <a:ext cx="620712" cy="9191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2" name="AutoShape 12"/>
          <p:cNvCxnSpPr>
            <a:cxnSpLocks noChangeShapeType="1"/>
            <a:stCxn id="30723" idx="3"/>
            <a:endCxn id="30724" idx="1"/>
          </p:cNvCxnSpPr>
          <p:nvPr/>
        </p:nvCxnSpPr>
        <p:spPr bwMode="auto">
          <a:xfrm>
            <a:off x="581025" y="2209800"/>
            <a:ext cx="1552575"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3" name="AutoShape 13"/>
          <p:cNvCxnSpPr>
            <a:cxnSpLocks noChangeShapeType="1"/>
          </p:cNvCxnSpPr>
          <p:nvPr/>
        </p:nvCxnSpPr>
        <p:spPr bwMode="auto">
          <a:xfrm>
            <a:off x="685800" y="4114800"/>
            <a:ext cx="1524000"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4" name="AutoShape 14"/>
          <p:cNvCxnSpPr>
            <a:cxnSpLocks noChangeShapeType="1"/>
          </p:cNvCxnSpPr>
          <p:nvPr/>
        </p:nvCxnSpPr>
        <p:spPr bwMode="auto">
          <a:xfrm>
            <a:off x="2362200" y="2438400"/>
            <a:ext cx="0"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5" name="AutoShape 15"/>
          <p:cNvCxnSpPr>
            <a:cxnSpLocks noChangeShapeType="1"/>
          </p:cNvCxnSpPr>
          <p:nvPr/>
        </p:nvCxnSpPr>
        <p:spPr bwMode="auto">
          <a:xfrm>
            <a:off x="428625" y="2438400"/>
            <a:ext cx="28575"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6" name="AutoShape 16"/>
          <p:cNvCxnSpPr>
            <a:cxnSpLocks noChangeShapeType="1"/>
          </p:cNvCxnSpPr>
          <p:nvPr/>
        </p:nvCxnSpPr>
        <p:spPr bwMode="auto">
          <a:xfrm rot="16200000" flipV="1">
            <a:off x="266700" y="2400300"/>
            <a:ext cx="1905000" cy="1981200"/>
          </a:xfrm>
          <a:prstGeom prst="bentConnector3">
            <a:avLst>
              <a:gd name="adj1" fmla="val -1283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37" name="AutoShape 17"/>
          <p:cNvCxnSpPr>
            <a:cxnSpLocks noChangeShapeType="1"/>
            <a:stCxn id="30724" idx="3"/>
            <a:endCxn id="30725" idx="2"/>
          </p:cNvCxnSpPr>
          <p:nvPr/>
        </p:nvCxnSpPr>
        <p:spPr bwMode="auto">
          <a:xfrm flipH="1">
            <a:off x="547688" y="2209800"/>
            <a:ext cx="2014537" cy="2133600"/>
          </a:xfrm>
          <a:prstGeom prst="bentConnector4">
            <a:avLst>
              <a:gd name="adj1" fmla="val -11347"/>
              <a:gd name="adj2" fmla="val 11971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0738" name="Picture 18"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8975"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39" name="Picture 19"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175"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40" name="Picture 20"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950"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41" name="Picture 21"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175"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42" name="Picture 22" descr="F:\pic material\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975" y="2895600"/>
            <a:ext cx="598488" cy="598488"/>
          </a:xfrm>
          <a:prstGeom prst="rect">
            <a:avLst/>
          </a:prstGeom>
          <a:noFill/>
          <a:extLst>
            <a:ext uri="{909E8E84-426E-40DD-AFC4-6F175D3DCCD1}">
              <a14:hiddenFill xmlns:a14="http://schemas.microsoft.com/office/drawing/2010/main">
                <a:solidFill>
                  <a:srgbClr val="FFFFFF"/>
                </a:solidFill>
              </a14:hiddenFill>
            </a:ext>
          </a:extLst>
        </p:spPr>
      </p:pic>
      <p:cxnSp>
        <p:nvCxnSpPr>
          <p:cNvPr id="30743" name="AutoShape 23"/>
          <p:cNvCxnSpPr>
            <a:cxnSpLocks noChangeShapeType="1"/>
            <a:stCxn id="30738" idx="2"/>
            <a:endCxn id="30742" idx="1"/>
          </p:cNvCxnSpPr>
          <p:nvPr/>
        </p:nvCxnSpPr>
        <p:spPr bwMode="auto">
          <a:xfrm>
            <a:off x="3443288" y="2438400"/>
            <a:ext cx="547687" cy="7572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4" name="AutoShape 24"/>
          <p:cNvCxnSpPr>
            <a:cxnSpLocks noChangeShapeType="1"/>
            <a:stCxn id="30742" idx="1"/>
            <a:endCxn id="30740" idx="0"/>
          </p:cNvCxnSpPr>
          <p:nvPr/>
        </p:nvCxnSpPr>
        <p:spPr bwMode="auto">
          <a:xfrm flipH="1">
            <a:off x="3624263" y="3195638"/>
            <a:ext cx="366712" cy="6905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5" name="AutoShape 25"/>
          <p:cNvCxnSpPr>
            <a:cxnSpLocks noChangeShapeType="1"/>
            <a:stCxn id="30739" idx="2"/>
            <a:endCxn id="30742" idx="3"/>
          </p:cNvCxnSpPr>
          <p:nvPr/>
        </p:nvCxnSpPr>
        <p:spPr bwMode="auto">
          <a:xfrm flipH="1">
            <a:off x="4589463" y="2438400"/>
            <a:ext cx="835025" cy="7572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6" name="AutoShape 26"/>
          <p:cNvCxnSpPr>
            <a:cxnSpLocks noChangeShapeType="1"/>
            <a:stCxn id="30742" idx="3"/>
            <a:endCxn id="30741" idx="1"/>
          </p:cNvCxnSpPr>
          <p:nvPr/>
        </p:nvCxnSpPr>
        <p:spPr bwMode="auto">
          <a:xfrm>
            <a:off x="4589463" y="3195638"/>
            <a:ext cx="620712" cy="9191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7" name="AutoShape 27"/>
          <p:cNvCxnSpPr>
            <a:cxnSpLocks noChangeShapeType="1"/>
            <a:stCxn id="30738" idx="3"/>
            <a:endCxn id="30739" idx="1"/>
          </p:cNvCxnSpPr>
          <p:nvPr/>
        </p:nvCxnSpPr>
        <p:spPr bwMode="auto">
          <a:xfrm>
            <a:off x="3657600" y="2209800"/>
            <a:ext cx="1552575"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8" name="AutoShape 28"/>
          <p:cNvCxnSpPr>
            <a:cxnSpLocks noChangeShapeType="1"/>
          </p:cNvCxnSpPr>
          <p:nvPr/>
        </p:nvCxnSpPr>
        <p:spPr bwMode="auto">
          <a:xfrm>
            <a:off x="3762375" y="4114800"/>
            <a:ext cx="1524000"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9" name="AutoShape 29"/>
          <p:cNvCxnSpPr>
            <a:cxnSpLocks noChangeShapeType="1"/>
          </p:cNvCxnSpPr>
          <p:nvPr/>
        </p:nvCxnSpPr>
        <p:spPr bwMode="auto">
          <a:xfrm>
            <a:off x="5486400" y="2438400"/>
            <a:ext cx="0"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0" name="AutoShape 30"/>
          <p:cNvCxnSpPr>
            <a:cxnSpLocks noChangeShapeType="1"/>
          </p:cNvCxnSpPr>
          <p:nvPr/>
        </p:nvCxnSpPr>
        <p:spPr bwMode="auto">
          <a:xfrm>
            <a:off x="3457575" y="2438400"/>
            <a:ext cx="14288"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1" name="AutoShape 31"/>
          <p:cNvCxnSpPr>
            <a:cxnSpLocks noChangeShapeType="1"/>
          </p:cNvCxnSpPr>
          <p:nvPr/>
        </p:nvCxnSpPr>
        <p:spPr bwMode="auto">
          <a:xfrm rot="16200000" flipV="1">
            <a:off x="3343275" y="2400300"/>
            <a:ext cx="1905000" cy="1981200"/>
          </a:xfrm>
          <a:prstGeom prst="bentConnector3">
            <a:avLst>
              <a:gd name="adj1" fmla="val -1283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2" name="AutoShape 32"/>
          <p:cNvCxnSpPr>
            <a:cxnSpLocks noChangeShapeType="1"/>
            <a:stCxn id="30739" idx="3"/>
            <a:endCxn id="30740" idx="2"/>
          </p:cNvCxnSpPr>
          <p:nvPr/>
        </p:nvCxnSpPr>
        <p:spPr bwMode="auto">
          <a:xfrm flipH="1">
            <a:off x="3624263" y="2209800"/>
            <a:ext cx="2014537" cy="2133600"/>
          </a:xfrm>
          <a:prstGeom prst="bentConnector4">
            <a:avLst>
              <a:gd name="adj1" fmla="val -11347"/>
              <a:gd name="adj2" fmla="val 11971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0753" name="Picture 33"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6975"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54" name="Picture 34"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8175" y="1981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55" name="Picture 35"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50"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56" name="Picture 36" descr="F:\pic material\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8175" y="3886200"/>
            <a:ext cx="428625" cy="457200"/>
          </a:xfrm>
          <a:prstGeom prst="rect">
            <a:avLst/>
          </a:prstGeom>
          <a:noFill/>
          <a:extLst>
            <a:ext uri="{909E8E84-426E-40DD-AFC4-6F175D3DCCD1}">
              <a14:hiddenFill xmlns:a14="http://schemas.microsoft.com/office/drawing/2010/main">
                <a:solidFill>
                  <a:srgbClr val="FFFFFF"/>
                </a:solidFill>
              </a14:hiddenFill>
            </a:ext>
          </a:extLst>
        </p:spPr>
      </p:pic>
      <p:pic>
        <p:nvPicPr>
          <p:cNvPr id="30757" name="Picture 37" descr="F:\pic material\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975" y="2895600"/>
            <a:ext cx="598488" cy="598488"/>
          </a:xfrm>
          <a:prstGeom prst="rect">
            <a:avLst/>
          </a:prstGeom>
          <a:noFill/>
          <a:extLst>
            <a:ext uri="{909E8E84-426E-40DD-AFC4-6F175D3DCCD1}">
              <a14:hiddenFill xmlns:a14="http://schemas.microsoft.com/office/drawing/2010/main">
                <a:solidFill>
                  <a:srgbClr val="FFFFFF"/>
                </a:solidFill>
              </a14:hiddenFill>
            </a:ext>
          </a:extLst>
        </p:spPr>
      </p:pic>
      <p:cxnSp>
        <p:nvCxnSpPr>
          <p:cNvPr id="30758" name="AutoShape 38"/>
          <p:cNvCxnSpPr>
            <a:cxnSpLocks noChangeShapeType="1"/>
            <a:stCxn id="30753" idx="2"/>
            <a:endCxn id="30757" idx="1"/>
          </p:cNvCxnSpPr>
          <p:nvPr/>
        </p:nvCxnSpPr>
        <p:spPr bwMode="auto">
          <a:xfrm>
            <a:off x="6491288" y="2438400"/>
            <a:ext cx="547687" cy="7572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9" name="AutoShape 39"/>
          <p:cNvCxnSpPr>
            <a:cxnSpLocks noChangeShapeType="1"/>
            <a:stCxn id="30757" idx="1"/>
            <a:endCxn id="30755" idx="0"/>
          </p:cNvCxnSpPr>
          <p:nvPr/>
        </p:nvCxnSpPr>
        <p:spPr bwMode="auto">
          <a:xfrm flipH="1">
            <a:off x="6672263" y="3195638"/>
            <a:ext cx="366712" cy="6905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0" name="AutoShape 40"/>
          <p:cNvCxnSpPr>
            <a:cxnSpLocks noChangeShapeType="1"/>
            <a:stCxn id="30754" idx="2"/>
            <a:endCxn id="30757" idx="3"/>
          </p:cNvCxnSpPr>
          <p:nvPr/>
        </p:nvCxnSpPr>
        <p:spPr bwMode="auto">
          <a:xfrm flipH="1">
            <a:off x="7637463" y="2438400"/>
            <a:ext cx="835025" cy="757238"/>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1" name="AutoShape 41"/>
          <p:cNvCxnSpPr>
            <a:cxnSpLocks noChangeShapeType="1"/>
            <a:stCxn id="30757" idx="3"/>
            <a:endCxn id="30756" idx="1"/>
          </p:cNvCxnSpPr>
          <p:nvPr/>
        </p:nvCxnSpPr>
        <p:spPr bwMode="auto">
          <a:xfrm>
            <a:off x="7637463" y="3195638"/>
            <a:ext cx="620712" cy="919162"/>
          </a:xfrm>
          <a:prstGeom prst="straightConnector1">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2" name="AutoShape 42"/>
          <p:cNvCxnSpPr>
            <a:cxnSpLocks noChangeShapeType="1"/>
            <a:stCxn id="30753" idx="3"/>
            <a:endCxn id="30754" idx="1"/>
          </p:cNvCxnSpPr>
          <p:nvPr/>
        </p:nvCxnSpPr>
        <p:spPr bwMode="auto">
          <a:xfrm>
            <a:off x="6705600" y="2209800"/>
            <a:ext cx="1552575"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3" name="AutoShape 43"/>
          <p:cNvCxnSpPr>
            <a:cxnSpLocks noChangeShapeType="1"/>
          </p:cNvCxnSpPr>
          <p:nvPr/>
        </p:nvCxnSpPr>
        <p:spPr bwMode="auto">
          <a:xfrm>
            <a:off x="6810375" y="4114800"/>
            <a:ext cx="1524000" cy="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5" name="AutoShape 45"/>
          <p:cNvCxnSpPr>
            <a:cxnSpLocks noChangeShapeType="1"/>
          </p:cNvCxnSpPr>
          <p:nvPr/>
        </p:nvCxnSpPr>
        <p:spPr bwMode="auto">
          <a:xfrm>
            <a:off x="6505575" y="2438400"/>
            <a:ext cx="14288"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6" name="AutoShape 46"/>
          <p:cNvCxnSpPr>
            <a:cxnSpLocks noChangeShapeType="1"/>
          </p:cNvCxnSpPr>
          <p:nvPr/>
        </p:nvCxnSpPr>
        <p:spPr bwMode="auto">
          <a:xfrm rot="16200000" flipV="1">
            <a:off x="6391275" y="2400300"/>
            <a:ext cx="1905000" cy="1981200"/>
          </a:xfrm>
          <a:prstGeom prst="bentConnector3">
            <a:avLst>
              <a:gd name="adj1" fmla="val -1283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7" name="AutoShape 47"/>
          <p:cNvCxnSpPr>
            <a:cxnSpLocks noChangeShapeType="1"/>
            <a:stCxn id="30754" idx="3"/>
            <a:endCxn id="30755" idx="2"/>
          </p:cNvCxnSpPr>
          <p:nvPr/>
        </p:nvCxnSpPr>
        <p:spPr bwMode="auto">
          <a:xfrm flipH="1">
            <a:off x="6672263" y="2209800"/>
            <a:ext cx="2014537" cy="2133600"/>
          </a:xfrm>
          <a:prstGeom prst="bentConnector4">
            <a:avLst>
              <a:gd name="adj1" fmla="val -11347"/>
              <a:gd name="adj2" fmla="val 119713"/>
            </a:avLst>
          </a:prstGeom>
          <a:noFill/>
          <a:ln w="3175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0768" name="Picture 48"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819400"/>
            <a:ext cx="649288" cy="914400"/>
          </a:xfrm>
          <a:prstGeom prst="rect">
            <a:avLst/>
          </a:prstGeom>
          <a:noFill/>
          <a:extLst>
            <a:ext uri="{909E8E84-426E-40DD-AFC4-6F175D3DCCD1}">
              <a14:hiddenFill xmlns:a14="http://schemas.microsoft.com/office/drawing/2010/main">
                <a:solidFill>
                  <a:srgbClr val="FFFFFF"/>
                </a:solidFill>
              </a14:hiddenFill>
            </a:ext>
          </a:extLst>
        </p:spPr>
      </p:pic>
      <p:pic>
        <p:nvPicPr>
          <p:cNvPr id="30769" name="Picture 49"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429000"/>
            <a:ext cx="43338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0" name="Picture 50"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590800"/>
            <a:ext cx="43338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1" name="Picture 51"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605213" y="3352800"/>
            <a:ext cx="433387"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2" name="Picture 52"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667000"/>
            <a:ext cx="43338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3" name="Picture 53"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276600"/>
            <a:ext cx="43338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4" name="Picture 54"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590800"/>
            <a:ext cx="43338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5" name="Picture 55"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6213" y="3429000"/>
            <a:ext cx="433387"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6" name="Picture 56"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72413" y="2514600"/>
            <a:ext cx="433387"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7" name="Picture 57"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24688" y="2895600"/>
            <a:ext cx="595312" cy="838200"/>
          </a:xfrm>
          <a:prstGeom prst="rect">
            <a:avLst/>
          </a:prstGeom>
          <a:noFill/>
          <a:extLst>
            <a:ext uri="{909E8E84-426E-40DD-AFC4-6F175D3DCCD1}">
              <a14:hiddenFill xmlns:a14="http://schemas.microsoft.com/office/drawing/2010/main">
                <a:solidFill>
                  <a:srgbClr val="FFFFFF"/>
                </a:solidFill>
              </a14:hiddenFill>
            </a:ext>
          </a:extLst>
        </p:spPr>
      </p:pic>
      <p:pic>
        <p:nvPicPr>
          <p:cNvPr id="30778" name="Picture 58"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1905000"/>
            <a:ext cx="595313" cy="838200"/>
          </a:xfrm>
          <a:prstGeom prst="rect">
            <a:avLst/>
          </a:prstGeom>
          <a:noFill/>
          <a:extLst>
            <a:ext uri="{909E8E84-426E-40DD-AFC4-6F175D3DCCD1}">
              <a14:hiddenFill xmlns:a14="http://schemas.microsoft.com/office/drawing/2010/main">
                <a:solidFill>
                  <a:srgbClr val="FFFFFF"/>
                </a:solidFill>
              </a14:hiddenFill>
            </a:ext>
          </a:extLst>
        </p:spPr>
      </p:pic>
      <p:pic>
        <p:nvPicPr>
          <p:cNvPr id="30780" name="Picture 60"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710613" y="3200400"/>
            <a:ext cx="433387"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81" name="Picture 61"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39013" y="1905000"/>
            <a:ext cx="433387" cy="609600"/>
          </a:xfrm>
          <a:prstGeom prst="rect">
            <a:avLst/>
          </a:prstGeom>
          <a:noFill/>
          <a:extLst>
            <a:ext uri="{909E8E84-426E-40DD-AFC4-6F175D3DCCD1}">
              <a14:hiddenFill xmlns:a14="http://schemas.microsoft.com/office/drawing/2010/main">
                <a:solidFill>
                  <a:srgbClr val="FFFFFF"/>
                </a:solidFill>
              </a14:hiddenFill>
            </a:ext>
          </a:extLst>
        </p:spPr>
      </p:pic>
      <p:sp>
        <p:nvSpPr>
          <p:cNvPr id="30782" name="Text Box 62"/>
          <p:cNvSpPr txBox="1">
            <a:spLocks noChangeArrowheads="1"/>
          </p:cNvSpPr>
          <p:nvPr/>
        </p:nvSpPr>
        <p:spPr bwMode="auto">
          <a:xfrm>
            <a:off x="1143000" y="4800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00CC00"/>
                </a:solidFill>
              </a:rPr>
              <a:t>(α)</a:t>
            </a:r>
          </a:p>
        </p:txBody>
      </p:sp>
      <p:sp>
        <p:nvSpPr>
          <p:cNvPr id="30783" name="Text Box 63"/>
          <p:cNvSpPr txBox="1">
            <a:spLocks noChangeArrowheads="1"/>
          </p:cNvSpPr>
          <p:nvPr/>
        </p:nvSpPr>
        <p:spPr bwMode="auto">
          <a:xfrm>
            <a:off x="4038600" y="4800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00CC00"/>
                </a:solidFill>
              </a:rPr>
              <a:t>(β)</a:t>
            </a:r>
          </a:p>
        </p:txBody>
      </p:sp>
      <p:sp>
        <p:nvSpPr>
          <p:cNvPr id="30784" name="Text Box 64"/>
          <p:cNvSpPr txBox="1">
            <a:spLocks noChangeArrowheads="1"/>
          </p:cNvSpPr>
          <p:nvPr/>
        </p:nvSpPr>
        <p:spPr bwMode="auto">
          <a:xfrm>
            <a:off x="7010400" y="4800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00CC00"/>
                </a:solidFill>
              </a:rPr>
              <a:t>(γ)</a:t>
            </a:r>
          </a:p>
        </p:txBody>
      </p:sp>
      <p:sp>
        <p:nvSpPr>
          <p:cNvPr id="30785" name="Text Box 65"/>
          <p:cNvSpPr txBox="1">
            <a:spLocks noChangeArrowheads="1"/>
          </p:cNvSpPr>
          <p:nvPr/>
        </p:nvSpPr>
        <p:spPr bwMode="auto">
          <a:xfrm>
            <a:off x="228600" y="5133975"/>
            <a:ext cx="86868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300">
                <a:solidFill>
                  <a:srgbClr val="FF3300"/>
                </a:solidFill>
              </a:rPr>
              <a:t>Αν ένα δίκτυο Αστέρα εμπλουτιστεί με περισσότερους συνδέσμους, ακόμη κι αν καταστραφεί ένας </a:t>
            </a:r>
            <a:r>
              <a:rPr lang="en-US" altLang="el-GR" sz="2300">
                <a:solidFill>
                  <a:srgbClr val="FF3300"/>
                </a:solidFill>
              </a:rPr>
              <a:t>Server </a:t>
            </a:r>
            <a:r>
              <a:rPr lang="el-GR" altLang="el-GR" sz="2300">
                <a:solidFill>
                  <a:srgbClr val="FF3300"/>
                </a:solidFill>
              </a:rPr>
              <a:t>(σχ. β) ή και κάποιος άλλος κόμβος (σχ. γ), η επικοινωνία μεταξύ των υπολοίπων γίνεται από εναλλακτικές διαδρομές.</a:t>
            </a:r>
          </a:p>
        </p:txBody>
      </p:sp>
      <p:sp>
        <p:nvSpPr>
          <p:cNvPr id="30786" name="AutoShape 66"/>
          <p:cNvSpPr>
            <a:spLocks noChangeArrowheads="1"/>
          </p:cNvSpPr>
          <p:nvPr/>
        </p:nvSpPr>
        <p:spPr bwMode="auto">
          <a:xfrm>
            <a:off x="2895600" y="3124200"/>
            <a:ext cx="381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0787" name="AutoShape 67"/>
          <p:cNvSpPr>
            <a:spLocks noChangeArrowheads="1"/>
          </p:cNvSpPr>
          <p:nvPr/>
        </p:nvSpPr>
        <p:spPr bwMode="auto">
          <a:xfrm>
            <a:off x="5943600" y="3124200"/>
            <a:ext cx="381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cxnSp>
        <p:nvCxnSpPr>
          <p:cNvPr id="30788" name="AutoShape 68"/>
          <p:cNvCxnSpPr>
            <a:cxnSpLocks noChangeShapeType="1"/>
          </p:cNvCxnSpPr>
          <p:nvPr/>
        </p:nvCxnSpPr>
        <p:spPr bwMode="auto">
          <a:xfrm>
            <a:off x="8534400" y="2438400"/>
            <a:ext cx="0" cy="1447800"/>
          </a:xfrm>
          <a:prstGeom prst="straightConnector1">
            <a:avLst/>
          </a:prstGeom>
          <a:noFill/>
          <a:ln w="317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0779" name="Picture 59" descr="F:\pic material\animated-gifs-1\ani6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2819400"/>
            <a:ext cx="433388"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5"/>
          <p:cNvSpPr>
            <a:spLocks noGrp="1"/>
          </p:cNvSpPr>
          <p:nvPr>
            <p:ph type="ftr" sz="quarter" idx="11"/>
          </p:nvPr>
        </p:nvSpPr>
        <p:spPr/>
        <p:txBody>
          <a:bodyPr/>
          <a:lstStyle/>
          <a:p>
            <a:r>
              <a:rPr lang="el-GR" altLang="el-GR"/>
              <a:t>Βελώνης Γεώργιος</a:t>
            </a:r>
          </a:p>
        </p:txBody>
      </p:sp>
      <p:sp>
        <p:nvSpPr>
          <p:cNvPr id="6" name="Θέση αριθμού διαφάνειας 6"/>
          <p:cNvSpPr>
            <a:spLocks noGrp="1"/>
          </p:cNvSpPr>
          <p:nvPr>
            <p:ph type="sldNum" sz="quarter" idx="12"/>
          </p:nvPr>
        </p:nvSpPr>
        <p:spPr/>
        <p:txBody>
          <a:bodyPr/>
          <a:lstStyle/>
          <a:p>
            <a:r>
              <a:rPr lang="el-GR" altLang="el-GR"/>
              <a:t>2  -  </a:t>
            </a:r>
            <a:fld id="{FA338B97-8EA2-4697-B705-22ED87B64E39}" type="slidenum">
              <a:rPr lang="el-GR" altLang="el-GR"/>
              <a:pPr/>
              <a:t>26</a:t>
            </a:fld>
            <a:endParaRPr lang="el-GR" altLang="el-GR"/>
          </a:p>
        </p:txBody>
      </p:sp>
      <p:sp>
        <p:nvSpPr>
          <p:cNvPr id="31746" name="Rectangle 2" descr="Large confetti"/>
          <p:cNvSpPr>
            <a:spLocks noGrp="1" noChangeArrowheads="1"/>
          </p:cNvSpPr>
          <p:nvPr>
            <p:ph type="title"/>
          </p:nvPr>
        </p:nvSpPr>
        <p:spPr/>
        <p:txBody>
          <a:bodyPr/>
          <a:lstStyle/>
          <a:p>
            <a:r>
              <a:rPr lang="el-GR" altLang="el-GR" sz="4000" b="1">
                <a:solidFill>
                  <a:srgbClr val="000099"/>
                </a:solidFill>
                <a:effectLst>
                  <a:outerShdw blurRad="38100" dist="38100" dir="2700000" algn="tl">
                    <a:srgbClr val="000000"/>
                  </a:outerShdw>
                </a:effectLst>
              </a:rPr>
              <a:t>Συνδρομητές </a:t>
            </a:r>
            <a:r>
              <a:rPr lang="en-US" altLang="el-GR" sz="4000" b="1" i="1">
                <a:solidFill>
                  <a:srgbClr val="000099"/>
                </a:solidFill>
                <a:effectLst>
                  <a:outerShdw blurRad="38100" dist="38100" dir="2700000" algn="tl">
                    <a:srgbClr val="000000"/>
                  </a:outerShdw>
                </a:effectLst>
              </a:rPr>
              <a:t>Internet</a:t>
            </a:r>
            <a:r>
              <a:rPr lang="el-GR" altLang="el-GR" sz="4000" b="1" i="1">
                <a:solidFill>
                  <a:srgbClr val="000099"/>
                </a:solidFill>
                <a:effectLst>
                  <a:outerShdw blurRad="38100" dist="38100" dir="2700000" algn="tl">
                    <a:srgbClr val="000000"/>
                  </a:outerShdw>
                </a:effectLst>
              </a:rPr>
              <a:t> </a:t>
            </a:r>
            <a:r>
              <a:rPr lang="el-GR" altLang="el-GR" sz="4000" b="1">
                <a:solidFill>
                  <a:srgbClr val="000099"/>
                </a:solidFill>
                <a:effectLst>
                  <a:outerShdw blurRad="38100" dist="38100" dir="2700000" algn="tl">
                    <a:srgbClr val="000000"/>
                  </a:outerShdw>
                </a:effectLst>
              </a:rPr>
              <a:t>Παγκοσμίως</a:t>
            </a:r>
          </a:p>
        </p:txBody>
      </p:sp>
      <p:sp>
        <p:nvSpPr>
          <p:cNvPr id="31776" name="Text Box 32"/>
          <p:cNvSpPr txBox="1">
            <a:spLocks noChangeArrowheads="1"/>
          </p:cNvSpPr>
          <p:nvPr/>
        </p:nvSpPr>
        <p:spPr bwMode="auto">
          <a:xfrm>
            <a:off x="152400" y="1905000"/>
            <a:ext cx="88392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a:solidFill>
                  <a:srgbClr val="FF3300"/>
                </a:solidFill>
              </a:rPr>
              <a:t>Το Διαδίκτυο συνεχίζει να εξαπλώνεται τόσο στην Ελλάδα όσο και παγκοσμίως με γοργούς ρυθμούς. Υπολογίζεται ότι το πλήθος των χρηστών του για το 2002 ανήλθε σε 605,6 εκ. Στην Ευρώπη υπάρχουν περίπου 190,91 εκ. χρήστες του Διαδικτύου και ακολουθεί η Νότια και Ανατολική Ασία με 187,24 εκ. και η Αμερική με 182,67 εκ.</a:t>
            </a:r>
            <a:r>
              <a:rPr lang="en-US" altLang="el-GR">
                <a:solidFill>
                  <a:srgbClr val="FF3300"/>
                </a:solidFill>
              </a:rPr>
              <a:t>,</a:t>
            </a:r>
            <a:r>
              <a:rPr lang="el-GR" altLang="el-GR">
                <a:solidFill>
                  <a:srgbClr val="FF3300"/>
                </a:solidFill>
              </a:rPr>
              <a:t> ενώ την τελευταία θέση την καταλαμβάνει η Αφρική</a:t>
            </a:r>
            <a:r>
              <a:rPr lang="en-US" altLang="el-GR">
                <a:solidFill>
                  <a:srgbClr val="FF3300"/>
                </a:solidFill>
              </a:rPr>
              <a:t>,</a:t>
            </a:r>
            <a:r>
              <a:rPr lang="el-GR" altLang="el-GR">
                <a:solidFill>
                  <a:srgbClr val="FF3300"/>
                </a:solidFill>
              </a:rPr>
              <a:t> καθώς οι χρήστες του εκεί αποτελούσαν και παραμένουν σπάνιο είδος.</a:t>
            </a:r>
          </a:p>
          <a:p>
            <a:pPr algn="just">
              <a:spcBef>
                <a:spcPct val="50000"/>
              </a:spcBef>
            </a:pPr>
            <a:r>
              <a:rPr lang="el-GR" altLang="el-GR">
                <a:solidFill>
                  <a:srgbClr val="FF3300"/>
                </a:solidFill>
              </a:rPr>
              <a:t>Στο 1</a:t>
            </a:r>
            <a:r>
              <a:rPr lang="en-US" altLang="el-GR">
                <a:solidFill>
                  <a:srgbClr val="FF3300"/>
                </a:solidFill>
              </a:rPr>
              <a:t>,17</a:t>
            </a:r>
            <a:r>
              <a:rPr lang="el-GR" altLang="el-GR">
                <a:solidFill>
                  <a:srgbClr val="FF3300"/>
                </a:solidFill>
              </a:rPr>
              <a:t> δισ. οι χρήστες του Internet μέχρι το 2005</a:t>
            </a:r>
            <a:r>
              <a:rPr lang="en-US" altLang="el-GR">
                <a:solidFill>
                  <a:srgbClr val="FF3300"/>
                </a:solidFill>
              </a:rPr>
              <a:t>. </a:t>
            </a:r>
            <a:r>
              <a:rPr lang="el-GR" altLang="el-GR">
                <a:solidFill>
                  <a:srgbClr val="FF3300"/>
                </a:solidFill>
              </a:rPr>
              <a:t>Αυτή είναι η πρόβλεψη έρευνας της eTForecasts που δόθηκε στη δημοσιότητα</a:t>
            </a:r>
            <a:r>
              <a:rPr lang="en-US" altLang="el-GR">
                <a:solidFill>
                  <a:srgbClr val="FF3300"/>
                </a:solidFill>
              </a:rPr>
              <a:t>. </a:t>
            </a:r>
            <a:r>
              <a:rPr lang="el-GR" altLang="el-GR">
                <a:solidFill>
                  <a:srgbClr val="FF3300"/>
                </a:solidFill>
              </a:rPr>
              <a:t>Υπολογίζεται επίσης ότι το ίδιο έτος το πλήθος των χρηστών στις Η.Π.Α. θα ανέρχεται περίπου στα 214 εκ.</a:t>
            </a:r>
            <a:r>
              <a:rPr lang="en-US" altLang="el-GR">
                <a:solidFill>
                  <a:srgbClr val="FF3300"/>
                </a:solidFill>
              </a:rPr>
              <a:t>,</a:t>
            </a:r>
            <a:r>
              <a:rPr lang="el-GR" altLang="el-GR">
                <a:solidFill>
                  <a:srgbClr val="FF3300"/>
                </a:solidFill>
              </a:rPr>
              <a:t> ενώ στην Ευρώπη θα ανέρχεται περίπου στα 246 εκ</a:t>
            </a:r>
            <a:r>
              <a:rPr lang="el-GR" altLang="el-GR">
                <a:solidFill>
                  <a:srgbClr val="FF3300"/>
                </a:solidFill>
                <a:latin typeface="Arial" panose="020B0604020202020204" pitchFamily="34" charset="0"/>
              </a:rPr>
              <a:t>.</a:t>
            </a:r>
            <a:r>
              <a:rPr lang="el-GR" altLang="el-GR">
                <a:solidFill>
                  <a:srgbClr val="FF3300"/>
                </a:solidFill>
              </a:rPr>
              <a:t> </a:t>
            </a:r>
            <a:endParaRPr lang="en-US" altLang="el-GR">
              <a:solidFill>
                <a:srgbClr val="FF3300"/>
              </a:solidFill>
            </a:endParaRP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Θέση υποσέλιδου 3"/>
          <p:cNvSpPr>
            <a:spLocks noGrp="1"/>
          </p:cNvSpPr>
          <p:nvPr>
            <p:ph type="ftr" sz="quarter" idx="11"/>
          </p:nvPr>
        </p:nvSpPr>
        <p:spPr/>
        <p:txBody>
          <a:bodyPr/>
          <a:lstStyle/>
          <a:p>
            <a:r>
              <a:rPr lang="el-GR" altLang="el-GR"/>
              <a:t>Βελώνης Γεώργιος</a:t>
            </a:r>
          </a:p>
        </p:txBody>
      </p:sp>
      <p:sp>
        <p:nvSpPr>
          <p:cNvPr id="37" name="Θέση αριθμού διαφάνειας 4"/>
          <p:cNvSpPr>
            <a:spLocks noGrp="1"/>
          </p:cNvSpPr>
          <p:nvPr>
            <p:ph type="sldNum" sz="quarter" idx="12"/>
          </p:nvPr>
        </p:nvSpPr>
        <p:spPr/>
        <p:txBody>
          <a:bodyPr/>
          <a:lstStyle/>
          <a:p>
            <a:r>
              <a:rPr lang="el-GR" altLang="el-GR"/>
              <a:t>2  -  </a:t>
            </a:r>
            <a:fld id="{E7719022-89DE-4CE7-8915-C4DD53CA15E0}" type="slidenum">
              <a:rPr lang="el-GR" altLang="el-GR"/>
              <a:pPr/>
              <a:t>27</a:t>
            </a:fld>
            <a:endParaRPr lang="el-GR" altLang="el-GR"/>
          </a:p>
        </p:txBody>
      </p:sp>
      <p:sp>
        <p:nvSpPr>
          <p:cNvPr id="43010" name="Rectangle 1026" descr="Large confetti"/>
          <p:cNvSpPr>
            <a:spLocks noGrp="1" noChangeArrowheads="1"/>
          </p:cNvSpPr>
          <p:nvPr>
            <p:ph type="title"/>
          </p:nvPr>
        </p:nvSpPr>
        <p:spPr/>
        <p:txBody>
          <a:bodyPr/>
          <a:lstStyle/>
          <a:p>
            <a:r>
              <a:rPr lang="el-GR" altLang="el-GR" sz="4000" b="1">
                <a:solidFill>
                  <a:srgbClr val="000099"/>
                </a:solidFill>
                <a:effectLst>
                  <a:outerShdw blurRad="38100" dist="38100" dir="2700000" algn="tl">
                    <a:srgbClr val="000000"/>
                  </a:outerShdw>
                </a:effectLst>
              </a:rPr>
              <a:t>Συνδρομητές </a:t>
            </a:r>
            <a:r>
              <a:rPr lang="en-US" altLang="el-GR" sz="4000" b="1" i="1">
                <a:solidFill>
                  <a:srgbClr val="000099"/>
                </a:solidFill>
                <a:effectLst>
                  <a:outerShdw blurRad="38100" dist="38100" dir="2700000" algn="tl">
                    <a:srgbClr val="000000"/>
                  </a:outerShdw>
                </a:effectLst>
              </a:rPr>
              <a:t>Internet</a:t>
            </a:r>
            <a:r>
              <a:rPr lang="el-GR" altLang="el-GR" sz="4000" b="1" i="1">
                <a:solidFill>
                  <a:srgbClr val="000099"/>
                </a:solidFill>
                <a:effectLst>
                  <a:outerShdw blurRad="38100" dist="38100" dir="2700000" algn="tl">
                    <a:srgbClr val="000000"/>
                  </a:outerShdw>
                </a:effectLst>
              </a:rPr>
              <a:t> </a:t>
            </a:r>
            <a:r>
              <a:rPr lang="el-GR" altLang="el-GR" sz="4000" b="1">
                <a:solidFill>
                  <a:srgbClr val="000099"/>
                </a:solidFill>
                <a:effectLst>
                  <a:outerShdw blurRad="38100" dist="38100" dir="2700000" algn="tl">
                    <a:srgbClr val="000000"/>
                  </a:outerShdw>
                </a:effectLst>
              </a:rPr>
              <a:t>Παγκοσμίως</a:t>
            </a:r>
          </a:p>
        </p:txBody>
      </p:sp>
      <p:graphicFrame>
        <p:nvGraphicFramePr>
          <p:cNvPr id="43046" name="Group 1062"/>
          <p:cNvGraphicFramePr>
            <a:graphicFrameLocks noGrp="1"/>
          </p:cNvGraphicFramePr>
          <p:nvPr/>
        </p:nvGraphicFramePr>
        <p:xfrm>
          <a:off x="2209800" y="1905000"/>
          <a:ext cx="4572000" cy="4632960"/>
        </p:xfrm>
        <a:graphic>
          <a:graphicData uri="http://schemas.openxmlformats.org/drawingml/2006/table">
            <a:tbl>
              <a:tblPr/>
              <a:tblGrid>
                <a:gridCol w="2246313"/>
                <a:gridCol w="2325687"/>
              </a:tblGrid>
              <a:tr h="5381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1" i="0" u="none" strike="noStrike" cap="none" normalizeH="0" baseline="0" smtClean="0">
                          <a:ln>
                            <a:noFill/>
                          </a:ln>
                          <a:solidFill>
                            <a:srgbClr val="FF3300"/>
                          </a:solidFill>
                          <a:effectLst/>
                          <a:latin typeface="Times New Roman" panose="02020603050405020304" pitchFamily="18" charset="0"/>
                        </a:rPr>
                        <a:t>Έτος</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solidFill>
                      <a:srgbClr val="B2B2B2">
                        <a:alpha val="50000"/>
                      </a:srgbClr>
                    </a:solid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1" i="0" u="none" strike="noStrike" cap="none" normalizeH="0" baseline="0" smtClean="0">
                          <a:ln>
                            <a:noFill/>
                          </a:ln>
                          <a:solidFill>
                            <a:srgbClr val="FF3300"/>
                          </a:solidFill>
                          <a:effectLst/>
                          <a:latin typeface="Times New Roman" panose="02020603050405020304" pitchFamily="18" charset="0"/>
                        </a:rPr>
                        <a:t>Αριθμός Υπολογιστών</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solidFill>
                      <a:srgbClr val="B2B2B2">
                        <a:alpha val="50000"/>
                      </a:srgbClr>
                    </a:solidFill>
                  </a:tcPr>
                </a:tc>
              </a:tr>
              <a:tr h="376238">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1981</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213</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81000">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1986</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5.089</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422275">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1989</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80.000</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71475">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1992</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890.000</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30200">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1996</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2.880.000</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46075">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000099"/>
                          </a:solidFill>
                          <a:effectLst/>
                          <a:latin typeface="Times New Roman" panose="02020603050405020304" pitchFamily="18" charset="0"/>
                        </a:rPr>
                        <a:t>1998</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rPr>
                        <a:t>&gt; 100.000.000</a:t>
                      </a: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46075">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el-GR" sz="2500" b="0" i="0" u="none" strike="noStrike" cap="none" normalizeH="0" baseline="0" smtClean="0">
                          <a:ln>
                            <a:noFill/>
                          </a:ln>
                          <a:solidFill>
                            <a:srgbClr val="000099"/>
                          </a:solidFill>
                          <a:effectLst/>
                          <a:latin typeface="Times New Roman" panose="02020603050405020304" pitchFamily="18" charset="0"/>
                        </a:rPr>
                        <a:t>2001</a:t>
                      </a:r>
                      <a:endParaRPr kumimoji="0" lang="el-GR" altLang="el-GR" sz="2500" b="0" i="0" u="none" strike="noStrike" cap="none" normalizeH="0" baseline="0" smtClean="0">
                        <a:ln>
                          <a:noFill/>
                        </a:ln>
                        <a:solidFill>
                          <a:srgbClr val="000099"/>
                        </a:solidFill>
                        <a:effectLst/>
                        <a:latin typeface="Times New Roman" panose="02020603050405020304" pitchFamily="18" charset="0"/>
                      </a:endParaRP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rPr>
                        <a:t></a:t>
                      </a:r>
                      <a:r>
                        <a:rPr kumimoji="0" lang="en-US"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rPr>
                        <a:t> 414.000.000</a:t>
                      </a:r>
                      <a:endParaRPr kumimoji="0" lang="el-GR"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endParaRP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346075">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el-GR" sz="2500" b="0" i="0" u="none" strike="noStrike" cap="none" normalizeH="0" baseline="0" smtClean="0">
                          <a:ln>
                            <a:noFill/>
                          </a:ln>
                          <a:solidFill>
                            <a:srgbClr val="000099"/>
                          </a:solidFill>
                          <a:effectLst/>
                          <a:latin typeface="Times New Roman" panose="02020603050405020304" pitchFamily="18" charset="0"/>
                        </a:rPr>
                        <a:t>2002</a:t>
                      </a:r>
                      <a:endParaRPr kumimoji="0" lang="el-GR" altLang="el-GR" sz="2500" b="0" i="0" u="none" strike="noStrike" cap="none" normalizeH="0" baseline="0" smtClean="0">
                        <a:ln>
                          <a:noFill/>
                        </a:ln>
                        <a:solidFill>
                          <a:srgbClr val="000099"/>
                        </a:solidFill>
                        <a:effectLst/>
                        <a:latin typeface="Times New Roman" panose="02020603050405020304" pitchFamily="18" charset="0"/>
                      </a:endParaRP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rPr>
                        <a:t></a:t>
                      </a:r>
                      <a:r>
                        <a:rPr kumimoji="0" lang="en-US"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rPr>
                        <a:t> 605.600.000</a:t>
                      </a:r>
                      <a:endParaRPr kumimoji="0" lang="el-GR" altLang="el-GR" sz="2500" b="0" i="0" u="none" strike="noStrike" cap="none" normalizeH="0" baseline="0" smtClean="0">
                        <a:ln>
                          <a:noFill/>
                        </a:ln>
                        <a:solidFill>
                          <a:srgbClr val="339966"/>
                        </a:solidFill>
                        <a:effectLst/>
                        <a:latin typeface="Times New Roman" panose="02020603050405020304" pitchFamily="18" charset="0"/>
                        <a:sym typeface="Symbol" panose="05050102010706020507" pitchFamily="18" charset="2"/>
                      </a:endParaRPr>
                    </a:p>
                  </a:txBody>
                  <a:tcPr marR="11430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2"/>
          <p:cNvSpPr>
            <a:spLocks noGrp="1"/>
          </p:cNvSpPr>
          <p:nvPr>
            <p:ph type="ftr" sz="quarter" idx="11"/>
          </p:nvPr>
        </p:nvSpPr>
        <p:spPr/>
        <p:txBody>
          <a:bodyPr/>
          <a:lstStyle/>
          <a:p>
            <a:r>
              <a:rPr lang="el-GR" altLang="el-GR"/>
              <a:t>Βελώνης Γεώργιος</a:t>
            </a:r>
          </a:p>
        </p:txBody>
      </p:sp>
      <p:sp>
        <p:nvSpPr>
          <p:cNvPr id="6" name="Θέση αριθμού διαφάνειας 3"/>
          <p:cNvSpPr>
            <a:spLocks noGrp="1"/>
          </p:cNvSpPr>
          <p:nvPr>
            <p:ph type="sldNum" sz="quarter" idx="12"/>
          </p:nvPr>
        </p:nvSpPr>
        <p:spPr/>
        <p:txBody>
          <a:bodyPr/>
          <a:lstStyle/>
          <a:p>
            <a:r>
              <a:rPr lang="el-GR" altLang="el-GR"/>
              <a:t>2  -  </a:t>
            </a:r>
            <a:fld id="{538CFBBE-9CF2-4D76-BAE8-8B3EB0693E61}" type="slidenum">
              <a:rPr lang="el-GR" altLang="el-GR"/>
              <a:pPr/>
              <a:t>28</a:t>
            </a:fld>
            <a:endParaRPr lang="el-GR" altLang="el-GR"/>
          </a:p>
        </p:txBody>
      </p:sp>
      <p:pic>
        <p:nvPicPr>
          <p:cNvPr id="32770" name="Picture 2" descr="F:\pic material\internet-gifs\mapx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2771" name="Picture 3" descr="C:\Τα έγγραφά μου\Οι εικόνες μου\Internet Cliparts\colormap.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257800"/>
            <a:ext cx="21336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2"/>
          <p:cNvSpPr>
            <a:spLocks noGrp="1"/>
          </p:cNvSpPr>
          <p:nvPr>
            <p:ph type="ftr" sz="quarter" idx="11"/>
          </p:nvPr>
        </p:nvSpPr>
        <p:spPr/>
        <p:txBody>
          <a:bodyPr/>
          <a:lstStyle/>
          <a:p>
            <a:r>
              <a:rPr lang="el-GR" altLang="el-GR"/>
              <a:t>Βελώνης Γεώργιος</a:t>
            </a:r>
          </a:p>
        </p:txBody>
      </p:sp>
      <p:sp>
        <p:nvSpPr>
          <p:cNvPr id="5" name="Θέση αριθμού διαφάνειας 3"/>
          <p:cNvSpPr>
            <a:spLocks noGrp="1"/>
          </p:cNvSpPr>
          <p:nvPr>
            <p:ph type="sldNum" sz="quarter" idx="12"/>
          </p:nvPr>
        </p:nvSpPr>
        <p:spPr/>
        <p:txBody>
          <a:bodyPr/>
          <a:lstStyle/>
          <a:p>
            <a:r>
              <a:rPr lang="el-GR" altLang="el-GR"/>
              <a:t>2  -  </a:t>
            </a:r>
            <a:fld id="{6F76C80A-9889-4A7C-8322-769E6CDD53EC}" type="slidenum">
              <a:rPr lang="el-GR" altLang="el-GR"/>
              <a:pPr/>
              <a:t>29</a:t>
            </a:fld>
            <a:endParaRPr lang="el-GR" altLang="el-GR"/>
          </a:p>
        </p:txBody>
      </p:sp>
      <p:pic>
        <p:nvPicPr>
          <p:cNvPr id="33796" name="Picture 4" descr="C:\Τα έγγραφά μου\Οι εικόνες μου\Internet Cliparts\internetx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Θέση υποσέλιδου 3"/>
          <p:cNvSpPr>
            <a:spLocks noGrp="1"/>
          </p:cNvSpPr>
          <p:nvPr>
            <p:ph type="ftr" sz="quarter" idx="11"/>
          </p:nvPr>
        </p:nvSpPr>
        <p:spPr/>
        <p:txBody>
          <a:bodyPr/>
          <a:lstStyle/>
          <a:p>
            <a:r>
              <a:rPr lang="el-GR" altLang="el-GR"/>
              <a:t>Βελώνης Γεώργιος</a:t>
            </a:r>
          </a:p>
        </p:txBody>
      </p:sp>
      <p:sp>
        <p:nvSpPr>
          <p:cNvPr id="41" name="Θέση αριθμού διαφάνειας 4"/>
          <p:cNvSpPr>
            <a:spLocks noGrp="1"/>
          </p:cNvSpPr>
          <p:nvPr>
            <p:ph type="sldNum" sz="quarter" idx="12"/>
          </p:nvPr>
        </p:nvSpPr>
        <p:spPr/>
        <p:txBody>
          <a:bodyPr/>
          <a:lstStyle/>
          <a:p>
            <a:r>
              <a:rPr lang="el-GR" altLang="el-GR"/>
              <a:t>2  -  </a:t>
            </a:r>
            <a:fld id="{D131EE25-BB7B-4072-B58D-54A912F3097F}" type="slidenum">
              <a:rPr lang="el-GR" altLang="el-GR"/>
              <a:pPr/>
              <a:t>3</a:t>
            </a:fld>
            <a:endParaRPr lang="el-GR" altLang="el-GR"/>
          </a:p>
        </p:txBody>
      </p:sp>
      <p:sp>
        <p:nvSpPr>
          <p:cNvPr id="5168" name="Cloud"/>
          <p:cNvSpPr>
            <a:spLocks noChangeAspect="1" noEditPoints="1" noChangeArrowheads="1"/>
          </p:cNvSpPr>
          <p:nvPr/>
        </p:nvSpPr>
        <p:spPr bwMode="auto">
          <a:xfrm>
            <a:off x="5029200" y="2971800"/>
            <a:ext cx="2057400" cy="13795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lgn="ctr"/>
            <a:endParaRPr lang="el-GR" altLang="el-GR" b="1">
              <a:solidFill>
                <a:srgbClr val="3366CC"/>
              </a:solidFill>
            </a:endParaRPr>
          </a:p>
        </p:txBody>
      </p:sp>
      <p:sp>
        <p:nvSpPr>
          <p:cNvPr id="5122" name="Rectangle 2" descr="Large confetti"/>
          <p:cNvSpPr>
            <a:spLocks noGrp="1" noChangeArrowheads="1"/>
          </p:cNvSpPr>
          <p:nvPr>
            <p:ph type="title"/>
          </p:nvPr>
        </p:nvSpPr>
        <p:spPr>
          <a:xfrm>
            <a:off x="1093788" y="284163"/>
            <a:ext cx="5535612" cy="1143000"/>
          </a:xfrm>
        </p:spPr>
        <p:txBody>
          <a:bodyPr/>
          <a:lstStyle/>
          <a:p>
            <a:r>
              <a:rPr lang="el-GR" altLang="el-GR" b="1">
                <a:solidFill>
                  <a:srgbClr val="000099"/>
                </a:solidFill>
                <a:effectLst>
                  <a:outerShdw blurRad="38100" dist="38100" dir="2700000" algn="tl">
                    <a:srgbClr val="000000"/>
                  </a:outerShdw>
                </a:effectLst>
              </a:rPr>
              <a:t>Δίκτυα Μεταγωγής</a:t>
            </a:r>
          </a:p>
        </p:txBody>
      </p:sp>
      <p:sp>
        <p:nvSpPr>
          <p:cNvPr id="5123" name="Text Box 3"/>
          <p:cNvSpPr txBox="1">
            <a:spLocks noChangeArrowheads="1"/>
          </p:cNvSpPr>
          <p:nvPr/>
        </p:nvSpPr>
        <p:spPr bwMode="auto">
          <a:xfrm>
            <a:off x="381000" y="1812925"/>
            <a:ext cx="8305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000">
                <a:solidFill>
                  <a:srgbClr val="FF3300"/>
                </a:solidFill>
              </a:rPr>
              <a:t>Δίκτυα Μεταγωγής μπορούν να θεωρηθούν όλα τα δίκτυα με συνδέσεις σημείο με σημείο, αφού αυτά εφαρμόζουν τεχνολογίες αποθήκευσης και προώθησης των πακέτων μεταγωγής.</a:t>
            </a:r>
          </a:p>
        </p:txBody>
      </p:sp>
      <p:pic>
        <p:nvPicPr>
          <p:cNvPr id="5124" name="Picture 4"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2766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575" y="32766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4196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9530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35" name="Picture 15"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419600"/>
            <a:ext cx="377825" cy="377825"/>
          </a:xfrm>
          <a:prstGeom prst="rect">
            <a:avLst/>
          </a:prstGeom>
          <a:noFill/>
          <a:extLst>
            <a:ext uri="{909E8E84-426E-40DD-AFC4-6F175D3DCCD1}">
              <a14:hiddenFill xmlns:a14="http://schemas.microsoft.com/office/drawing/2010/main">
                <a:solidFill>
                  <a:srgbClr val="FFFFFF"/>
                </a:solidFill>
              </a14:hiddenFill>
            </a:ext>
          </a:extLst>
        </p:spPr>
      </p:pic>
      <p:sp>
        <p:nvSpPr>
          <p:cNvPr id="5153" name="Text Box 33"/>
          <p:cNvSpPr txBox="1">
            <a:spLocks noChangeArrowheads="1"/>
          </p:cNvSpPr>
          <p:nvPr/>
        </p:nvSpPr>
        <p:spPr bwMode="auto">
          <a:xfrm>
            <a:off x="76200" y="5410200"/>
            <a:ext cx="3276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000">
                <a:solidFill>
                  <a:srgbClr val="000099"/>
                </a:solidFill>
              </a:rPr>
              <a:t>Δίκτυο διασύνδεσης 6 κόμβων, που χρησιμοποιεί μόνο </a:t>
            </a:r>
            <a:r>
              <a:rPr lang="el-GR" altLang="el-GR" sz="2000" b="1">
                <a:solidFill>
                  <a:srgbClr val="000099"/>
                </a:solidFill>
              </a:rPr>
              <a:t>απευθείας συνδέσεις</a:t>
            </a:r>
            <a:r>
              <a:rPr lang="el-GR" altLang="el-GR" sz="2000">
                <a:solidFill>
                  <a:srgbClr val="000099"/>
                </a:solidFill>
              </a:rPr>
              <a:t>.</a:t>
            </a:r>
          </a:p>
        </p:txBody>
      </p:sp>
      <p:pic>
        <p:nvPicPr>
          <p:cNvPr id="5154" name="Picture 34"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6575" y="28956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55" name="Picture 35"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6575" y="4346575"/>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56" name="Picture 36"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7175" y="34290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57" name="Picture 37"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0175" y="34290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58" name="Picture 38"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775" y="29718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5159" name="Picture 39"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775" y="4343400"/>
            <a:ext cx="377825" cy="377825"/>
          </a:xfrm>
          <a:prstGeom prst="rect">
            <a:avLst/>
          </a:prstGeom>
          <a:noFill/>
          <a:extLst>
            <a:ext uri="{909E8E84-426E-40DD-AFC4-6F175D3DCCD1}">
              <a14:hiddenFill xmlns:a14="http://schemas.microsoft.com/office/drawing/2010/main">
                <a:solidFill>
                  <a:srgbClr val="FFFFFF"/>
                </a:solidFill>
              </a14:hiddenFill>
            </a:ext>
          </a:extLst>
        </p:spPr>
      </p:pic>
      <p:cxnSp>
        <p:nvCxnSpPr>
          <p:cNvPr id="5162" name="AutoShape 42"/>
          <p:cNvCxnSpPr>
            <a:cxnSpLocks noChangeShapeType="1"/>
            <a:stCxn id="5156" idx="3"/>
            <a:endCxn id="5157" idx="1"/>
          </p:cNvCxnSpPr>
          <p:nvPr/>
        </p:nvCxnSpPr>
        <p:spPr bwMode="auto">
          <a:xfrm>
            <a:off x="5715000" y="3617913"/>
            <a:ext cx="7651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63" name="AutoShape 43"/>
          <p:cNvCxnSpPr>
            <a:cxnSpLocks noChangeShapeType="1"/>
            <a:stCxn id="5154" idx="3"/>
            <a:endCxn id="5156" idx="1"/>
          </p:cNvCxnSpPr>
          <p:nvPr/>
        </p:nvCxnSpPr>
        <p:spPr bwMode="auto">
          <a:xfrm>
            <a:off x="4724400" y="3084513"/>
            <a:ext cx="612775"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64" name="AutoShape 44"/>
          <p:cNvCxnSpPr>
            <a:cxnSpLocks noChangeShapeType="1"/>
            <a:stCxn id="5155" idx="3"/>
            <a:endCxn id="5156" idx="1"/>
          </p:cNvCxnSpPr>
          <p:nvPr/>
        </p:nvCxnSpPr>
        <p:spPr bwMode="auto">
          <a:xfrm flipV="1">
            <a:off x="4724400" y="3617913"/>
            <a:ext cx="612775" cy="9175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65" name="AutoShape 45"/>
          <p:cNvCxnSpPr>
            <a:cxnSpLocks noChangeShapeType="1"/>
            <a:stCxn id="5157" idx="3"/>
            <a:endCxn id="5158" idx="1"/>
          </p:cNvCxnSpPr>
          <p:nvPr/>
        </p:nvCxnSpPr>
        <p:spPr bwMode="auto">
          <a:xfrm flipV="1">
            <a:off x="6858000" y="3160713"/>
            <a:ext cx="612775" cy="457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66" name="AutoShape 46"/>
          <p:cNvCxnSpPr>
            <a:cxnSpLocks noChangeShapeType="1"/>
            <a:stCxn id="5157" idx="3"/>
            <a:endCxn id="5159" idx="1"/>
          </p:cNvCxnSpPr>
          <p:nvPr/>
        </p:nvCxnSpPr>
        <p:spPr bwMode="auto">
          <a:xfrm>
            <a:off x="6858000" y="3617913"/>
            <a:ext cx="612775" cy="914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67" name="Text Box 47"/>
          <p:cNvSpPr txBox="1">
            <a:spLocks noChangeArrowheads="1"/>
          </p:cNvSpPr>
          <p:nvPr/>
        </p:nvSpPr>
        <p:spPr bwMode="auto">
          <a:xfrm>
            <a:off x="3352800" y="4648200"/>
            <a:ext cx="571500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1600" b="1">
                <a:solidFill>
                  <a:srgbClr val="000099"/>
                </a:solidFill>
              </a:rPr>
              <a:t>Δίκτυο μεταγωγής</a:t>
            </a:r>
            <a:r>
              <a:rPr lang="el-GR" altLang="el-GR" sz="1600">
                <a:solidFill>
                  <a:srgbClr val="000099"/>
                </a:solidFill>
              </a:rPr>
              <a:t> για τη διασύνδεση  6 κόμβων. Χρησιμοποιείται </a:t>
            </a:r>
            <a:r>
              <a:rPr lang="el-GR" altLang="el-GR" sz="1600" b="1">
                <a:solidFill>
                  <a:srgbClr val="000099"/>
                </a:solidFill>
              </a:rPr>
              <a:t>έμμεση</a:t>
            </a:r>
            <a:r>
              <a:rPr lang="el-GR" altLang="el-GR" sz="1600">
                <a:solidFill>
                  <a:srgbClr val="000099"/>
                </a:solidFill>
              </a:rPr>
              <a:t> </a:t>
            </a:r>
            <a:r>
              <a:rPr lang="el-GR" altLang="el-GR" sz="1600" b="1">
                <a:solidFill>
                  <a:srgbClr val="000099"/>
                </a:solidFill>
              </a:rPr>
              <a:t>διασύνδεση</a:t>
            </a:r>
            <a:r>
              <a:rPr lang="el-GR" altLang="el-GR" sz="1600">
                <a:solidFill>
                  <a:srgbClr val="000099"/>
                </a:solidFill>
              </a:rPr>
              <a:t>, η οποία πραγματοποιείται με τη συνεργασία ενδιάμεσων κόμβων που ονομάζονται </a:t>
            </a:r>
            <a:r>
              <a:rPr lang="el-GR" altLang="el-GR" sz="1600" b="1">
                <a:solidFill>
                  <a:srgbClr val="000099"/>
                </a:solidFill>
              </a:rPr>
              <a:t>κόμβοι μεταγωγής</a:t>
            </a:r>
            <a:r>
              <a:rPr lang="el-GR" altLang="el-GR" sz="1600">
                <a:solidFill>
                  <a:srgbClr val="000099"/>
                </a:solidFill>
              </a:rPr>
              <a:t> ή απλά </a:t>
            </a:r>
            <a:r>
              <a:rPr lang="el-GR" altLang="el-GR" sz="1600" b="1">
                <a:solidFill>
                  <a:srgbClr val="000099"/>
                </a:solidFill>
              </a:rPr>
              <a:t>μεταγωγείς</a:t>
            </a:r>
            <a:r>
              <a:rPr lang="el-GR" altLang="el-GR" sz="1600">
                <a:solidFill>
                  <a:srgbClr val="000099"/>
                </a:solidFill>
              </a:rPr>
              <a:t> (</a:t>
            </a:r>
            <a:r>
              <a:rPr lang="en-US" altLang="el-GR" sz="1600">
                <a:solidFill>
                  <a:srgbClr val="000099"/>
                </a:solidFill>
              </a:rPr>
              <a:t>switches). </a:t>
            </a:r>
            <a:r>
              <a:rPr lang="el-GR" altLang="el-GR" sz="1600">
                <a:solidFill>
                  <a:srgbClr val="000099"/>
                </a:solidFill>
              </a:rPr>
              <a:t>Ο σύνδεσμος που ενώνει τους μεταγωγείς λέγεται </a:t>
            </a:r>
            <a:r>
              <a:rPr lang="el-GR" altLang="el-GR" sz="1600" b="1">
                <a:solidFill>
                  <a:srgbClr val="000099"/>
                </a:solidFill>
              </a:rPr>
              <a:t>διαμοιρισμένος σύνδεσμος</a:t>
            </a:r>
            <a:r>
              <a:rPr lang="el-GR" altLang="el-GR" sz="1600">
                <a:solidFill>
                  <a:srgbClr val="000099"/>
                </a:solidFill>
              </a:rPr>
              <a:t> (</a:t>
            </a:r>
            <a:r>
              <a:rPr lang="en-US" altLang="el-GR" sz="1600">
                <a:solidFill>
                  <a:srgbClr val="000099"/>
                </a:solidFill>
              </a:rPr>
              <a:t>shared link)</a:t>
            </a:r>
            <a:r>
              <a:rPr lang="el-GR" altLang="el-GR" sz="1600">
                <a:solidFill>
                  <a:srgbClr val="000099"/>
                </a:solidFill>
              </a:rPr>
              <a:t>, αφού χρησιμο-ποιείται για να μεταφέρει πληροφορίες και μεταξύ  κόμβων διαφορετικών από αυτούς που συνδέει άμεσα.</a:t>
            </a:r>
          </a:p>
        </p:txBody>
      </p:sp>
      <p:cxnSp>
        <p:nvCxnSpPr>
          <p:cNvPr id="5176" name="AutoShape 56"/>
          <p:cNvCxnSpPr>
            <a:cxnSpLocks noChangeShapeType="1"/>
          </p:cNvCxnSpPr>
          <p:nvPr/>
        </p:nvCxnSpPr>
        <p:spPr bwMode="auto">
          <a:xfrm flipV="1">
            <a:off x="3008313" y="3617913"/>
            <a:ext cx="3175" cy="8778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1" name="AutoShape 61"/>
          <p:cNvCxnSpPr>
            <a:cxnSpLocks noChangeShapeType="1"/>
          </p:cNvCxnSpPr>
          <p:nvPr/>
        </p:nvCxnSpPr>
        <p:spPr bwMode="auto">
          <a:xfrm>
            <a:off x="684213" y="3654425"/>
            <a:ext cx="1587"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88" name="Line 68"/>
          <p:cNvSpPr>
            <a:spLocks noChangeShapeType="1"/>
          </p:cNvSpPr>
          <p:nvPr/>
        </p:nvSpPr>
        <p:spPr bwMode="auto">
          <a:xfrm>
            <a:off x="1828800" y="3197225"/>
            <a:ext cx="0" cy="1831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1" name="Line 71"/>
          <p:cNvSpPr>
            <a:spLocks noChangeShapeType="1"/>
          </p:cNvSpPr>
          <p:nvPr/>
        </p:nvSpPr>
        <p:spPr bwMode="auto">
          <a:xfrm>
            <a:off x="914400" y="4724400"/>
            <a:ext cx="838200" cy="493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2" name="Line 72"/>
          <p:cNvSpPr>
            <a:spLocks noChangeShapeType="1"/>
          </p:cNvSpPr>
          <p:nvPr/>
        </p:nvSpPr>
        <p:spPr bwMode="auto">
          <a:xfrm flipV="1">
            <a:off x="2009775" y="4724400"/>
            <a:ext cx="809625"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3" name="Line 73"/>
          <p:cNvSpPr>
            <a:spLocks noChangeShapeType="1"/>
          </p:cNvSpPr>
          <p:nvPr/>
        </p:nvSpPr>
        <p:spPr bwMode="auto">
          <a:xfrm flipV="1">
            <a:off x="914400" y="3048000"/>
            <a:ext cx="803275"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4" name="Line 74"/>
          <p:cNvSpPr>
            <a:spLocks noChangeShapeType="1"/>
          </p:cNvSpPr>
          <p:nvPr/>
        </p:nvSpPr>
        <p:spPr bwMode="auto">
          <a:xfrm>
            <a:off x="2016125" y="3048000"/>
            <a:ext cx="820738"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5" name="Line 75"/>
          <p:cNvSpPr>
            <a:spLocks noChangeShapeType="1"/>
          </p:cNvSpPr>
          <p:nvPr/>
        </p:nvSpPr>
        <p:spPr bwMode="auto">
          <a:xfrm>
            <a:off x="914400" y="3429000"/>
            <a:ext cx="1922463"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6" name="Line 76"/>
          <p:cNvSpPr>
            <a:spLocks noChangeShapeType="1"/>
          </p:cNvSpPr>
          <p:nvPr/>
        </p:nvSpPr>
        <p:spPr bwMode="auto">
          <a:xfrm flipV="1">
            <a:off x="838200" y="3429000"/>
            <a:ext cx="2033588"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197" name="Line 77"/>
          <p:cNvSpPr>
            <a:spLocks noChangeShapeType="1"/>
          </p:cNvSpPr>
          <p:nvPr/>
        </p:nvSpPr>
        <p:spPr bwMode="auto">
          <a:xfrm flipH="1">
            <a:off x="868363" y="3200400"/>
            <a:ext cx="960437"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205" name="Line 85"/>
          <p:cNvSpPr>
            <a:spLocks noChangeShapeType="1"/>
          </p:cNvSpPr>
          <p:nvPr/>
        </p:nvSpPr>
        <p:spPr bwMode="auto">
          <a:xfrm>
            <a:off x="1828800" y="3200400"/>
            <a:ext cx="9906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206" name="Line 86"/>
          <p:cNvSpPr>
            <a:spLocks noChangeShapeType="1"/>
          </p:cNvSpPr>
          <p:nvPr/>
        </p:nvSpPr>
        <p:spPr bwMode="auto">
          <a:xfrm>
            <a:off x="914400" y="3429000"/>
            <a:ext cx="1968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207" name="Line 87"/>
          <p:cNvSpPr>
            <a:spLocks noChangeShapeType="1"/>
          </p:cNvSpPr>
          <p:nvPr/>
        </p:nvSpPr>
        <p:spPr bwMode="auto">
          <a:xfrm>
            <a:off x="914400" y="47244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209" name="Line 89"/>
          <p:cNvSpPr>
            <a:spLocks noChangeShapeType="1"/>
          </p:cNvSpPr>
          <p:nvPr/>
        </p:nvSpPr>
        <p:spPr bwMode="auto">
          <a:xfrm flipH="1">
            <a:off x="1828800" y="3429000"/>
            <a:ext cx="1042988"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5210" name="Line 90"/>
          <p:cNvSpPr>
            <a:spLocks noChangeShapeType="1"/>
          </p:cNvSpPr>
          <p:nvPr/>
        </p:nvSpPr>
        <p:spPr bwMode="auto">
          <a:xfrm>
            <a:off x="914400" y="3429000"/>
            <a:ext cx="9144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2  -  </a:t>
            </a:r>
            <a:fld id="{86C4EF80-DB73-4730-A39D-E68892D2EF22}" type="slidenum">
              <a:rPr lang="el-GR" altLang="el-GR"/>
              <a:pPr/>
              <a:t>30</a:t>
            </a:fld>
            <a:endParaRPr lang="el-GR" altLang="el-GR"/>
          </a:p>
        </p:txBody>
      </p:sp>
      <p:sp>
        <p:nvSpPr>
          <p:cNvPr id="34818" name="Rectangle 2" descr="Large confetti"/>
          <p:cNvSpPr>
            <a:spLocks noGrp="1" noChangeArrowheads="1"/>
          </p:cNvSpPr>
          <p:nvPr>
            <p:ph type="title"/>
          </p:nvPr>
        </p:nvSpPr>
        <p:spPr>
          <a:xfrm>
            <a:off x="1093788" y="284163"/>
            <a:ext cx="7897812" cy="1143000"/>
          </a:xfrm>
        </p:spPr>
        <p:txBody>
          <a:bodyPr/>
          <a:lstStyle/>
          <a:p>
            <a:r>
              <a:rPr lang="en-US" altLang="el-GR" sz="3800" b="1">
                <a:solidFill>
                  <a:srgbClr val="000099"/>
                </a:solidFill>
                <a:effectLst>
                  <a:outerShdw blurRad="38100" dist="38100" dir="2700000" algn="tl">
                    <a:srgbClr val="000000"/>
                  </a:outerShdw>
                </a:effectLst>
              </a:rPr>
              <a:t>H </a:t>
            </a:r>
            <a:r>
              <a:rPr lang="el-GR" altLang="el-GR" sz="3800" b="1">
                <a:solidFill>
                  <a:srgbClr val="000099"/>
                </a:solidFill>
                <a:effectLst>
                  <a:outerShdw blurRad="38100" dist="38100" dir="2700000" algn="tl">
                    <a:srgbClr val="000000"/>
                  </a:outerShdw>
                </a:effectLst>
              </a:rPr>
              <a:t>Ιστορία του </a:t>
            </a:r>
            <a:r>
              <a:rPr lang="en-US" altLang="el-GR" sz="3800" b="1" i="1">
                <a:solidFill>
                  <a:srgbClr val="000099"/>
                </a:solidFill>
                <a:effectLst>
                  <a:outerShdw blurRad="38100" dist="38100" dir="2700000" algn="tl">
                    <a:srgbClr val="000000"/>
                  </a:outerShdw>
                </a:effectLst>
              </a:rPr>
              <a:t>Internet</a:t>
            </a:r>
            <a:r>
              <a:rPr lang="el-GR" altLang="el-GR" sz="3800" b="1" i="1">
                <a:solidFill>
                  <a:srgbClr val="000099"/>
                </a:solidFill>
                <a:effectLst>
                  <a:outerShdw blurRad="38100" dist="38100" dir="2700000" algn="tl">
                    <a:srgbClr val="000000"/>
                  </a:outerShdw>
                </a:effectLst>
              </a:rPr>
              <a:t> </a:t>
            </a:r>
            <a:r>
              <a:rPr lang="el-GR" altLang="el-GR" sz="3800" b="1">
                <a:solidFill>
                  <a:srgbClr val="000099"/>
                </a:solidFill>
                <a:effectLst>
                  <a:outerShdw blurRad="38100" dist="38100" dir="2700000" algn="tl">
                    <a:srgbClr val="000000"/>
                  </a:outerShdw>
                </a:effectLst>
              </a:rPr>
              <a:t>στην Ελλάδα</a:t>
            </a:r>
          </a:p>
        </p:txBody>
      </p:sp>
      <p:sp>
        <p:nvSpPr>
          <p:cNvPr id="34819" name="Text Box 3"/>
          <p:cNvSpPr txBox="1">
            <a:spLocks noChangeArrowheads="1"/>
          </p:cNvSpPr>
          <p:nvPr/>
        </p:nvSpPr>
        <p:spPr bwMode="auto">
          <a:xfrm>
            <a:off x="228600" y="1981200"/>
            <a:ext cx="8686800" cy="461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700">
                <a:solidFill>
                  <a:srgbClr val="FF3300"/>
                </a:solidFill>
              </a:rPr>
              <a:t>Η Ιστορία του διαδικτύου στην Ελλάδα ξεκινά το 1984 από το ΙΤΕ (Ινστιτούτο Έρευνας και Τεχνολογίας) της Κρήτης. Η εξάπλωσή του όμως αρχίζει το 1992 όπου αριθμούσε 200 μόνο χρήστες, ενώ το 2001 αριθμούσε περίπου τις 800 χιλ. ηλικίας από 18 και άνω που αντιστοιχεί  σε ποσοστό 10,4% </a:t>
            </a:r>
            <a:r>
              <a:rPr lang="en-US" altLang="el-GR" sz="2700">
                <a:solidFill>
                  <a:srgbClr val="FF3300"/>
                </a:solidFill>
              </a:rPr>
              <a:t> </a:t>
            </a:r>
            <a:r>
              <a:rPr lang="el-GR" altLang="el-GR" sz="2700">
                <a:solidFill>
                  <a:srgbClr val="FF3300"/>
                </a:solidFill>
              </a:rPr>
              <a:t>του Ελληνικού πληθυσμού. Σύμφωνα με έρευνα της </a:t>
            </a:r>
            <a:r>
              <a:rPr lang="en-US" altLang="el-GR" sz="2700">
                <a:solidFill>
                  <a:srgbClr val="FF3300"/>
                </a:solidFill>
              </a:rPr>
              <a:t>Metron Analysis </a:t>
            </a:r>
            <a:r>
              <a:rPr lang="el-GR" altLang="el-GR" sz="2700">
                <a:solidFill>
                  <a:srgbClr val="FF3300"/>
                </a:solidFill>
              </a:rPr>
              <a:t>ο πληθυσμός των Ελλήνων χρηστών του Δια</a:t>
            </a:r>
            <a:r>
              <a:rPr lang="en-US" altLang="el-GR" sz="2700">
                <a:solidFill>
                  <a:srgbClr val="FF3300"/>
                </a:solidFill>
              </a:rPr>
              <a:t>-</a:t>
            </a:r>
            <a:r>
              <a:rPr lang="el-GR" altLang="el-GR" sz="2700">
                <a:solidFill>
                  <a:srgbClr val="FF3300"/>
                </a:solidFill>
              </a:rPr>
              <a:t>δικτύου μέσα στο 2002 σχεδόν διπλασιάστηκε, ανήλθε σε περίπου 1,4 εκ. χρήστες και αποτέλεσε σύμφωνα με μια άλλη έρευνα του Ινστιτούτου </a:t>
            </a:r>
            <a:r>
              <a:rPr lang="en-US" altLang="el-GR" sz="2700">
                <a:solidFill>
                  <a:srgbClr val="FF3300"/>
                </a:solidFill>
              </a:rPr>
              <a:t>V-Project Research Consulting</a:t>
            </a:r>
            <a:r>
              <a:rPr lang="el-GR" altLang="el-GR" sz="2700">
                <a:solidFill>
                  <a:srgbClr val="FF3300"/>
                </a:solidFill>
              </a:rPr>
              <a:t> το 19,3% του πληθυσμού της χώρας μας.</a:t>
            </a:r>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Θέση υποσέλιδου 4"/>
          <p:cNvSpPr>
            <a:spLocks noGrp="1"/>
          </p:cNvSpPr>
          <p:nvPr>
            <p:ph type="ftr" sz="quarter" idx="11"/>
          </p:nvPr>
        </p:nvSpPr>
        <p:spPr/>
        <p:txBody>
          <a:bodyPr/>
          <a:lstStyle/>
          <a:p>
            <a:r>
              <a:rPr lang="el-GR" altLang="el-GR"/>
              <a:t>Βελώνης Γεώργιος</a:t>
            </a:r>
          </a:p>
        </p:txBody>
      </p:sp>
      <p:sp>
        <p:nvSpPr>
          <p:cNvPr id="34" name="Θέση αριθμού διαφάνειας 5"/>
          <p:cNvSpPr>
            <a:spLocks noGrp="1"/>
          </p:cNvSpPr>
          <p:nvPr>
            <p:ph type="sldNum" sz="quarter" idx="12"/>
          </p:nvPr>
        </p:nvSpPr>
        <p:spPr/>
        <p:txBody>
          <a:bodyPr/>
          <a:lstStyle/>
          <a:p>
            <a:r>
              <a:rPr lang="el-GR" altLang="el-GR"/>
              <a:t>2  -  </a:t>
            </a:r>
            <a:fld id="{50B363DB-724A-44B3-BA2B-120272549A0D}" type="slidenum">
              <a:rPr lang="el-GR" altLang="el-GR"/>
              <a:pPr/>
              <a:t>31</a:t>
            </a:fld>
            <a:endParaRPr lang="el-GR" altLang="el-GR"/>
          </a:p>
        </p:txBody>
      </p:sp>
      <p:sp>
        <p:nvSpPr>
          <p:cNvPr id="35842" name="Rectangle 2" descr="Large confetti"/>
          <p:cNvSpPr>
            <a:spLocks noGrp="1" noChangeArrowheads="1"/>
          </p:cNvSpPr>
          <p:nvPr>
            <p:ph type="title"/>
          </p:nvPr>
        </p:nvSpPr>
        <p:spPr/>
        <p:txBody>
          <a:bodyPr/>
          <a:lstStyle/>
          <a:p>
            <a:r>
              <a:rPr lang="el-GR" altLang="el-GR" sz="3900" b="1">
                <a:solidFill>
                  <a:srgbClr val="000099"/>
                </a:solidFill>
                <a:effectLst>
                  <a:outerShdw blurRad="38100" dist="38100" dir="2700000" algn="tl">
                    <a:srgbClr val="000000"/>
                  </a:outerShdw>
                </a:effectLst>
              </a:rPr>
              <a:t>Συνδρομητές </a:t>
            </a:r>
            <a:r>
              <a:rPr lang="en-US" altLang="el-GR" sz="3900" b="1" i="1">
                <a:solidFill>
                  <a:srgbClr val="000099"/>
                </a:solidFill>
                <a:effectLst>
                  <a:outerShdw blurRad="38100" dist="38100" dir="2700000" algn="tl">
                    <a:srgbClr val="000000"/>
                  </a:outerShdw>
                </a:effectLst>
              </a:rPr>
              <a:t>Internet</a:t>
            </a:r>
            <a:r>
              <a:rPr lang="el-GR" altLang="el-GR" sz="3900" b="1" i="1">
                <a:solidFill>
                  <a:srgbClr val="000099"/>
                </a:solidFill>
                <a:effectLst>
                  <a:outerShdw blurRad="38100" dist="38100" dir="2700000" algn="tl">
                    <a:srgbClr val="000000"/>
                  </a:outerShdw>
                </a:effectLst>
              </a:rPr>
              <a:t> </a:t>
            </a:r>
            <a:r>
              <a:rPr lang="el-GR" altLang="el-GR" sz="3900" b="1">
                <a:solidFill>
                  <a:srgbClr val="000099"/>
                </a:solidFill>
                <a:effectLst>
                  <a:outerShdw blurRad="38100" dist="38100" dir="2700000" algn="tl">
                    <a:srgbClr val="000000"/>
                  </a:outerShdw>
                </a:effectLst>
              </a:rPr>
              <a:t>στην Ελλάδα</a:t>
            </a:r>
          </a:p>
        </p:txBody>
      </p:sp>
      <p:graphicFrame>
        <p:nvGraphicFramePr>
          <p:cNvPr id="35875" name="Group 35"/>
          <p:cNvGraphicFramePr>
            <a:graphicFrameLocks noGrp="1"/>
          </p:cNvGraphicFramePr>
          <p:nvPr>
            <p:ph type="tbl" idx="1"/>
          </p:nvPr>
        </p:nvGraphicFramePr>
        <p:xfrm>
          <a:off x="2362200" y="1905000"/>
          <a:ext cx="4800600" cy="4722181"/>
        </p:xfrm>
        <a:graphic>
          <a:graphicData uri="http://schemas.openxmlformats.org/drawingml/2006/table">
            <a:tbl>
              <a:tblPr/>
              <a:tblGrid>
                <a:gridCol w="2514600"/>
                <a:gridCol w="2286000"/>
              </a:tblGrid>
              <a:tr h="698500">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1" i="0" u="none" strike="noStrike" cap="none" normalizeH="0" baseline="0" smtClean="0">
                          <a:ln>
                            <a:noFill/>
                          </a:ln>
                          <a:solidFill>
                            <a:srgbClr val="000099"/>
                          </a:solidFill>
                          <a:effectLst/>
                          <a:latin typeface="Times New Roman" panose="02020603050405020304" pitchFamily="18" charset="0"/>
                        </a:rPr>
                        <a:t>Έτος</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solidFill>
                      <a:srgbClr val="B2B2B2">
                        <a:alpha val="50000"/>
                      </a:srgbClr>
                    </a:solid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1" i="0" u="none" strike="noStrike" cap="none" normalizeH="0" baseline="0" smtClean="0">
                          <a:ln>
                            <a:noFill/>
                          </a:ln>
                          <a:solidFill>
                            <a:srgbClr val="000099"/>
                          </a:solidFill>
                          <a:effectLst/>
                          <a:latin typeface="Times New Roman" panose="02020603050405020304" pitchFamily="18" charset="0"/>
                        </a:rPr>
                        <a:t>Αριθμός Υπολογιστών</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solidFill>
                      <a:srgbClr val="B2B2B2">
                        <a:alpha val="50000"/>
                      </a:srgbClr>
                    </a:solidFill>
                  </a:tcPr>
                </a:tc>
              </a:tr>
              <a:tr h="5508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1992</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rPr>
                        <a:t>200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5381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1993</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rPr>
                        <a:t>800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6397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1994</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rPr>
                        <a:t>4.000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5508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1996</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rPr>
                        <a:t>13.000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6143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1998</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rPr>
                        <a:t>&gt; 100.000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5254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2001</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sym typeface="Symbol" panose="05050102010706020507" pitchFamily="18" charset="2"/>
                        </a:rPr>
                        <a:t> 800.000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r h="525463">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000099"/>
                          </a:solidFill>
                          <a:effectLst/>
                          <a:latin typeface="Times New Roman" panose="02020603050405020304" pitchFamily="18" charset="0"/>
                        </a:rPr>
                        <a:t>2002</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c>
                  <a:txBody>
                    <a:bodyPr/>
                    <a:lstStyle>
                      <a:lvl1pPr>
                        <a:spcBef>
                          <a:spcPct val="20000"/>
                        </a:spcBef>
                        <a:buSzPct val="85000"/>
                        <a:defRPr sz="2800">
                          <a:solidFill>
                            <a:schemeClr val="tx1"/>
                          </a:solidFill>
                          <a:latin typeface="Times New Roman" panose="02020603050405020304" pitchFamily="18" charset="0"/>
                        </a:defRPr>
                      </a:lvl1pPr>
                      <a:lvl2pPr>
                        <a:spcBef>
                          <a:spcPct val="20000"/>
                        </a:spcBef>
                        <a:buClr>
                          <a:schemeClr val="bg2"/>
                        </a:buClr>
                        <a:buSzPct val="70000"/>
                        <a:buFont typeface="Wingdings" panose="05000000000000000000" pitchFamily="2" charset="2"/>
                        <a:defRPr sz="2400">
                          <a:solidFill>
                            <a:schemeClr val="tx1"/>
                          </a:solidFill>
                          <a:latin typeface="Times New Roman" panose="02020603050405020304" pitchFamily="18"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l-GR" altLang="el-GR" sz="2400" b="0" i="0" u="none" strike="noStrike" cap="none" normalizeH="0" baseline="0" smtClean="0">
                          <a:ln>
                            <a:noFill/>
                          </a:ln>
                          <a:solidFill>
                            <a:srgbClr val="FF3300"/>
                          </a:solidFill>
                          <a:effectLst/>
                          <a:latin typeface="Times New Roman" panose="02020603050405020304" pitchFamily="18" charset="0"/>
                          <a:sym typeface="Symbol" panose="05050102010706020507" pitchFamily="18" charset="2"/>
                        </a:rPr>
                        <a:t> 1.400.000</a:t>
                      </a:r>
                    </a:p>
                  </a:txBody>
                  <a:tcPr marR="114300" marB="0" anchor="ctr" horzOverflow="overflow">
                    <a:lnL w="28575" cap="flat" cmpd="sng" algn="ctr">
                      <a:solidFill>
                        <a:srgbClr val="3366CC"/>
                      </a:solidFill>
                      <a:prstDash val="solid"/>
                      <a:round/>
                      <a:headEnd type="none" w="med" len="med"/>
                      <a:tailEnd type="none" w="med" len="med"/>
                    </a:lnL>
                    <a:lnR w="28575" cap="flat" cmpd="sng" algn="ctr">
                      <a:solidFill>
                        <a:srgbClr val="3366CC"/>
                      </a:solidFill>
                      <a:prstDash val="solid"/>
                      <a:round/>
                      <a:headEnd type="none" w="med" len="med"/>
                      <a:tailEnd type="none" w="med" len="med"/>
                    </a:lnR>
                    <a:lnT w="28575" cap="flat" cmpd="sng" algn="ctr">
                      <a:solidFill>
                        <a:srgbClr val="3366CC"/>
                      </a:solidFill>
                      <a:prstDash val="solid"/>
                      <a:round/>
                      <a:headEnd type="none" w="med" len="med"/>
                      <a:tailEnd type="none" w="med" len="med"/>
                    </a:lnT>
                    <a:lnB w="28575" cap="flat" cmpd="sng" algn="ctr">
                      <a:solidFill>
                        <a:srgbClr val="3366CC"/>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l-GR" altLang="el-GR"/>
              <a:t>2  -  </a:t>
            </a:r>
            <a:fld id="{2B3A7B87-0513-4CD8-B361-9F8D9D320375}" type="slidenum">
              <a:rPr lang="el-GR" altLang="el-GR"/>
              <a:pPr/>
              <a:t>32</a:t>
            </a:fld>
            <a:endParaRPr lang="el-GR" altLang="el-GR"/>
          </a:p>
        </p:txBody>
      </p:sp>
      <p:sp>
        <p:nvSpPr>
          <p:cNvPr id="19458"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Ερωτήσεις 2ου Μαθήματος</a:t>
            </a:r>
          </a:p>
        </p:txBody>
      </p:sp>
      <p:sp>
        <p:nvSpPr>
          <p:cNvPr id="19459" name="Rectangle 3"/>
          <p:cNvSpPr>
            <a:spLocks noGrp="1" noChangeArrowheads="1"/>
          </p:cNvSpPr>
          <p:nvPr>
            <p:ph type="body" idx="1"/>
          </p:nvPr>
        </p:nvSpPr>
        <p:spPr>
          <a:xfrm>
            <a:off x="152400" y="1905000"/>
            <a:ext cx="8839200" cy="4572000"/>
          </a:xfrm>
        </p:spPr>
        <p:txBody>
          <a:bodyPr/>
          <a:lstStyle/>
          <a:p>
            <a:pPr marL="374650" indent="-374650" algn="just">
              <a:buClr>
                <a:srgbClr val="000099"/>
              </a:buClr>
              <a:buFontTx/>
              <a:buAutoNum type="arabicPeriod"/>
            </a:pPr>
            <a:r>
              <a:rPr lang="el-GR" altLang="el-GR" sz="2500">
                <a:solidFill>
                  <a:srgbClr val="FF3300"/>
                </a:solidFill>
              </a:rPr>
              <a:t>Ποια δίκτυα ονομάζονται μεταγωγής, τι είδους διασύνδεση χρησιμοποιούν, πως πραγματοποιείται αυτή και σε ποιες κατηγορίες χωρίζονται;</a:t>
            </a:r>
          </a:p>
          <a:p>
            <a:pPr marL="374650" indent="-374650" algn="just">
              <a:buClr>
                <a:srgbClr val="000099"/>
              </a:buClr>
              <a:buFontTx/>
              <a:buAutoNum type="arabicPeriod"/>
            </a:pPr>
            <a:r>
              <a:rPr lang="el-GR" altLang="el-GR" sz="2500">
                <a:solidFill>
                  <a:srgbClr val="FF3300"/>
                </a:solidFill>
              </a:rPr>
              <a:t>Πως λειτουργεί η κάθε μία από τις 2 κατηγορίες δικτύων μεταγωγής;</a:t>
            </a:r>
          </a:p>
          <a:p>
            <a:pPr marL="374650" indent="-374650" algn="just">
              <a:buClr>
                <a:srgbClr val="000099"/>
              </a:buClr>
              <a:buFontTx/>
              <a:buAutoNum type="arabicPeriod"/>
            </a:pPr>
            <a:r>
              <a:rPr lang="el-GR" altLang="el-GR" sz="2500">
                <a:solidFill>
                  <a:srgbClr val="FF3300"/>
                </a:solidFill>
              </a:rPr>
              <a:t>Τι είναι τα πρωτόκολλα επικοινωνίας;</a:t>
            </a:r>
          </a:p>
          <a:p>
            <a:pPr marL="374650" indent="-374650" algn="just">
              <a:buClr>
                <a:srgbClr val="000099"/>
              </a:buClr>
              <a:buFontTx/>
              <a:buAutoNum type="arabicPeriod"/>
            </a:pPr>
            <a:r>
              <a:rPr lang="el-GR" altLang="el-GR" sz="2500">
                <a:solidFill>
                  <a:srgbClr val="FF3300"/>
                </a:solidFill>
              </a:rPr>
              <a:t>Ποιο το βασικό πρωτόκολλο του </a:t>
            </a:r>
            <a:r>
              <a:rPr lang="en-US" altLang="el-GR" sz="2500">
                <a:solidFill>
                  <a:srgbClr val="FF3300"/>
                </a:solidFill>
              </a:rPr>
              <a:t>Internet</a:t>
            </a:r>
            <a:r>
              <a:rPr lang="el-GR" altLang="el-GR" sz="2500">
                <a:solidFill>
                  <a:srgbClr val="FF3300"/>
                </a:solidFill>
              </a:rPr>
              <a:t>,</a:t>
            </a:r>
            <a:r>
              <a:rPr lang="en-US" altLang="el-GR" sz="2500">
                <a:solidFill>
                  <a:srgbClr val="FF3300"/>
                </a:solidFill>
              </a:rPr>
              <a:t> </a:t>
            </a:r>
            <a:r>
              <a:rPr lang="el-GR" altLang="el-GR" sz="2500">
                <a:solidFill>
                  <a:srgbClr val="FF3300"/>
                </a:solidFill>
              </a:rPr>
              <a:t>τι σημαίνουν τα αρχικά του και τι γνωρίζετε γι’ αυτό;</a:t>
            </a:r>
          </a:p>
          <a:p>
            <a:pPr marL="374650" indent="-374650" algn="just">
              <a:buClr>
                <a:srgbClr val="000099"/>
              </a:buClr>
              <a:buFontTx/>
              <a:buAutoNum type="arabicPeriod"/>
            </a:pPr>
            <a:r>
              <a:rPr lang="el-GR" altLang="el-GR" sz="2500">
                <a:solidFill>
                  <a:srgbClr val="FF3300"/>
                </a:solidFill>
              </a:rPr>
              <a:t>Τι γνωρίζετε για το πρωτόκολλο </a:t>
            </a:r>
            <a:r>
              <a:rPr lang="en-US" altLang="el-GR" sz="2500">
                <a:solidFill>
                  <a:srgbClr val="FF3300"/>
                </a:solidFill>
              </a:rPr>
              <a:t>IP</a:t>
            </a:r>
            <a:r>
              <a:rPr lang="el-GR" altLang="el-GR" sz="2500">
                <a:solidFill>
                  <a:srgbClr val="FF3300"/>
                </a:solidFill>
              </a:rPr>
              <a:t> και ποια η συμβολή του για το πέρασμα των πακέτων από υπολογιστή σε υπολογιστή;</a:t>
            </a:r>
          </a:p>
        </p:txBody>
      </p:sp>
      <p:pic>
        <p:nvPicPr>
          <p:cNvPr id="19460" name="Picture 4"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5334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9461" name="Text Box 5"/>
          <p:cNvSpPr txBox="1">
            <a:spLocks noChangeArrowheads="1"/>
          </p:cNvSpPr>
          <p:nvPr/>
        </p:nvSpPr>
        <p:spPr bwMode="auto">
          <a:xfrm>
            <a:off x="8305800" y="762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1</a:t>
            </a: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l-GR" altLang="el-GR"/>
              <a:t>2  -  </a:t>
            </a:r>
            <a:fld id="{85F596E7-3140-4492-B69C-9F6E76002F92}" type="slidenum">
              <a:rPr lang="el-GR" altLang="el-GR"/>
              <a:pPr/>
              <a:t>33</a:t>
            </a:fld>
            <a:endParaRPr lang="el-GR" altLang="el-GR"/>
          </a:p>
        </p:txBody>
      </p:sp>
      <p:sp>
        <p:nvSpPr>
          <p:cNvPr id="36866"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Ερωτήσεις 2ου Μαθήματος</a:t>
            </a:r>
          </a:p>
        </p:txBody>
      </p:sp>
      <p:sp>
        <p:nvSpPr>
          <p:cNvPr id="36867" name="Rectangle 3"/>
          <p:cNvSpPr>
            <a:spLocks noGrp="1" noChangeArrowheads="1"/>
          </p:cNvSpPr>
          <p:nvPr>
            <p:ph type="body" idx="1"/>
          </p:nvPr>
        </p:nvSpPr>
        <p:spPr>
          <a:xfrm>
            <a:off x="228600" y="1981200"/>
            <a:ext cx="8610600" cy="4724400"/>
          </a:xfrm>
        </p:spPr>
        <p:txBody>
          <a:bodyPr/>
          <a:lstStyle/>
          <a:p>
            <a:pPr marL="476250" indent="-476250">
              <a:spcBef>
                <a:spcPct val="30000"/>
              </a:spcBef>
              <a:buClr>
                <a:srgbClr val="000099"/>
              </a:buClr>
              <a:buFontTx/>
              <a:buAutoNum type="arabicPeriod" startAt="6"/>
            </a:pPr>
            <a:r>
              <a:rPr lang="el-GR" altLang="el-GR" sz="2500">
                <a:solidFill>
                  <a:srgbClr val="FF3300"/>
                </a:solidFill>
              </a:rPr>
              <a:t>Τι γνωρίζετε για το πρωτόκολλο </a:t>
            </a:r>
            <a:r>
              <a:rPr lang="en-US" altLang="el-GR" sz="2500">
                <a:solidFill>
                  <a:srgbClr val="FF3300"/>
                </a:solidFill>
              </a:rPr>
              <a:t>TCP</a:t>
            </a:r>
            <a:r>
              <a:rPr lang="el-GR" altLang="el-GR" sz="2500">
                <a:solidFill>
                  <a:srgbClr val="FF3300"/>
                </a:solidFill>
              </a:rPr>
              <a:t> και ποια η συμβολή του για το πέρασμα των πακέτων από υπολογιστή σε υπολογιστή</a:t>
            </a:r>
            <a:r>
              <a:rPr lang="en-US" altLang="el-GR" sz="2500">
                <a:solidFill>
                  <a:srgbClr val="FF3300"/>
                </a:solidFill>
              </a:rPr>
              <a:t>;</a:t>
            </a:r>
            <a:endParaRPr lang="el-GR" altLang="el-GR" sz="2500">
              <a:solidFill>
                <a:srgbClr val="FF3300"/>
              </a:solidFill>
            </a:endParaRPr>
          </a:p>
          <a:p>
            <a:pPr marL="476250" indent="-476250">
              <a:spcBef>
                <a:spcPct val="30000"/>
              </a:spcBef>
              <a:buClr>
                <a:srgbClr val="000099"/>
              </a:buClr>
              <a:buFontTx/>
              <a:buAutoNum type="arabicPeriod" startAt="7"/>
            </a:pPr>
            <a:r>
              <a:rPr lang="el-GR" altLang="el-GR" sz="2500">
                <a:solidFill>
                  <a:srgbClr val="FF3300"/>
                </a:solidFill>
              </a:rPr>
              <a:t>Πώς οι </a:t>
            </a:r>
            <a:r>
              <a:rPr lang="en-US" altLang="el-GR" sz="2500">
                <a:solidFill>
                  <a:srgbClr val="FF3300"/>
                </a:solidFill>
              </a:rPr>
              <a:t>routers </a:t>
            </a:r>
            <a:r>
              <a:rPr lang="el-GR" altLang="el-GR" sz="2500">
                <a:solidFill>
                  <a:srgbClr val="FF3300"/>
                </a:solidFill>
              </a:rPr>
              <a:t>δρομολογούν τα πακέτα για τη μετάδοσή τους; </a:t>
            </a:r>
          </a:p>
          <a:p>
            <a:pPr marL="476250" indent="-476250" algn="just">
              <a:spcBef>
                <a:spcPct val="30000"/>
              </a:spcBef>
              <a:buClr>
                <a:srgbClr val="000099"/>
              </a:buClr>
              <a:buSzTx/>
              <a:buFontTx/>
              <a:buAutoNum type="arabicPeriod" startAt="8"/>
            </a:pPr>
            <a:r>
              <a:rPr lang="el-GR" altLang="el-GR" sz="2500">
                <a:solidFill>
                  <a:srgbClr val="FF3300"/>
                </a:solidFill>
              </a:rPr>
              <a:t>Ποιανού δικτύου την εξέλιξη αποτελεί το </a:t>
            </a:r>
            <a:r>
              <a:rPr lang="en-US" altLang="el-GR" sz="2500">
                <a:solidFill>
                  <a:srgbClr val="FF3300"/>
                </a:solidFill>
              </a:rPr>
              <a:t>Internet, </a:t>
            </a:r>
            <a:r>
              <a:rPr lang="el-GR" altLang="el-GR" sz="2500">
                <a:solidFill>
                  <a:srgbClr val="FF3300"/>
                </a:solidFill>
              </a:rPr>
              <a:t>ποια ήταν η αρχική ιδέα της δημιουργίας του και ποια δεκαετία άρχισε να παίρνει τη μορφή με την οποία εμφανίζεται σήμερα;</a:t>
            </a:r>
          </a:p>
          <a:p>
            <a:pPr marL="476250" indent="-476250" algn="just">
              <a:spcBef>
                <a:spcPct val="30000"/>
              </a:spcBef>
              <a:buClr>
                <a:srgbClr val="000099"/>
              </a:buClr>
              <a:buSzTx/>
              <a:buFontTx/>
              <a:buAutoNum type="arabicPeriod" startAt="8"/>
            </a:pPr>
            <a:r>
              <a:rPr lang="el-GR" altLang="el-GR" sz="2500">
                <a:solidFill>
                  <a:srgbClr val="FF3300"/>
                </a:solidFill>
              </a:rPr>
              <a:t>Πόσα εκατομμύρια χρηστών αριθμεί περίπου σήμερα το </a:t>
            </a:r>
            <a:r>
              <a:rPr lang="en-US" altLang="el-GR" sz="2500">
                <a:solidFill>
                  <a:srgbClr val="FF3300"/>
                </a:solidFill>
              </a:rPr>
              <a:t>Internet </a:t>
            </a:r>
            <a:r>
              <a:rPr lang="el-GR" altLang="el-GR" sz="2500">
                <a:solidFill>
                  <a:srgbClr val="FF3300"/>
                </a:solidFill>
              </a:rPr>
              <a:t>παγκοσμίως και στην Ελλάδα και τι λένε οι προβλέψεις για το μέλλον;</a:t>
            </a:r>
          </a:p>
          <a:p>
            <a:pPr marL="476250" indent="-476250" algn="just">
              <a:spcBef>
                <a:spcPct val="30000"/>
              </a:spcBef>
              <a:buClr>
                <a:srgbClr val="000099"/>
              </a:buClr>
              <a:buSzTx/>
              <a:buFontTx/>
              <a:buAutoNum type="arabicPeriod" startAt="8"/>
            </a:pPr>
            <a:r>
              <a:rPr lang="el-GR" altLang="el-GR" sz="2500">
                <a:solidFill>
                  <a:srgbClr val="FF3300"/>
                </a:solidFill>
              </a:rPr>
              <a:t>Πότε, από ποιόν και που πρωτοεμφανίστηκε το </a:t>
            </a:r>
            <a:r>
              <a:rPr lang="en-US" altLang="el-GR" sz="2500">
                <a:solidFill>
                  <a:srgbClr val="FF3300"/>
                </a:solidFill>
              </a:rPr>
              <a:t>Internet </a:t>
            </a:r>
            <a:r>
              <a:rPr lang="el-GR" altLang="el-GR" sz="2500">
                <a:solidFill>
                  <a:srgbClr val="FF3300"/>
                </a:solidFill>
              </a:rPr>
              <a:t>στην Ελλάδα;</a:t>
            </a:r>
          </a:p>
        </p:txBody>
      </p:sp>
      <p:pic>
        <p:nvPicPr>
          <p:cNvPr id="36868" name="Picture 4"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4572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36869" name="Text Box 5"/>
          <p:cNvSpPr txBox="1">
            <a:spLocks noChangeArrowheads="1"/>
          </p:cNvSpPr>
          <p:nvPr/>
        </p:nvSpPr>
        <p:spPr bwMode="auto">
          <a:xfrm>
            <a:off x="8153400" y="685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2</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2  -  </a:t>
            </a:r>
            <a:fld id="{9F3BC8B7-34AE-4FE9-9F01-8D4550D2479E}" type="slidenum">
              <a:rPr lang="el-GR" altLang="el-GR"/>
              <a:pPr/>
              <a:t>4</a:t>
            </a:fld>
            <a:endParaRPr lang="el-GR" altLang="el-GR"/>
          </a:p>
        </p:txBody>
      </p:sp>
      <p:sp>
        <p:nvSpPr>
          <p:cNvPr id="7170" name="Rectangle 2" descr="Large confetti"/>
          <p:cNvSpPr>
            <a:spLocks noGrp="1" noChangeArrowheads="1"/>
          </p:cNvSpPr>
          <p:nvPr>
            <p:ph type="title"/>
          </p:nvPr>
        </p:nvSpPr>
        <p:spPr/>
        <p:txBody>
          <a:bodyPr/>
          <a:lstStyle/>
          <a:p>
            <a:r>
              <a:rPr lang="el-GR" altLang="el-GR" sz="4100" b="1">
                <a:solidFill>
                  <a:srgbClr val="000099"/>
                </a:solidFill>
                <a:effectLst>
                  <a:outerShdw blurRad="38100" dist="38100" dir="2700000" algn="tl">
                    <a:srgbClr val="000000"/>
                  </a:outerShdw>
                </a:effectLst>
              </a:rPr>
              <a:t>Κατηγορίες Δικτύων Μεταγωγής</a:t>
            </a:r>
          </a:p>
        </p:txBody>
      </p:sp>
      <p:sp>
        <p:nvSpPr>
          <p:cNvPr id="7171" name="Text Box 3"/>
          <p:cNvSpPr txBox="1">
            <a:spLocks noChangeArrowheads="1"/>
          </p:cNvSpPr>
          <p:nvPr/>
        </p:nvSpPr>
        <p:spPr bwMode="auto">
          <a:xfrm>
            <a:off x="457200" y="2209800"/>
            <a:ext cx="8001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a:solidFill>
                  <a:srgbClr val="FF3300"/>
                </a:solidFill>
              </a:rPr>
              <a:t>Ανάλογα με τον τρόπο μεταφοράς της πληροφορίας τα δίκτυα μεταγωγής διακρίνονται στις ακόλουθες κατηγορίες:</a:t>
            </a:r>
          </a:p>
        </p:txBody>
      </p:sp>
      <p:sp>
        <p:nvSpPr>
          <p:cNvPr id="7173" name="Text Box 5"/>
          <p:cNvSpPr txBox="1">
            <a:spLocks noChangeArrowheads="1"/>
          </p:cNvSpPr>
          <p:nvPr/>
        </p:nvSpPr>
        <p:spPr bwMode="auto">
          <a:xfrm>
            <a:off x="304800" y="3810000"/>
            <a:ext cx="8534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339966"/>
              </a:buClr>
              <a:buFont typeface="Wingdings" panose="05000000000000000000" pitchFamily="2" charset="2"/>
              <a:buChar char="Ø"/>
            </a:pPr>
            <a:r>
              <a:rPr lang="el-GR" altLang="el-GR"/>
              <a:t>  </a:t>
            </a:r>
            <a:r>
              <a:rPr lang="el-GR" altLang="el-GR" b="1">
                <a:solidFill>
                  <a:srgbClr val="000099"/>
                </a:solidFill>
              </a:rPr>
              <a:t>Δίκτυα μεταγωγής Κυκλώματος</a:t>
            </a:r>
            <a:r>
              <a:rPr lang="el-GR" altLang="el-GR">
                <a:solidFill>
                  <a:srgbClr val="000099"/>
                </a:solidFill>
              </a:rPr>
              <a:t> (</a:t>
            </a:r>
            <a:r>
              <a:rPr lang="en-US" altLang="el-GR">
                <a:solidFill>
                  <a:srgbClr val="000099"/>
                </a:solidFill>
              </a:rPr>
              <a:t>Circuit switching networks)</a:t>
            </a:r>
          </a:p>
          <a:p>
            <a:pPr>
              <a:spcBef>
                <a:spcPct val="50000"/>
              </a:spcBef>
              <a:buClr>
                <a:srgbClr val="339966"/>
              </a:buClr>
              <a:buFont typeface="Wingdings" panose="05000000000000000000" pitchFamily="2" charset="2"/>
              <a:buChar char="Ø"/>
            </a:pPr>
            <a:r>
              <a:rPr lang="en-US" altLang="el-GR">
                <a:solidFill>
                  <a:srgbClr val="000099"/>
                </a:solidFill>
              </a:rPr>
              <a:t>  </a:t>
            </a:r>
            <a:r>
              <a:rPr lang="el-GR" altLang="el-GR" b="1">
                <a:solidFill>
                  <a:srgbClr val="000099"/>
                </a:solidFill>
              </a:rPr>
              <a:t>Δίκτυα μεταγωγής πακέτου</a:t>
            </a:r>
            <a:r>
              <a:rPr lang="el-GR" altLang="el-GR">
                <a:solidFill>
                  <a:srgbClr val="000099"/>
                </a:solidFill>
              </a:rPr>
              <a:t> (</a:t>
            </a:r>
            <a:r>
              <a:rPr lang="en-US" altLang="el-GR">
                <a:solidFill>
                  <a:srgbClr val="000099"/>
                </a:solidFill>
              </a:rPr>
              <a:t>Packet switching networks)</a:t>
            </a:r>
            <a:endParaRPr lang="el-GR" altLang="el-GR">
              <a:solidFill>
                <a:srgbClr val="000099"/>
              </a:solidFill>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Θέση υποσέλιδου 3"/>
          <p:cNvSpPr>
            <a:spLocks noGrp="1"/>
          </p:cNvSpPr>
          <p:nvPr>
            <p:ph type="ftr" sz="quarter" idx="11"/>
          </p:nvPr>
        </p:nvSpPr>
        <p:spPr/>
        <p:txBody>
          <a:bodyPr/>
          <a:lstStyle/>
          <a:p>
            <a:r>
              <a:rPr lang="el-GR" altLang="el-GR"/>
              <a:t>Βελώνης Γεώργιος</a:t>
            </a:r>
          </a:p>
        </p:txBody>
      </p:sp>
      <p:sp>
        <p:nvSpPr>
          <p:cNvPr id="37" name="Θέση αριθμού διαφάνειας 4"/>
          <p:cNvSpPr>
            <a:spLocks noGrp="1"/>
          </p:cNvSpPr>
          <p:nvPr>
            <p:ph type="sldNum" sz="quarter" idx="12"/>
          </p:nvPr>
        </p:nvSpPr>
        <p:spPr/>
        <p:txBody>
          <a:bodyPr/>
          <a:lstStyle/>
          <a:p>
            <a:r>
              <a:rPr lang="el-GR" altLang="el-GR"/>
              <a:t>2  -  </a:t>
            </a:r>
            <a:fld id="{F76D7F4A-651F-4892-A522-A70B1E227C22}" type="slidenum">
              <a:rPr lang="el-GR" altLang="el-GR"/>
              <a:pPr/>
              <a:t>5</a:t>
            </a:fld>
            <a:endParaRPr lang="el-GR" altLang="el-GR"/>
          </a:p>
        </p:txBody>
      </p:sp>
      <p:sp>
        <p:nvSpPr>
          <p:cNvPr id="8194" name="Rectangle 2" descr="Large confetti"/>
          <p:cNvSpPr>
            <a:spLocks noGrp="1" noChangeArrowheads="1"/>
          </p:cNvSpPr>
          <p:nvPr>
            <p:ph type="title"/>
          </p:nvPr>
        </p:nvSpPr>
        <p:spPr/>
        <p:txBody>
          <a:bodyPr/>
          <a:lstStyle/>
          <a:p>
            <a:r>
              <a:rPr lang="el-GR" altLang="el-GR" sz="4000" b="1">
                <a:solidFill>
                  <a:srgbClr val="000099"/>
                </a:solidFill>
                <a:effectLst>
                  <a:outerShdw blurRad="38100" dist="38100" dir="2700000" algn="tl">
                    <a:srgbClr val="000000"/>
                  </a:outerShdw>
                </a:effectLst>
              </a:rPr>
              <a:t>Δίκτυα Μεταγωγής Κυκλώματος</a:t>
            </a:r>
            <a:r>
              <a:rPr lang="el-GR" altLang="el-GR" b="1">
                <a:solidFill>
                  <a:srgbClr val="000099"/>
                </a:solidFill>
                <a:effectLst>
                  <a:outerShdw blurRad="38100" dist="38100" dir="2700000" algn="tl">
                    <a:srgbClr val="000000"/>
                  </a:outerShdw>
                </a:effectLst>
              </a:rPr>
              <a:t> </a:t>
            </a:r>
            <a:r>
              <a:rPr lang="el-GR" altLang="el-GR" sz="3200" b="1">
                <a:solidFill>
                  <a:srgbClr val="000099"/>
                </a:solidFill>
                <a:effectLst>
                  <a:outerShdw blurRad="38100" dist="38100" dir="2700000" algn="tl">
                    <a:srgbClr val="000000"/>
                  </a:outerShdw>
                </a:effectLst>
              </a:rPr>
              <a:t>(</a:t>
            </a:r>
            <a:r>
              <a:rPr lang="en-US" altLang="el-GR" sz="3200" b="1">
                <a:solidFill>
                  <a:srgbClr val="000099"/>
                </a:solidFill>
                <a:effectLst>
                  <a:outerShdw blurRad="38100" dist="38100" dir="2700000" algn="tl">
                    <a:srgbClr val="000000"/>
                  </a:outerShdw>
                </a:effectLst>
              </a:rPr>
              <a:t>Circuit switching networks)</a:t>
            </a:r>
            <a:endParaRPr lang="el-GR" altLang="el-GR" sz="3200" b="1">
              <a:solidFill>
                <a:srgbClr val="000099"/>
              </a:solidFill>
              <a:effectLst>
                <a:outerShdw blurRad="38100" dist="38100" dir="2700000" algn="tl">
                  <a:srgbClr val="000000"/>
                </a:outerShdw>
              </a:effectLst>
            </a:endParaRPr>
          </a:p>
        </p:txBody>
      </p:sp>
      <p:sp>
        <p:nvSpPr>
          <p:cNvPr id="8195" name="Text Box 3"/>
          <p:cNvSpPr txBox="1">
            <a:spLocks noChangeArrowheads="1"/>
          </p:cNvSpPr>
          <p:nvPr/>
        </p:nvSpPr>
        <p:spPr bwMode="auto">
          <a:xfrm>
            <a:off x="609600" y="22098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8196" name="Text Box 4"/>
          <p:cNvSpPr txBox="1">
            <a:spLocks noChangeArrowheads="1"/>
          </p:cNvSpPr>
          <p:nvPr/>
        </p:nvSpPr>
        <p:spPr bwMode="auto">
          <a:xfrm>
            <a:off x="228600" y="1778000"/>
            <a:ext cx="8686800"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100">
                <a:solidFill>
                  <a:srgbClr val="FF3300"/>
                </a:solidFill>
              </a:rPr>
              <a:t>Στα ΔΜΚ η μετάδοση δεδομένων είναι εφικτή μόνο μετά την εγκατάσταση μιας φυσικής ζεύξης – κυκλώματος μεταξύ των δύο κόμβων. Τα δεδομένα δεν υποβάλλονται σε καμιά επεξεργασία κατά τη διέλευσή τους από το δίκτυο και αυτό το κύκλωμα παραμένει ενεργό σε όλη τη διάρκεια της επικοινωνίας των κόμβων, ακόμα και όταν αυτοί δεν ανταλλάσσουν δεδομένα και αποδεσμεύεται με τον τερματισμό. Χαρακτηριστικό παράδειγμα το παρακάτω τηλεφωνικό δίκτυο:</a:t>
            </a:r>
          </a:p>
        </p:txBody>
      </p:sp>
      <p:sp>
        <p:nvSpPr>
          <p:cNvPr id="8228" name="Text Box 36"/>
          <p:cNvSpPr txBox="1">
            <a:spLocks noChangeArrowheads="1"/>
          </p:cNvSpPr>
          <p:nvPr/>
        </p:nvSpPr>
        <p:spPr bwMode="auto">
          <a:xfrm>
            <a:off x="2438400" y="6324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Μ4</a:t>
            </a:r>
          </a:p>
        </p:txBody>
      </p:sp>
      <p:grpSp>
        <p:nvGrpSpPr>
          <p:cNvPr id="8231" name="Group 39"/>
          <p:cNvGrpSpPr>
            <a:grpSpLocks/>
          </p:cNvGrpSpPr>
          <p:nvPr/>
        </p:nvGrpSpPr>
        <p:grpSpPr bwMode="auto">
          <a:xfrm>
            <a:off x="304800" y="3810000"/>
            <a:ext cx="5334000" cy="2667000"/>
            <a:chOff x="192" y="2400"/>
            <a:chExt cx="3360" cy="1680"/>
          </a:xfrm>
        </p:grpSpPr>
        <p:pic>
          <p:nvPicPr>
            <p:cNvPr id="8197" name="Picture 5"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3312"/>
              <a:ext cx="336" cy="336"/>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 y="307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 y="3744"/>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 y="2640"/>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9"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3024"/>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4" y="355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 y="3312"/>
              <a:ext cx="336" cy="336"/>
            </a:xfrm>
            <a:prstGeom prst="rect">
              <a:avLst/>
            </a:prstGeom>
            <a:noFill/>
            <a:extLst>
              <a:ext uri="{909E8E84-426E-40DD-AFC4-6F175D3DCCD1}">
                <a14:hiddenFill xmlns:a14="http://schemas.microsoft.com/office/drawing/2010/main">
                  <a:solidFill>
                    <a:srgbClr val="FFFFFF"/>
                  </a:solidFill>
                </a14:hiddenFill>
              </a:ext>
            </a:extLst>
          </p:spPr>
        </p:pic>
        <p:cxnSp>
          <p:nvCxnSpPr>
            <p:cNvPr id="8204" name="AutoShape 12"/>
            <p:cNvCxnSpPr>
              <a:cxnSpLocks noChangeShapeType="1"/>
              <a:stCxn id="8197" idx="3"/>
              <a:endCxn id="8198" idx="1"/>
            </p:cNvCxnSpPr>
            <p:nvPr/>
          </p:nvCxnSpPr>
          <p:spPr bwMode="auto">
            <a:xfrm flipV="1">
              <a:off x="528" y="3191"/>
              <a:ext cx="480" cy="28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5" name="AutoShape 13"/>
            <p:cNvCxnSpPr>
              <a:cxnSpLocks noChangeShapeType="1"/>
              <a:stCxn id="8198" idx="3"/>
              <a:endCxn id="8200" idx="1"/>
            </p:cNvCxnSpPr>
            <p:nvPr/>
          </p:nvCxnSpPr>
          <p:spPr bwMode="auto">
            <a:xfrm flipV="1">
              <a:off x="1246" y="2759"/>
              <a:ext cx="434" cy="43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6" name="AutoShape 14"/>
            <p:cNvCxnSpPr>
              <a:cxnSpLocks noChangeShapeType="1"/>
              <a:stCxn id="8200" idx="2"/>
            </p:cNvCxnSpPr>
            <p:nvPr/>
          </p:nvCxnSpPr>
          <p:spPr bwMode="auto">
            <a:xfrm>
              <a:off x="1799" y="2878"/>
              <a:ext cx="1" cy="91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7" name="AutoShape 15"/>
            <p:cNvCxnSpPr>
              <a:cxnSpLocks noChangeShapeType="1"/>
              <a:stCxn id="8198" idx="3"/>
              <a:endCxn id="8199" idx="1"/>
            </p:cNvCxnSpPr>
            <p:nvPr/>
          </p:nvCxnSpPr>
          <p:spPr bwMode="auto">
            <a:xfrm>
              <a:off x="1246" y="3191"/>
              <a:ext cx="434" cy="6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8" name="AutoShape 16"/>
            <p:cNvCxnSpPr>
              <a:cxnSpLocks noChangeShapeType="1"/>
            </p:cNvCxnSpPr>
            <p:nvPr/>
          </p:nvCxnSpPr>
          <p:spPr bwMode="auto">
            <a:xfrm flipV="1">
              <a:off x="1776" y="3168"/>
              <a:ext cx="482"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9" name="AutoShape 17"/>
            <p:cNvCxnSpPr>
              <a:cxnSpLocks noChangeShapeType="1"/>
              <a:stCxn id="8200" idx="2"/>
              <a:endCxn id="8201" idx="1"/>
            </p:cNvCxnSpPr>
            <p:nvPr/>
          </p:nvCxnSpPr>
          <p:spPr bwMode="auto">
            <a:xfrm>
              <a:off x="1799" y="2878"/>
              <a:ext cx="409" cy="2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0" name="AutoShape 18"/>
            <p:cNvCxnSpPr>
              <a:cxnSpLocks noChangeShapeType="1"/>
              <a:stCxn id="8199" idx="3"/>
              <a:endCxn id="8202" idx="1"/>
            </p:cNvCxnSpPr>
            <p:nvPr/>
          </p:nvCxnSpPr>
          <p:spPr bwMode="auto">
            <a:xfrm flipV="1">
              <a:off x="1918" y="3671"/>
              <a:ext cx="626"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1" name="AutoShape 19"/>
            <p:cNvCxnSpPr>
              <a:cxnSpLocks noChangeShapeType="1"/>
            </p:cNvCxnSpPr>
            <p:nvPr/>
          </p:nvCxnSpPr>
          <p:spPr bwMode="auto">
            <a:xfrm>
              <a:off x="2256" y="3168"/>
              <a:ext cx="455" cy="45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2" name="AutoShape 20"/>
            <p:cNvCxnSpPr>
              <a:cxnSpLocks noChangeShapeType="1"/>
              <a:stCxn id="8202" idx="3"/>
              <a:endCxn id="8203" idx="1"/>
            </p:cNvCxnSpPr>
            <p:nvPr/>
          </p:nvCxnSpPr>
          <p:spPr bwMode="auto">
            <a:xfrm flipV="1">
              <a:off x="2782" y="3480"/>
              <a:ext cx="434" cy="19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7" name="AutoShape 25"/>
            <p:cNvCxnSpPr>
              <a:cxnSpLocks noChangeShapeType="1"/>
            </p:cNvCxnSpPr>
            <p:nvPr/>
          </p:nvCxnSpPr>
          <p:spPr bwMode="auto">
            <a:xfrm flipV="1">
              <a:off x="528" y="3167"/>
              <a:ext cx="480" cy="289"/>
            </a:xfrm>
            <a:prstGeom prst="straightConnector1">
              <a:avLst/>
            </a:prstGeom>
            <a:noFill/>
            <a:ln w="317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19" name="AutoShape 27"/>
            <p:cNvCxnSpPr>
              <a:cxnSpLocks noChangeShapeType="1"/>
            </p:cNvCxnSpPr>
            <p:nvPr/>
          </p:nvCxnSpPr>
          <p:spPr bwMode="auto">
            <a:xfrm flipV="1">
              <a:off x="1246" y="2736"/>
              <a:ext cx="434" cy="432"/>
            </a:xfrm>
            <a:prstGeom prst="straightConnector1">
              <a:avLst/>
            </a:prstGeom>
            <a:noFill/>
            <a:ln w="317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0" name="AutoShape 28"/>
            <p:cNvCxnSpPr>
              <a:cxnSpLocks noChangeShapeType="1"/>
            </p:cNvCxnSpPr>
            <p:nvPr/>
          </p:nvCxnSpPr>
          <p:spPr bwMode="auto">
            <a:xfrm>
              <a:off x="1822" y="2855"/>
              <a:ext cx="409" cy="265"/>
            </a:xfrm>
            <a:prstGeom prst="straightConnector1">
              <a:avLst/>
            </a:prstGeom>
            <a:noFill/>
            <a:ln w="31750">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1" name="AutoShape 29"/>
            <p:cNvCxnSpPr>
              <a:cxnSpLocks noChangeShapeType="1"/>
            </p:cNvCxnSpPr>
            <p:nvPr/>
          </p:nvCxnSpPr>
          <p:spPr bwMode="auto">
            <a:xfrm>
              <a:off x="2352" y="3216"/>
              <a:ext cx="336" cy="336"/>
            </a:xfrm>
            <a:prstGeom prst="straightConnector1">
              <a:avLst/>
            </a:prstGeom>
            <a:noFill/>
            <a:ln w="31750">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22" name="AutoShape 30"/>
            <p:cNvCxnSpPr>
              <a:cxnSpLocks noChangeShapeType="1"/>
            </p:cNvCxnSpPr>
            <p:nvPr/>
          </p:nvCxnSpPr>
          <p:spPr bwMode="auto">
            <a:xfrm flipV="1">
              <a:off x="2782" y="3456"/>
              <a:ext cx="434" cy="191"/>
            </a:xfrm>
            <a:prstGeom prst="straightConnector1">
              <a:avLst/>
            </a:prstGeom>
            <a:noFill/>
            <a:ln w="31750">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23" name="Text Box 31"/>
            <p:cNvSpPr txBox="1">
              <a:spLocks noChangeArrowheads="1"/>
            </p:cNvSpPr>
            <p:nvPr/>
          </p:nvSpPr>
          <p:spPr bwMode="auto">
            <a:xfrm>
              <a:off x="192" y="3792"/>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Α</a:t>
              </a:r>
            </a:p>
          </p:txBody>
        </p:sp>
        <p:sp>
          <p:nvSpPr>
            <p:cNvPr id="8224" name="Text Box 32"/>
            <p:cNvSpPr txBox="1">
              <a:spLocks noChangeArrowheads="1"/>
            </p:cNvSpPr>
            <p:nvPr/>
          </p:nvSpPr>
          <p:spPr bwMode="auto">
            <a:xfrm>
              <a:off x="3216" y="37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Π</a:t>
              </a:r>
            </a:p>
          </p:txBody>
        </p:sp>
        <p:sp>
          <p:nvSpPr>
            <p:cNvPr id="8225" name="Text Box 33"/>
            <p:cNvSpPr txBox="1">
              <a:spLocks noChangeArrowheads="1"/>
            </p:cNvSpPr>
            <p:nvPr/>
          </p:nvSpPr>
          <p:spPr bwMode="auto">
            <a:xfrm>
              <a:off x="960" y="2832"/>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Μ3</a:t>
              </a:r>
            </a:p>
          </p:txBody>
        </p:sp>
        <p:sp>
          <p:nvSpPr>
            <p:cNvPr id="8226" name="Text Box 34"/>
            <p:cNvSpPr txBox="1">
              <a:spLocks noChangeArrowheads="1"/>
            </p:cNvSpPr>
            <p:nvPr/>
          </p:nvSpPr>
          <p:spPr bwMode="auto">
            <a:xfrm>
              <a:off x="1632" y="240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Μ1</a:t>
              </a:r>
            </a:p>
          </p:txBody>
        </p:sp>
        <p:sp>
          <p:nvSpPr>
            <p:cNvPr id="8227" name="Text Box 35"/>
            <p:cNvSpPr txBox="1">
              <a:spLocks noChangeArrowheads="1"/>
            </p:cNvSpPr>
            <p:nvPr/>
          </p:nvSpPr>
          <p:spPr bwMode="auto">
            <a:xfrm>
              <a:off x="2112" y="273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Μ2</a:t>
              </a:r>
            </a:p>
          </p:txBody>
        </p:sp>
        <p:sp>
          <p:nvSpPr>
            <p:cNvPr id="8229" name="Text Box 37"/>
            <p:cNvSpPr txBox="1">
              <a:spLocks noChangeArrowheads="1"/>
            </p:cNvSpPr>
            <p:nvPr/>
          </p:nvSpPr>
          <p:spPr bwMode="auto">
            <a:xfrm>
              <a:off x="2592" y="321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Μ5</a:t>
              </a:r>
            </a:p>
          </p:txBody>
        </p:sp>
      </p:grpSp>
      <p:sp>
        <p:nvSpPr>
          <p:cNvPr id="8230" name="Text Box 38"/>
          <p:cNvSpPr txBox="1">
            <a:spLocks noChangeArrowheads="1"/>
          </p:cNvSpPr>
          <p:nvPr/>
        </p:nvSpPr>
        <p:spPr bwMode="auto">
          <a:xfrm>
            <a:off x="6019800" y="4495800"/>
            <a:ext cx="2971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rgbClr val="000099"/>
                </a:solidFill>
              </a:rPr>
              <a:t>Κύκλωμα μεταγωγής:</a:t>
            </a:r>
          </a:p>
          <a:p>
            <a:pPr>
              <a:spcBef>
                <a:spcPct val="50000"/>
              </a:spcBef>
            </a:pPr>
            <a:r>
              <a:rPr lang="el-GR" altLang="el-GR">
                <a:solidFill>
                  <a:srgbClr val="339966"/>
                </a:solidFill>
              </a:rPr>
              <a:t>Α-Μ3-Μ1-Μ2-Μ5-Π</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2  -  </a:t>
            </a:r>
            <a:fld id="{EC56D65A-B2EE-47EC-8AD4-687177DF56E1}" type="slidenum">
              <a:rPr lang="el-GR" altLang="el-GR"/>
              <a:pPr/>
              <a:t>6</a:t>
            </a:fld>
            <a:endParaRPr lang="el-GR" altLang="el-GR"/>
          </a:p>
        </p:txBody>
      </p:sp>
      <p:sp>
        <p:nvSpPr>
          <p:cNvPr id="9218" name="Rectangle 2" descr="Large confetti"/>
          <p:cNvSpPr>
            <a:spLocks noGrp="1" noChangeArrowheads="1"/>
          </p:cNvSpPr>
          <p:nvPr>
            <p:ph type="title"/>
          </p:nvPr>
        </p:nvSpPr>
        <p:spPr/>
        <p:txBody>
          <a:bodyPr/>
          <a:lstStyle/>
          <a:p>
            <a:r>
              <a:rPr lang="el-GR" altLang="el-GR" b="1">
                <a:solidFill>
                  <a:srgbClr val="000099"/>
                </a:solidFill>
                <a:effectLst>
                  <a:outerShdw blurRad="38100" dist="38100" dir="2700000" algn="tl">
                    <a:srgbClr val="000000"/>
                  </a:outerShdw>
                </a:effectLst>
              </a:rPr>
              <a:t>Δίκτυα Μεταγωγής Πακέτων </a:t>
            </a:r>
            <a:r>
              <a:rPr lang="el-GR" altLang="el-GR" sz="3200" b="1">
                <a:solidFill>
                  <a:srgbClr val="000099"/>
                </a:solidFill>
                <a:effectLst>
                  <a:outerShdw blurRad="38100" dist="38100" dir="2700000" algn="tl">
                    <a:srgbClr val="000000"/>
                  </a:outerShdw>
                </a:effectLst>
              </a:rPr>
              <a:t>(</a:t>
            </a:r>
            <a:r>
              <a:rPr lang="en-US" altLang="el-GR" sz="3200" b="1">
                <a:solidFill>
                  <a:srgbClr val="000099"/>
                </a:solidFill>
                <a:effectLst>
                  <a:outerShdw blurRad="38100" dist="38100" dir="2700000" algn="tl">
                    <a:srgbClr val="000000"/>
                  </a:outerShdw>
                </a:effectLst>
              </a:rPr>
              <a:t>Packet switching networks)</a:t>
            </a:r>
            <a:endParaRPr lang="el-GR" altLang="el-GR" sz="3200" b="1">
              <a:solidFill>
                <a:srgbClr val="000099"/>
              </a:solidFill>
              <a:effectLst>
                <a:outerShdw blurRad="38100" dist="38100" dir="2700000" algn="tl">
                  <a:srgbClr val="000000"/>
                </a:outerShdw>
              </a:effectLst>
            </a:endParaRPr>
          </a:p>
        </p:txBody>
      </p:sp>
      <p:sp>
        <p:nvSpPr>
          <p:cNvPr id="9219" name="Text Box 3"/>
          <p:cNvSpPr txBox="1">
            <a:spLocks noChangeArrowheads="1"/>
          </p:cNvSpPr>
          <p:nvPr/>
        </p:nvSpPr>
        <p:spPr bwMode="auto">
          <a:xfrm>
            <a:off x="381000" y="1905000"/>
            <a:ext cx="8382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a:solidFill>
                  <a:srgbClr val="FF3300"/>
                </a:solidFill>
              </a:rPr>
              <a:t>Στα δίκτυα μεταγωγής πακέτων τα δεδομένα πριν από τη μετάδοσή τους χωρίζονται σε μικρότερα τμήματα, που ονομάζονται </a:t>
            </a:r>
            <a:r>
              <a:rPr lang="el-GR" altLang="el-GR" b="1">
                <a:solidFill>
                  <a:srgbClr val="FF3300"/>
                </a:solidFill>
              </a:rPr>
              <a:t>πακέτα</a:t>
            </a:r>
            <a:r>
              <a:rPr lang="el-GR" altLang="el-GR">
                <a:solidFill>
                  <a:srgbClr val="FF3300"/>
                </a:solidFill>
              </a:rPr>
              <a:t> (</a:t>
            </a:r>
            <a:r>
              <a:rPr lang="en-US" altLang="el-GR">
                <a:solidFill>
                  <a:srgbClr val="FF3300"/>
                </a:solidFill>
              </a:rPr>
              <a:t>packets). </a:t>
            </a:r>
            <a:r>
              <a:rPr lang="el-GR" altLang="el-GR">
                <a:solidFill>
                  <a:srgbClr val="FF3300"/>
                </a:solidFill>
              </a:rPr>
              <a:t>Σε κάθε πακέτο μπαίνει μια «επικεφαλίδα» με τις διευθύνσεις του υπολογιστή – αποστολέα και του υπολογιστή – παραλήπτη. Σημειώνουμε ότι σε κάθε υπολογιστή του </a:t>
            </a:r>
            <a:r>
              <a:rPr lang="en-US" altLang="el-GR">
                <a:solidFill>
                  <a:srgbClr val="FF3300"/>
                </a:solidFill>
              </a:rPr>
              <a:t>Internet </a:t>
            </a:r>
            <a:r>
              <a:rPr lang="el-GR" altLang="el-GR">
                <a:solidFill>
                  <a:srgbClr val="FF3300"/>
                </a:solidFill>
              </a:rPr>
              <a:t>αντιστοιχίζεται μια </a:t>
            </a:r>
            <a:r>
              <a:rPr lang="en-US" altLang="el-GR" b="1">
                <a:solidFill>
                  <a:srgbClr val="FF3300"/>
                </a:solidFill>
              </a:rPr>
              <a:t>IP</a:t>
            </a:r>
            <a:r>
              <a:rPr lang="en-US" altLang="el-GR">
                <a:solidFill>
                  <a:srgbClr val="FF3300"/>
                </a:solidFill>
              </a:rPr>
              <a:t> </a:t>
            </a:r>
            <a:r>
              <a:rPr lang="el-GR" altLang="el-GR" b="1">
                <a:solidFill>
                  <a:srgbClr val="FF3300"/>
                </a:solidFill>
              </a:rPr>
              <a:t>διεύθυνση</a:t>
            </a:r>
            <a:r>
              <a:rPr lang="el-GR" altLang="el-GR">
                <a:solidFill>
                  <a:srgbClr val="FF3300"/>
                </a:solidFill>
              </a:rPr>
              <a:t>.  Στον κόμβο προορισμού τα αρχικά δεδομένα επανασυντίθενται  από τα ληφθέντα πακέτα. Η μέθοδος που ακολουθείται για τη μετάδοση των πακέτων είναι γνωστή ως </a:t>
            </a:r>
            <a:r>
              <a:rPr lang="el-GR" altLang="el-GR" b="1">
                <a:solidFill>
                  <a:srgbClr val="FF3300"/>
                </a:solidFill>
              </a:rPr>
              <a:t>αποθήκευση και προώθηση</a:t>
            </a:r>
            <a:r>
              <a:rPr lang="el-GR" altLang="el-GR">
                <a:solidFill>
                  <a:srgbClr val="FF3300"/>
                </a:solidFill>
              </a:rPr>
              <a:t> (</a:t>
            </a:r>
            <a:r>
              <a:rPr lang="en-US" altLang="el-GR">
                <a:solidFill>
                  <a:srgbClr val="FF3300"/>
                </a:solidFill>
              </a:rPr>
              <a:t>store and forward). </a:t>
            </a:r>
            <a:r>
              <a:rPr lang="el-GR" altLang="el-GR">
                <a:solidFill>
                  <a:srgbClr val="FF3300"/>
                </a:solidFill>
              </a:rPr>
              <a:t>Σύμφωνα με αυτή τη μέθοδο τα πακέτα μπορούν να στέλνονται συνεχώς στο δίκτυο</a:t>
            </a:r>
            <a:r>
              <a:rPr lang="en-US" altLang="el-GR">
                <a:solidFill>
                  <a:srgbClr val="FF3300"/>
                </a:solidFill>
              </a:rPr>
              <a:t>,</a:t>
            </a:r>
            <a:r>
              <a:rPr lang="el-GR" altLang="el-GR">
                <a:solidFill>
                  <a:srgbClr val="FF3300"/>
                </a:solidFill>
              </a:rPr>
              <a:t> πράγμα που σημαίνει ότι είναι εξαιρετικά αποδοτική.</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Θέση υποσέλιδου 3"/>
          <p:cNvSpPr>
            <a:spLocks noGrp="1"/>
          </p:cNvSpPr>
          <p:nvPr>
            <p:ph type="ftr" sz="quarter" idx="11"/>
          </p:nvPr>
        </p:nvSpPr>
        <p:spPr/>
        <p:txBody>
          <a:bodyPr/>
          <a:lstStyle/>
          <a:p>
            <a:r>
              <a:rPr lang="el-GR" altLang="el-GR"/>
              <a:t>Βελώνης Γεώργιος</a:t>
            </a:r>
          </a:p>
        </p:txBody>
      </p:sp>
      <p:sp>
        <p:nvSpPr>
          <p:cNvPr id="51" name="Θέση αριθμού διαφάνειας 4"/>
          <p:cNvSpPr>
            <a:spLocks noGrp="1"/>
          </p:cNvSpPr>
          <p:nvPr>
            <p:ph type="sldNum" sz="quarter" idx="12"/>
          </p:nvPr>
        </p:nvSpPr>
        <p:spPr/>
        <p:txBody>
          <a:bodyPr/>
          <a:lstStyle/>
          <a:p>
            <a:r>
              <a:rPr lang="el-GR" altLang="el-GR"/>
              <a:t>2  -  </a:t>
            </a:r>
            <a:fld id="{B662E294-4113-4D3C-8E7B-AF0A859C12AE}" type="slidenum">
              <a:rPr lang="el-GR" altLang="el-GR"/>
              <a:pPr/>
              <a:t>7</a:t>
            </a:fld>
            <a:endParaRPr lang="el-GR" altLang="el-GR"/>
          </a:p>
        </p:txBody>
      </p:sp>
      <p:sp>
        <p:nvSpPr>
          <p:cNvPr id="17410" name="Rectangle 2" descr="Large confetti"/>
          <p:cNvSpPr>
            <a:spLocks noGrp="1" noChangeArrowheads="1"/>
          </p:cNvSpPr>
          <p:nvPr>
            <p:ph type="title"/>
          </p:nvPr>
        </p:nvSpPr>
        <p:spPr>
          <a:xfrm>
            <a:off x="990600" y="381000"/>
            <a:ext cx="8050213" cy="1143000"/>
          </a:xfrm>
        </p:spPr>
        <p:txBody>
          <a:bodyPr/>
          <a:lstStyle/>
          <a:p>
            <a:r>
              <a:rPr lang="el-GR" altLang="el-GR" sz="2700" b="1">
                <a:solidFill>
                  <a:srgbClr val="000099"/>
                </a:solidFill>
                <a:effectLst>
                  <a:outerShdw blurRad="38100" dist="38100" dir="2700000" algn="tl">
                    <a:srgbClr val="000000"/>
                  </a:outerShdw>
                </a:effectLst>
              </a:rPr>
              <a:t>Δίκτυα Μεταγωγής Πακέτων με Ιδεατά Κυκλώματα</a:t>
            </a:r>
            <a:r>
              <a:rPr lang="el-GR" altLang="el-GR" sz="4000" b="1">
                <a:solidFill>
                  <a:srgbClr val="000099"/>
                </a:solidFill>
                <a:effectLst>
                  <a:outerShdw blurRad="38100" dist="38100" dir="2700000" algn="tl">
                    <a:srgbClr val="000000"/>
                  </a:outerShdw>
                </a:effectLst>
              </a:rPr>
              <a:t> </a:t>
            </a:r>
            <a:r>
              <a:rPr lang="el-GR" altLang="el-GR" sz="2400" b="1">
                <a:solidFill>
                  <a:srgbClr val="000099"/>
                </a:solidFill>
                <a:effectLst>
                  <a:outerShdw blurRad="38100" dist="38100" dir="2700000" algn="tl">
                    <a:srgbClr val="000000"/>
                  </a:outerShdw>
                </a:effectLst>
              </a:rPr>
              <a:t>(</a:t>
            </a:r>
            <a:r>
              <a:rPr lang="en-US" altLang="el-GR" sz="2400" b="1">
                <a:solidFill>
                  <a:srgbClr val="000099"/>
                </a:solidFill>
                <a:effectLst>
                  <a:outerShdw blurRad="38100" dist="38100" dir="2700000" algn="tl">
                    <a:srgbClr val="000000"/>
                  </a:outerShdw>
                </a:effectLst>
              </a:rPr>
              <a:t>virtual circuit packet switching network</a:t>
            </a:r>
            <a:r>
              <a:rPr lang="el-GR" altLang="el-GR" sz="2400" b="1">
                <a:solidFill>
                  <a:srgbClr val="000099"/>
                </a:solidFill>
                <a:effectLst>
                  <a:outerShdw blurRad="38100" dist="38100" dir="2700000" algn="tl">
                    <a:srgbClr val="000000"/>
                  </a:outerShdw>
                </a:effectLst>
              </a:rPr>
              <a:t>)</a:t>
            </a:r>
          </a:p>
        </p:txBody>
      </p:sp>
      <p:sp>
        <p:nvSpPr>
          <p:cNvPr id="17435" name="Text Box 27"/>
          <p:cNvSpPr txBox="1">
            <a:spLocks noChangeArrowheads="1"/>
          </p:cNvSpPr>
          <p:nvPr/>
        </p:nvSpPr>
        <p:spPr bwMode="auto">
          <a:xfrm>
            <a:off x="4191000" y="1600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Μ1</a:t>
            </a:r>
          </a:p>
        </p:txBody>
      </p:sp>
      <p:sp>
        <p:nvSpPr>
          <p:cNvPr id="17437" name="Text Box 29"/>
          <p:cNvSpPr txBox="1">
            <a:spLocks noChangeArrowheads="1"/>
          </p:cNvSpPr>
          <p:nvPr/>
        </p:nvSpPr>
        <p:spPr bwMode="auto">
          <a:xfrm>
            <a:off x="39624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Μ4</a:t>
            </a:r>
          </a:p>
        </p:txBody>
      </p:sp>
      <p:sp>
        <p:nvSpPr>
          <p:cNvPr id="17438" name="Text Box 30"/>
          <p:cNvSpPr txBox="1">
            <a:spLocks noChangeArrowheads="1"/>
          </p:cNvSpPr>
          <p:nvPr/>
        </p:nvSpPr>
        <p:spPr bwMode="auto">
          <a:xfrm>
            <a:off x="6019800" y="4572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Μ5</a:t>
            </a:r>
          </a:p>
        </p:txBody>
      </p:sp>
      <p:sp>
        <p:nvSpPr>
          <p:cNvPr id="17482" name="Text Box 74"/>
          <p:cNvSpPr txBox="1">
            <a:spLocks noChangeArrowheads="1"/>
          </p:cNvSpPr>
          <p:nvPr/>
        </p:nvSpPr>
        <p:spPr bwMode="auto">
          <a:xfrm>
            <a:off x="609600" y="54102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17483" name="Text Box 75"/>
          <p:cNvSpPr txBox="1">
            <a:spLocks noChangeArrowheads="1"/>
          </p:cNvSpPr>
          <p:nvPr/>
        </p:nvSpPr>
        <p:spPr bwMode="auto">
          <a:xfrm>
            <a:off x="152400" y="4978400"/>
            <a:ext cx="88392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1600">
                <a:solidFill>
                  <a:srgbClr val="FF3300"/>
                </a:solidFill>
              </a:rPr>
              <a:t>Εάν οι κόμβοι μεταγωγής του δικτύου δρομολογούν τα πακέτα μιας ροής δεδομένων από τον ίδιο πάντα σύνδεσμο, τότε το δίκτυο ονομάζεται </a:t>
            </a:r>
            <a:r>
              <a:rPr lang="el-GR" altLang="el-GR" sz="1600" b="1">
                <a:solidFill>
                  <a:srgbClr val="FF3300"/>
                </a:solidFill>
              </a:rPr>
              <a:t>δίκτυο μεταγωγής πακέτων με ιδεατά κυκλώματα</a:t>
            </a:r>
            <a:r>
              <a:rPr lang="el-GR" altLang="el-GR" sz="1600">
                <a:solidFill>
                  <a:srgbClr val="FF3300"/>
                </a:solidFill>
              </a:rPr>
              <a:t> </a:t>
            </a:r>
            <a:r>
              <a:rPr lang="en-US" altLang="el-GR" sz="1600">
                <a:solidFill>
                  <a:srgbClr val="FF3300"/>
                </a:solidFill>
              </a:rPr>
              <a:t>(virtual circuit packet switched network). </a:t>
            </a:r>
            <a:r>
              <a:rPr lang="el-GR" altLang="el-GR" sz="1600">
                <a:solidFill>
                  <a:srgbClr val="FF3300"/>
                </a:solidFill>
              </a:rPr>
              <a:t>Ως </a:t>
            </a:r>
            <a:r>
              <a:rPr lang="el-GR" altLang="el-GR" sz="1600" b="1">
                <a:solidFill>
                  <a:srgbClr val="FF3300"/>
                </a:solidFill>
              </a:rPr>
              <a:t>ροή δεδομένων</a:t>
            </a:r>
            <a:r>
              <a:rPr lang="el-GR" altLang="el-GR" sz="1600">
                <a:solidFill>
                  <a:srgbClr val="FF3300"/>
                </a:solidFill>
              </a:rPr>
              <a:t> (</a:t>
            </a:r>
            <a:r>
              <a:rPr lang="en-US" altLang="el-GR" sz="1600">
                <a:solidFill>
                  <a:srgbClr val="FF3300"/>
                </a:solidFill>
              </a:rPr>
              <a:t>data flow) </a:t>
            </a:r>
            <a:r>
              <a:rPr lang="el-GR" altLang="el-GR" sz="1600">
                <a:solidFill>
                  <a:srgbClr val="FF3300"/>
                </a:solidFill>
              </a:rPr>
              <a:t>ορίζεται η ακολουθία πακέτων με τον αποστολέα και τον ίδιο παραλήπτη. Σ’ αυτή την περίπτωση σκιαγραφείται στο δίκτυο ένα </a:t>
            </a:r>
            <a:r>
              <a:rPr lang="el-GR" altLang="el-GR" sz="1600" b="1">
                <a:solidFill>
                  <a:srgbClr val="FF3300"/>
                </a:solidFill>
              </a:rPr>
              <a:t>ιδεατό κύκλωμα</a:t>
            </a:r>
            <a:r>
              <a:rPr lang="el-GR" altLang="el-GR" sz="1600">
                <a:solidFill>
                  <a:srgbClr val="FF3300"/>
                </a:solidFill>
              </a:rPr>
              <a:t> (</a:t>
            </a:r>
            <a:r>
              <a:rPr lang="en-US" altLang="el-GR" sz="1600">
                <a:solidFill>
                  <a:srgbClr val="FF3300"/>
                </a:solidFill>
              </a:rPr>
              <a:t>virtual circuit). </a:t>
            </a:r>
            <a:r>
              <a:rPr lang="el-GR" altLang="el-GR" sz="1600">
                <a:solidFill>
                  <a:srgbClr val="FF3300"/>
                </a:solidFill>
              </a:rPr>
              <a:t>Η διαδικασία εγκατάστασης του ιδεατού κυκλώματος προηγείται της μεταφοράς δεδομένων και είναι αντίστοιχη με αυτή των δικτύων μεταγωγής κυκλώματος.</a:t>
            </a:r>
          </a:p>
        </p:txBody>
      </p:sp>
      <p:grpSp>
        <p:nvGrpSpPr>
          <p:cNvPr id="17485" name="Group 77"/>
          <p:cNvGrpSpPr>
            <a:grpSpLocks/>
          </p:cNvGrpSpPr>
          <p:nvPr/>
        </p:nvGrpSpPr>
        <p:grpSpPr bwMode="auto">
          <a:xfrm>
            <a:off x="533400" y="1905000"/>
            <a:ext cx="8382000" cy="3079750"/>
            <a:chOff x="336" y="1200"/>
            <a:chExt cx="5280" cy="1940"/>
          </a:xfrm>
        </p:grpSpPr>
        <p:pic>
          <p:nvPicPr>
            <p:cNvPr id="17411" name="Picture 3"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2256"/>
              <a:ext cx="336" cy="336"/>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 y="168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 y="2688"/>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1248"/>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 y="1584"/>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 y="259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 y="2064"/>
              <a:ext cx="336" cy="336"/>
            </a:xfrm>
            <a:prstGeom prst="rect">
              <a:avLst/>
            </a:prstGeom>
            <a:noFill/>
            <a:extLst>
              <a:ext uri="{909E8E84-426E-40DD-AFC4-6F175D3DCCD1}">
                <a14:hiddenFill xmlns:a14="http://schemas.microsoft.com/office/drawing/2010/main">
                  <a:solidFill>
                    <a:srgbClr val="FFFFFF"/>
                  </a:solidFill>
                </a14:hiddenFill>
              </a:ext>
            </a:extLst>
          </p:spPr>
        </p:pic>
        <p:cxnSp>
          <p:nvCxnSpPr>
            <p:cNvPr id="17418" name="AutoShape 10"/>
            <p:cNvCxnSpPr>
              <a:cxnSpLocks noChangeShapeType="1"/>
              <a:stCxn id="17411" idx="3"/>
              <a:endCxn id="17412" idx="1"/>
            </p:cNvCxnSpPr>
            <p:nvPr/>
          </p:nvCxnSpPr>
          <p:spPr bwMode="auto">
            <a:xfrm flipV="1">
              <a:off x="672" y="1801"/>
              <a:ext cx="864" cy="62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9" name="AutoShape 11"/>
            <p:cNvCxnSpPr>
              <a:cxnSpLocks noChangeShapeType="1"/>
              <a:stCxn id="17412" idx="3"/>
              <a:endCxn id="17414" idx="1"/>
            </p:cNvCxnSpPr>
            <p:nvPr/>
          </p:nvCxnSpPr>
          <p:spPr bwMode="auto">
            <a:xfrm flipV="1">
              <a:off x="1774" y="1367"/>
              <a:ext cx="962" cy="4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1" name="AutoShape 13"/>
            <p:cNvCxnSpPr>
              <a:cxnSpLocks noChangeShapeType="1"/>
              <a:stCxn id="17412" idx="3"/>
              <a:endCxn id="17413" idx="1"/>
            </p:cNvCxnSpPr>
            <p:nvPr/>
          </p:nvCxnSpPr>
          <p:spPr bwMode="auto">
            <a:xfrm>
              <a:off x="1774" y="1801"/>
              <a:ext cx="818" cy="100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3" name="AutoShape 15"/>
            <p:cNvCxnSpPr>
              <a:cxnSpLocks noChangeShapeType="1"/>
              <a:stCxn id="17414" idx="2"/>
              <a:endCxn id="17415" idx="1"/>
            </p:cNvCxnSpPr>
            <p:nvPr/>
          </p:nvCxnSpPr>
          <p:spPr bwMode="auto">
            <a:xfrm>
              <a:off x="2855" y="1486"/>
              <a:ext cx="889" cy="21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4" name="AutoShape 16"/>
            <p:cNvCxnSpPr>
              <a:cxnSpLocks noChangeShapeType="1"/>
              <a:stCxn id="17413" idx="3"/>
              <a:endCxn id="17416" idx="1"/>
            </p:cNvCxnSpPr>
            <p:nvPr/>
          </p:nvCxnSpPr>
          <p:spPr bwMode="auto">
            <a:xfrm flipV="1">
              <a:off x="2830" y="2711"/>
              <a:ext cx="1058" cy="9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6" name="AutoShape 18"/>
            <p:cNvCxnSpPr>
              <a:cxnSpLocks noChangeShapeType="1"/>
              <a:stCxn id="17416" idx="3"/>
              <a:endCxn id="17417" idx="1"/>
            </p:cNvCxnSpPr>
            <p:nvPr/>
          </p:nvCxnSpPr>
          <p:spPr bwMode="auto">
            <a:xfrm flipV="1">
              <a:off x="4126" y="2232"/>
              <a:ext cx="1010" cy="47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2" name="Text Box 24"/>
            <p:cNvSpPr txBox="1">
              <a:spLocks noChangeArrowheads="1"/>
            </p:cNvSpPr>
            <p:nvPr/>
          </p:nvSpPr>
          <p:spPr bwMode="auto">
            <a:xfrm>
              <a:off x="336" y="268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Α</a:t>
              </a:r>
            </a:p>
          </p:txBody>
        </p:sp>
        <p:sp>
          <p:nvSpPr>
            <p:cNvPr id="17433" name="Text Box 25"/>
            <p:cNvSpPr txBox="1">
              <a:spLocks noChangeArrowheads="1"/>
            </p:cNvSpPr>
            <p:nvPr/>
          </p:nvSpPr>
          <p:spPr bwMode="auto">
            <a:xfrm>
              <a:off x="5136" y="249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Π</a:t>
              </a:r>
            </a:p>
          </p:txBody>
        </p:sp>
        <p:sp>
          <p:nvSpPr>
            <p:cNvPr id="17434" name="Text Box 26"/>
            <p:cNvSpPr txBox="1">
              <a:spLocks noChangeArrowheads="1"/>
            </p:cNvSpPr>
            <p:nvPr/>
          </p:nvSpPr>
          <p:spPr bwMode="auto">
            <a:xfrm>
              <a:off x="1392" y="144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Μ3</a:t>
              </a:r>
            </a:p>
          </p:txBody>
        </p:sp>
        <p:sp>
          <p:nvSpPr>
            <p:cNvPr id="17436" name="Text Box 28"/>
            <p:cNvSpPr txBox="1">
              <a:spLocks noChangeArrowheads="1"/>
            </p:cNvSpPr>
            <p:nvPr/>
          </p:nvSpPr>
          <p:spPr bwMode="auto">
            <a:xfrm>
              <a:off x="3648" y="1248"/>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Μ2</a:t>
              </a:r>
            </a:p>
          </p:txBody>
        </p:sp>
        <p:cxnSp>
          <p:nvCxnSpPr>
            <p:cNvPr id="17441" name="AutoShape 33"/>
            <p:cNvCxnSpPr>
              <a:cxnSpLocks noChangeShapeType="1"/>
              <a:stCxn id="17414" idx="2"/>
            </p:cNvCxnSpPr>
            <p:nvPr/>
          </p:nvCxnSpPr>
          <p:spPr bwMode="auto">
            <a:xfrm flipH="1">
              <a:off x="2688" y="1486"/>
              <a:ext cx="167" cy="1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2" name="AutoShape 34"/>
            <p:cNvCxnSpPr>
              <a:cxnSpLocks noChangeShapeType="1"/>
              <a:stCxn id="17413" idx="0"/>
              <a:endCxn id="17415" idx="1"/>
            </p:cNvCxnSpPr>
            <p:nvPr/>
          </p:nvCxnSpPr>
          <p:spPr bwMode="auto">
            <a:xfrm flipV="1">
              <a:off x="2711" y="1703"/>
              <a:ext cx="1033" cy="98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5" name="AutoShape 37"/>
            <p:cNvCxnSpPr>
              <a:cxnSpLocks noChangeShapeType="1"/>
            </p:cNvCxnSpPr>
            <p:nvPr/>
          </p:nvCxnSpPr>
          <p:spPr bwMode="auto">
            <a:xfrm>
              <a:off x="3863" y="1776"/>
              <a:ext cx="144" cy="8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46" name="Rectangle 38"/>
            <p:cNvSpPr>
              <a:spLocks noChangeArrowheads="1"/>
            </p:cNvSpPr>
            <p:nvPr/>
          </p:nvSpPr>
          <p:spPr bwMode="auto">
            <a:xfrm rot="-2198221">
              <a:off x="720" y="2400"/>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7447" name="Rectangle 39"/>
            <p:cNvSpPr>
              <a:spLocks noChangeArrowheads="1"/>
            </p:cNvSpPr>
            <p:nvPr/>
          </p:nvSpPr>
          <p:spPr bwMode="auto">
            <a:xfrm rot="-2198221">
              <a:off x="912" y="2256"/>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sp>
          <p:nvSpPr>
            <p:cNvPr id="17448" name="Rectangle 40"/>
            <p:cNvSpPr>
              <a:spLocks noChangeArrowheads="1"/>
            </p:cNvSpPr>
            <p:nvPr/>
          </p:nvSpPr>
          <p:spPr bwMode="auto">
            <a:xfrm rot="-2198221">
              <a:off x="1104" y="211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7449" name="Rectangle 41"/>
            <p:cNvSpPr>
              <a:spLocks noChangeArrowheads="1"/>
            </p:cNvSpPr>
            <p:nvPr/>
          </p:nvSpPr>
          <p:spPr bwMode="auto">
            <a:xfrm rot="-2198221">
              <a:off x="1296" y="196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nvGrpSpPr>
            <p:cNvPr id="17471" name="Group 63"/>
            <p:cNvGrpSpPr>
              <a:grpSpLocks/>
            </p:cNvGrpSpPr>
            <p:nvPr/>
          </p:nvGrpSpPr>
          <p:grpSpPr bwMode="auto">
            <a:xfrm rot="650891">
              <a:off x="4272" y="2304"/>
              <a:ext cx="807" cy="548"/>
              <a:chOff x="3273" y="3360"/>
              <a:chExt cx="807" cy="548"/>
            </a:xfrm>
          </p:grpSpPr>
          <p:sp>
            <p:nvSpPr>
              <p:cNvPr id="17466" name="Rectangle 58"/>
              <p:cNvSpPr>
                <a:spLocks noChangeArrowheads="1"/>
              </p:cNvSpPr>
              <p:nvPr/>
            </p:nvSpPr>
            <p:spPr bwMode="auto">
              <a:xfrm rot="-2198221">
                <a:off x="3273" y="379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7467" name="Rectangle 59"/>
              <p:cNvSpPr>
                <a:spLocks noChangeArrowheads="1"/>
              </p:cNvSpPr>
              <p:nvPr/>
            </p:nvSpPr>
            <p:spPr bwMode="auto">
              <a:xfrm rot="-2198221">
                <a:off x="3465" y="364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sp>
            <p:nvSpPr>
              <p:cNvPr id="17468" name="Rectangle 60"/>
              <p:cNvSpPr>
                <a:spLocks noChangeArrowheads="1"/>
              </p:cNvSpPr>
              <p:nvPr/>
            </p:nvSpPr>
            <p:spPr bwMode="auto">
              <a:xfrm rot="-2198221">
                <a:off x="3657" y="3504"/>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7469" name="Rectangle 61"/>
              <p:cNvSpPr>
                <a:spLocks noChangeArrowheads="1"/>
              </p:cNvSpPr>
              <p:nvPr/>
            </p:nvSpPr>
            <p:spPr bwMode="auto">
              <a:xfrm rot="-2198221">
                <a:off x="3849" y="3360"/>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grpSp>
          <p:nvGrpSpPr>
            <p:cNvPr id="17476" name="Group 68"/>
            <p:cNvGrpSpPr>
              <a:grpSpLocks/>
            </p:cNvGrpSpPr>
            <p:nvPr/>
          </p:nvGrpSpPr>
          <p:grpSpPr bwMode="auto">
            <a:xfrm rot="1939925">
              <a:off x="2976" y="2592"/>
              <a:ext cx="816" cy="548"/>
              <a:chOff x="3033" y="2784"/>
              <a:chExt cx="807" cy="548"/>
            </a:xfrm>
          </p:grpSpPr>
          <p:sp>
            <p:nvSpPr>
              <p:cNvPr id="17472" name="Rectangle 64"/>
              <p:cNvSpPr>
                <a:spLocks noChangeArrowheads="1"/>
              </p:cNvSpPr>
              <p:nvPr/>
            </p:nvSpPr>
            <p:spPr bwMode="auto">
              <a:xfrm rot="-2198221">
                <a:off x="3033" y="3216"/>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7473" name="Rectangle 65"/>
              <p:cNvSpPr>
                <a:spLocks noChangeArrowheads="1"/>
              </p:cNvSpPr>
              <p:nvPr/>
            </p:nvSpPr>
            <p:spPr bwMode="auto">
              <a:xfrm rot="-2198221">
                <a:off x="3225" y="307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sp>
            <p:nvSpPr>
              <p:cNvPr id="17474" name="Rectangle 66"/>
              <p:cNvSpPr>
                <a:spLocks noChangeArrowheads="1"/>
              </p:cNvSpPr>
              <p:nvPr/>
            </p:nvSpPr>
            <p:spPr bwMode="auto">
              <a:xfrm rot="-2198221">
                <a:off x="3417" y="292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7475" name="Rectangle 67"/>
              <p:cNvSpPr>
                <a:spLocks noChangeArrowheads="1"/>
              </p:cNvSpPr>
              <p:nvPr/>
            </p:nvSpPr>
            <p:spPr bwMode="auto">
              <a:xfrm rot="-2198221">
                <a:off x="3609" y="2784"/>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grpSp>
          <p:nvGrpSpPr>
            <p:cNvPr id="17481" name="Group 73"/>
            <p:cNvGrpSpPr>
              <a:grpSpLocks/>
            </p:cNvGrpSpPr>
            <p:nvPr/>
          </p:nvGrpSpPr>
          <p:grpSpPr bwMode="auto">
            <a:xfrm rot="5250437">
              <a:off x="1680" y="2050"/>
              <a:ext cx="807" cy="548"/>
              <a:chOff x="1497" y="3552"/>
              <a:chExt cx="807" cy="548"/>
            </a:xfrm>
          </p:grpSpPr>
          <p:sp>
            <p:nvSpPr>
              <p:cNvPr id="17477" name="Rectangle 69"/>
              <p:cNvSpPr>
                <a:spLocks noChangeArrowheads="1"/>
              </p:cNvSpPr>
              <p:nvPr/>
            </p:nvSpPr>
            <p:spPr bwMode="auto">
              <a:xfrm rot="-2198221">
                <a:off x="1497" y="3984"/>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7478" name="Rectangle 70"/>
              <p:cNvSpPr>
                <a:spLocks noChangeArrowheads="1"/>
              </p:cNvSpPr>
              <p:nvPr/>
            </p:nvSpPr>
            <p:spPr bwMode="auto">
              <a:xfrm rot="-2198221">
                <a:off x="1689" y="3840"/>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sp>
            <p:nvSpPr>
              <p:cNvPr id="17479" name="Rectangle 71"/>
              <p:cNvSpPr>
                <a:spLocks noChangeArrowheads="1"/>
              </p:cNvSpPr>
              <p:nvPr/>
            </p:nvSpPr>
            <p:spPr bwMode="auto">
              <a:xfrm rot="-2198221">
                <a:off x="1881" y="3696"/>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7480" name="Rectangle 72"/>
              <p:cNvSpPr>
                <a:spLocks noChangeArrowheads="1"/>
              </p:cNvSpPr>
              <p:nvPr/>
            </p:nvSpPr>
            <p:spPr bwMode="auto">
              <a:xfrm rot="-2198221">
                <a:off x="2073" y="355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sp>
          <p:nvSpPr>
            <p:cNvPr id="17484" name="Text Box 76"/>
            <p:cNvSpPr txBox="1">
              <a:spLocks noChangeArrowheads="1"/>
            </p:cNvSpPr>
            <p:nvPr/>
          </p:nvSpPr>
          <p:spPr bwMode="auto">
            <a:xfrm>
              <a:off x="4224" y="1200"/>
              <a:ext cx="1392"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800">
                  <a:solidFill>
                    <a:srgbClr val="000099"/>
                  </a:solidFill>
                </a:rPr>
                <a:t>Κύκλωμα μεταγωγής</a:t>
              </a:r>
              <a:r>
                <a:rPr lang="el-GR" altLang="el-GR" sz="1800">
                  <a:solidFill>
                    <a:srgbClr val="3366CC"/>
                  </a:solidFill>
                </a:rPr>
                <a:t>:</a:t>
              </a:r>
            </a:p>
            <a:p>
              <a:pPr>
                <a:spcBef>
                  <a:spcPct val="50000"/>
                </a:spcBef>
              </a:pPr>
              <a:r>
                <a:rPr lang="el-GR" altLang="el-GR" sz="1800">
                  <a:solidFill>
                    <a:srgbClr val="339966"/>
                  </a:solidFill>
                </a:rPr>
                <a:t>Α-Μ3-Μ4-Μ5-Π</a:t>
              </a:r>
            </a:p>
          </p:txBody>
        </p:sp>
      </p:gr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Θέση υποσέλιδου 3"/>
          <p:cNvSpPr>
            <a:spLocks noGrp="1"/>
          </p:cNvSpPr>
          <p:nvPr>
            <p:ph type="ftr" sz="quarter" idx="11"/>
          </p:nvPr>
        </p:nvSpPr>
        <p:spPr/>
        <p:txBody>
          <a:bodyPr/>
          <a:lstStyle/>
          <a:p>
            <a:r>
              <a:rPr lang="el-GR" altLang="el-GR"/>
              <a:t>Βελώνης Γεώργιος</a:t>
            </a:r>
          </a:p>
        </p:txBody>
      </p:sp>
      <p:sp>
        <p:nvSpPr>
          <p:cNvPr id="54" name="Θέση αριθμού διαφάνειας 4"/>
          <p:cNvSpPr>
            <a:spLocks noGrp="1"/>
          </p:cNvSpPr>
          <p:nvPr>
            <p:ph type="sldNum" sz="quarter" idx="12"/>
          </p:nvPr>
        </p:nvSpPr>
        <p:spPr/>
        <p:txBody>
          <a:bodyPr/>
          <a:lstStyle/>
          <a:p>
            <a:r>
              <a:rPr lang="el-GR" altLang="el-GR"/>
              <a:t>2  -  </a:t>
            </a:r>
            <a:fld id="{96C0CBC2-8ADA-4199-9E9A-56A09E036918}" type="slidenum">
              <a:rPr lang="el-GR" altLang="el-GR"/>
              <a:pPr/>
              <a:t>8</a:t>
            </a:fld>
            <a:endParaRPr lang="el-GR" altLang="el-GR"/>
          </a:p>
        </p:txBody>
      </p:sp>
      <p:sp>
        <p:nvSpPr>
          <p:cNvPr id="18434" name="Rectangle 1026" descr="Large confetti"/>
          <p:cNvSpPr>
            <a:spLocks noGrp="1" noChangeArrowheads="1"/>
          </p:cNvSpPr>
          <p:nvPr>
            <p:ph type="title"/>
          </p:nvPr>
        </p:nvSpPr>
        <p:spPr>
          <a:xfrm>
            <a:off x="990600" y="284163"/>
            <a:ext cx="8050213" cy="1143000"/>
          </a:xfrm>
        </p:spPr>
        <p:txBody>
          <a:bodyPr/>
          <a:lstStyle/>
          <a:p>
            <a:r>
              <a:rPr lang="el-GR" altLang="el-GR" sz="3200" b="1">
                <a:solidFill>
                  <a:srgbClr val="000099"/>
                </a:solidFill>
                <a:effectLst>
                  <a:outerShdw blurRad="38100" dist="38100" dir="2700000" algn="tl">
                    <a:srgbClr val="000000"/>
                  </a:outerShdw>
                </a:effectLst>
              </a:rPr>
              <a:t>Δίκτυα Μεταγωγής με Αυτοδύναμα Πακέτα</a:t>
            </a:r>
            <a:r>
              <a:rPr lang="el-GR" altLang="el-GR" sz="4000" b="1">
                <a:solidFill>
                  <a:srgbClr val="000099"/>
                </a:solidFill>
                <a:effectLst>
                  <a:outerShdw blurRad="38100" dist="38100" dir="2700000" algn="tl">
                    <a:srgbClr val="000000"/>
                  </a:outerShdw>
                </a:effectLst>
              </a:rPr>
              <a:t> </a:t>
            </a:r>
            <a:r>
              <a:rPr lang="el-GR" altLang="el-GR" sz="2800" b="1">
                <a:solidFill>
                  <a:srgbClr val="000099"/>
                </a:solidFill>
                <a:effectLst>
                  <a:outerShdw blurRad="38100" dist="38100" dir="2700000" algn="tl">
                    <a:srgbClr val="000000"/>
                  </a:outerShdw>
                </a:effectLst>
              </a:rPr>
              <a:t>(</a:t>
            </a:r>
            <a:r>
              <a:rPr lang="en-US" altLang="el-GR" sz="2800" b="1">
                <a:solidFill>
                  <a:srgbClr val="000099"/>
                </a:solidFill>
                <a:effectLst>
                  <a:outerShdw blurRad="38100" dist="38100" dir="2700000" algn="tl">
                    <a:srgbClr val="000000"/>
                  </a:outerShdw>
                </a:effectLst>
              </a:rPr>
              <a:t>data gram packet switching network)</a:t>
            </a:r>
            <a:endParaRPr lang="el-GR" altLang="el-GR" sz="2800" b="1">
              <a:solidFill>
                <a:srgbClr val="000099"/>
              </a:solidFill>
              <a:effectLst>
                <a:outerShdw blurRad="38100" dist="38100" dir="2700000" algn="tl">
                  <a:srgbClr val="000000"/>
                </a:outerShdw>
              </a:effectLst>
            </a:endParaRPr>
          </a:p>
        </p:txBody>
      </p:sp>
      <p:grpSp>
        <p:nvGrpSpPr>
          <p:cNvPr id="18492" name="Group 1084"/>
          <p:cNvGrpSpPr>
            <a:grpSpLocks/>
          </p:cNvGrpSpPr>
          <p:nvPr/>
        </p:nvGrpSpPr>
        <p:grpSpPr bwMode="auto">
          <a:xfrm>
            <a:off x="533400" y="1600200"/>
            <a:ext cx="8153400" cy="3581400"/>
            <a:chOff x="336" y="1008"/>
            <a:chExt cx="5136" cy="2256"/>
          </a:xfrm>
        </p:grpSpPr>
        <p:sp>
          <p:nvSpPr>
            <p:cNvPr id="18452" name="Text Box 1044"/>
            <p:cNvSpPr txBox="1">
              <a:spLocks noChangeArrowheads="1"/>
            </p:cNvSpPr>
            <p:nvPr/>
          </p:nvSpPr>
          <p:spPr bwMode="auto">
            <a:xfrm>
              <a:off x="2496" y="297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Μ4</a:t>
              </a:r>
            </a:p>
          </p:txBody>
        </p:sp>
        <p:sp>
          <p:nvSpPr>
            <p:cNvPr id="18476" name="Text Box 1068"/>
            <p:cNvSpPr txBox="1">
              <a:spLocks noChangeArrowheads="1"/>
            </p:cNvSpPr>
            <p:nvPr/>
          </p:nvSpPr>
          <p:spPr bwMode="auto">
            <a:xfrm>
              <a:off x="2688" y="1008"/>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Μ1</a:t>
              </a:r>
            </a:p>
          </p:txBody>
        </p:sp>
        <p:pic>
          <p:nvPicPr>
            <p:cNvPr id="18435" name="Picture 1027"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2256"/>
              <a:ext cx="336" cy="336"/>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1028"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 y="168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1029"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 y="2688"/>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8438" name="Picture 1030"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 y="1248"/>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8439" name="Picture 1031"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 y="1584"/>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8440" name="Picture 1032"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 y="2592"/>
              <a:ext cx="238" cy="238"/>
            </a:xfrm>
            <a:prstGeom prst="rect">
              <a:avLst/>
            </a:prstGeom>
            <a:noFill/>
            <a:extLst>
              <a:ext uri="{909E8E84-426E-40DD-AFC4-6F175D3DCCD1}">
                <a14:hiddenFill xmlns:a14="http://schemas.microsoft.com/office/drawing/2010/main">
                  <a:solidFill>
                    <a:srgbClr val="FFFFFF"/>
                  </a:solidFill>
                </a14:hiddenFill>
              </a:ext>
            </a:extLst>
          </p:spPr>
        </p:pic>
        <p:pic>
          <p:nvPicPr>
            <p:cNvPr id="18441" name="Picture 1033" descr="F:\pic material\internet-gifs\PC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 y="2064"/>
              <a:ext cx="336" cy="336"/>
            </a:xfrm>
            <a:prstGeom prst="rect">
              <a:avLst/>
            </a:prstGeom>
            <a:noFill/>
            <a:extLst>
              <a:ext uri="{909E8E84-426E-40DD-AFC4-6F175D3DCCD1}">
                <a14:hiddenFill xmlns:a14="http://schemas.microsoft.com/office/drawing/2010/main">
                  <a:solidFill>
                    <a:srgbClr val="FFFFFF"/>
                  </a:solidFill>
                </a14:hiddenFill>
              </a:ext>
            </a:extLst>
          </p:spPr>
        </p:pic>
        <p:cxnSp>
          <p:nvCxnSpPr>
            <p:cNvPr id="18442" name="AutoShape 1034"/>
            <p:cNvCxnSpPr>
              <a:cxnSpLocks noChangeShapeType="1"/>
              <a:stCxn id="18435" idx="3"/>
              <a:endCxn id="18436" idx="1"/>
            </p:cNvCxnSpPr>
            <p:nvPr/>
          </p:nvCxnSpPr>
          <p:spPr bwMode="auto">
            <a:xfrm flipV="1">
              <a:off x="672" y="1801"/>
              <a:ext cx="864" cy="62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3" name="AutoShape 1035"/>
            <p:cNvCxnSpPr>
              <a:cxnSpLocks noChangeShapeType="1"/>
              <a:stCxn id="18436" idx="3"/>
              <a:endCxn id="18438" idx="1"/>
            </p:cNvCxnSpPr>
            <p:nvPr/>
          </p:nvCxnSpPr>
          <p:spPr bwMode="auto">
            <a:xfrm flipV="1">
              <a:off x="1774" y="1367"/>
              <a:ext cx="962" cy="4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4" name="AutoShape 1036"/>
            <p:cNvCxnSpPr>
              <a:cxnSpLocks noChangeShapeType="1"/>
              <a:stCxn id="18436" idx="3"/>
              <a:endCxn id="18437" idx="1"/>
            </p:cNvCxnSpPr>
            <p:nvPr/>
          </p:nvCxnSpPr>
          <p:spPr bwMode="auto">
            <a:xfrm>
              <a:off x="1774" y="1801"/>
              <a:ext cx="818" cy="100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5" name="AutoShape 1037"/>
            <p:cNvCxnSpPr>
              <a:cxnSpLocks noChangeShapeType="1"/>
              <a:stCxn id="18438" idx="2"/>
              <a:endCxn id="18439" idx="1"/>
            </p:cNvCxnSpPr>
            <p:nvPr/>
          </p:nvCxnSpPr>
          <p:spPr bwMode="auto">
            <a:xfrm>
              <a:off x="2855" y="1486"/>
              <a:ext cx="889" cy="21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6" name="AutoShape 1038"/>
            <p:cNvCxnSpPr>
              <a:cxnSpLocks noChangeShapeType="1"/>
              <a:stCxn id="18437" idx="3"/>
              <a:endCxn id="18440" idx="1"/>
            </p:cNvCxnSpPr>
            <p:nvPr/>
          </p:nvCxnSpPr>
          <p:spPr bwMode="auto">
            <a:xfrm flipV="1">
              <a:off x="2830" y="2711"/>
              <a:ext cx="1058" cy="9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7" name="AutoShape 1039"/>
            <p:cNvCxnSpPr>
              <a:cxnSpLocks noChangeShapeType="1"/>
              <a:stCxn id="18440" idx="3"/>
              <a:endCxn id="18441" idx="1"/>
            </p:cNvCxnSpPr>
            <p:nvPr/>
          </p:nvCxnSpPr>
          <p:spPr bwMode="auto">
            <a:xfrm flipV="1">
              <a:off x="4126" y="2232"/>
              <a:ext cx="1010" cy="47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8" name="Text Box 1040"/>
            <p:cNvSpPr txBox="1">
              <a:spLocks noChangeArrowheads="1"/>
            </p:cNvSpPr>
            <p:nvPr/>
          </p:nvSpPr>
          <p:spPr bwMode="auto">
            <a:xfrm>
              <a:off x="336" y="268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Α</a:t>
              </a:r>
            </a:p>
          </p:txBody>
        </p:sp>
        <p:sp>
          <p:nvSpPr>
            <p:cNvPr id="18449" name="Text Box 1041"/>
            <p:cNvSpPr txBox="1">
              <a:spLocks noChangeArrowheads="1"/>
            </p:cNvSpPr>
            <p:nvPr/>
          </p:nvSpPr>
          <p:spPr bwMode="auto">
            <a:xfrm>
              <a:off x="5136" y="249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Π</a:t>
              </a:r>
            </a:p>
          </p:txBody>
        </p:sp>
        <p:sp>
          <p:nvSpPr>
            <p:cNvPr id="18450" name="Text Box 1042"/>
            <p:cNvSpPr txBox="1">
              <a:spLocks noChangeArrowheads="1"/>
            </p:cNvSpPr>
            <p:nvPr/>
          </p:nvSpPr>
          <p:spPr bwMode="auto">
            <a:xfrm>
              <a:off x="1392" y="144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Μ3</a:t>
              </a:r>
            </a:p>
          </p:txBody>
        </p:sp>
        <p:sp>
          <p:nvSpPr>
            <p:cNvPr id="18451" name="Text Box 1043"/>
            <p:cNvSpPr txBox="1">
              <a:spLocks noChangeArrowheads="1"/>
            </p:cNvSpPr>
            <p:nvPr/>
          </p:nvSpPr>
          <p:spPr bwMode="auto">
            <a:xfrm>
              <a:off x="3648" y="1248"/>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Μ2</a:t>
              </a:r>
            </a:p>
          </p:txBody>
        </p:sp>
        <p:sp>
          <p:nvSpPr>
            <p:cNvPr id="18453" name="Text Box 1045"/>
            <p:cNvSpPr txBox="1">
              <a:spLocks noChangeArrowheads="1"/>
            </p:cNvSpPr>
            <p:nvPr/>
          </p:nvSpPr>
          <p:spPr bwMode="auto">
            <a:xfrm>
              <a:off x="3840" y="288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339966"/>
                  </a:solidFill>
                </a:rPr>
                <a:t>Μ5</a:t>
              </a:r>
            </a:p>
          </p:txBody>
        </p:sp>
        <p:cxnSp>
          <p:nvCxnSpPr>
            <p:cNvPr id="18454" name="AutoShape 1046"/>
            <p:cNvCxnSpPr>
              <a:cxnSpLocks noChangeShapeType="1"/>
              <a:stCxn id="18438" idx="2"/>
            </p:cNvCxnSpPr>
            <p:nvPr/>
          </p:nvCxnSpPr>
          <p:spPr bwMode="auto">
            <a:xfrm flipH="1">
              <a:off x="2688" y="1486"/>
              <a:ext cx="167" cy="1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5" name="AutoShape 1047"/>
            <p:cNvCxnSpPr>
              <a:cxnSpLocks noChangeShapeType="1"/>
            </p:cNvCxnSpPr>
            <p:nvPr/>
          </p:nvCxnSpPr>
          <p:spPr bwMode="auto">
            <a:xfrm flipV="1">
              <a:off x="2736" y="1703"/>
              <a:ext cx="1033" cy="98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6" name="AutoShape 1048"/>
            <p:cNvCxnSpPr>
              <a:cxnSpLocks noChangeShapeType="1"/>
            </p:cNvCxnSpPr>
            <p:nvPr/>
          </p:nvCxnSpPr>
          <p:spPr bwMode="auto">
            <a:xfrm>
              <a:off x="3863" y="1776"/>
              <a:ext cx="144" cy="8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57" name="Rectangle 1049"/>
            <p:cNvSpPr>
              <a:spLocks noChangeArrowheads="1"/>
            </p:cNvSpPr>
            <p:nvPr/>
          </p:nvSpPr>
          <p:spPr bwMode="auto">
            <a:xfrm rot="-2198221">
              <a:off x="720" y="2400"/>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8458" name="Rectangle 1050"/>
            <p:cNvSpPr>
              <a:spLocks noChangeArrowheads="1"/>
            </p:cNvSpPr>
            <p:nvPr/>
          </p:nvSpPr>
          <p:spPr bwMode="auto">
            <a:xfrm rot="-2198221">
              <a:off x="912" y="2256"/>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sp>
          <p:nvSpPr>
            <p:cNvPr id="18459" name="Rectangle 1051"/>
            <p:cNvSpPr>
              <a:spLocks noChangeArrowheads="1"/>
            </p:cNvSpPr>
            <p:nvPr/>
          </p:nvSpPr>
          <p:spPr bwMode="auto">
            <a:xfrm rot="-2198221">
              <a:off x="1104" y="211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8460" name="Rectangle 1052"/>
            <p:cNvSpPr>
              <a:spLocks noChangeArrowheads="1"/>
            </p:cNvSpPr>
            <p:nvPr/>
          </p:nvSpPr>
          <p:spPr bwMode="auto">
            <a:xfrm rot="-2198221">
              <a:off x="1296" y="196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sp>
          <p:nvSpPr>
            <p:cNvPr id="18462" name="Rectangle 1054"/>
            <p:cNvSpPr>
              <a:spLocks noChangeArrowheads="1"/>
            </p:cNvSpPr>
            <p:nvPr/>
          </p:nvSpPr>
          <p:spPr bwMode="auto">
            <a:xfrm rot="-1547330">
              <a:off x="4848" y="235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8463" name="Rectangle 1055"/>
            <p:cNvSpPr>
              <a:spLocks noChangeArrowheads="1"/>
            </p:cNvSpPr>
            <p:nvPr/>
          </p:nvSpPr>
          <p:spPr bwMode="auto">
            <a:xfrm rot="-1547330">
              <a:off x="4665" y="242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grpSp>
          <p:nvGrpSpPr>
            <p:cNvPr id="18488" name="Group 1080"/>
            <p:cNvGrpSpPr>
              <a:grpSpLocks/>
            </p:cNvGrpSpPr>
            <p:nvPr/>
          </p:nvGrpSpPr>
          <p:grpSpPr bwMode="auto">
            <a:xfrm>
              <a:off x="4272" y="2515"/>
              <a:ext cx="447" cy="221"/>
              <a:chOff x="4667" y="3178"/>
              <a:chExt cx="447" cy="221"/>
            </a:xfrm>
          </p:grpSpPr>
          <p:sp>
            <p:nvSpPr>
              <p:cNvPr id="18464" name="Rectangle 1056"/>
              <p:cNvSpPr>
                <a:spLocks noChangeArrowheads="1"/>
              </p:cNvSpPr>
              <p:nvPr/>
            </p:nvSpPr>
            <p:spPr bwMode="auto">
              <a:xfrm rot="-1547330">
                <a:off x="4667" y="3283"/>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8465" name="Rectangle 1057"/>
              <p:cNvSpPr>
                <a:spLocks noChangeArrowheads="1"/>
              </p:cNvSpPr>
              <p:nvPr/>
            </p:nvSpPr>
            <p:spPr bwMode="auto">
              <a:xfrm rot="-1547330">
                <a:off x="4883" y="317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sp>
          <p:nvSpPr>
            <p:cNvPr id="18467" name="Rectangle 1059"/>
            <p:cNvSpPr>
              <a:spLocks noChangeArrowheads="1"/>
            </p:cNvSpPr>
            <p:nvPr/>
          </p:nvSpPr>
          <p:spPr bwMode="auto">
            <a:xfrm rot="-2625055">
              <a:off x="3061" y="2332"/>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8468" name="Rectangle 1060"/>
            <p:cNvSpPr>
              <a:spLocks noChangeArrowheads="1"/>
            </p:cNvSpPr>
            <p:nvPr/>
          </p:nvSpPr>
          <p:spPr bwMode="auto">
            <a:xfrm rot="-213285">
              <a:off x="3109" y="2795"/>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grpSp>
          <p:nvGrpSpPr>
            <p:cNvPr id="18483" name="Group 1075"/>
            <p:cNvGrpSpPr>
              <a:grpSpLocks/>
            </p:cNvGrpSpPr>
            <p:nvPr/>
          </p:nvGrpSpPr>
          <p:grpSpPr bwMode="auto">
            <a:xfrm rot="1094627">
              <a:off x="3029" y="1632"/>
              <a:ext cx="475" cy="134"/>
              <a:chOff x="3119" y="1728"/>
              <a:chExt cx="475" cy="134"/>
            </a:xfrm>
          </p:grpSpPr>
          <p:sp>
            <p:nvSpPr>
              <p:cNvPr id="18469" name="Rectangle 1061"/>
              <p:cNvSpPr>
                <a:spLocks noChangeArrowheads="1"/>
              </p:cNvSpPr>
              <p:nvPr/>
            </p:nvSpPr>
            <p:spPr bwMode="auto">
              <a:xfrm rot="-258296">
                <a:off x="3119" y="1746"/>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8470" name="Rectangle 1062"/>
              <p:cNvSpPr>
                <a:spLocks noChangeArrowheads="1"/>
              </p:cNvSpPr>
              <p:nvPr/>
            </p:nvSpPr>
            <p:spPr bwMode="auto">
              <a:xfrm rot="-258296">
                <a:off x="3360" y="1728"/>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grpSp>
          <p:nvGrpSpPr>
            <p:cNvPr id="18479" name="Group 1071"/>
            <p:cNvGrpSpPr>
              <a:grpSpLocks/>
            </p:cNvGrpSpPr>
            <p:nvPr/>
          </p:nvGrpSpPr>
          <p:grpSpPr bwMode="auto">
            <a:xfrm rot="513621">
              <a:off x="2112" y="1536"/>
              <a:ext cx="423" cy="260"/>
              <a:chOff x="2169" y="1564"/>
              <a:chExt cx="423" cy="260"/>
            </a:xfrm>
          </p:grpSpPr>
          <p:sp>
            <p:nvSpPr>
              <p:cNvPr id="18477" name="Rectangle 1069"/>
              <p:cNvSpPr>
                <a:spLocks noChangeArrowheads="1"/>
              </p:cNvSpPr>
              <p:nvPr/>
            </p:nvSpPr>
            <p:spPr bwMode="auto">
              <a:xfrm rot="-2198221">
                <a:off x="2169" y="170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8478" name="Rectangle 1070"/>
              <p:cNvSpPr>
                <a:spLocks noChangeArrowheads="1"/>
              </p:cNvSpPr>
              <p:nvPr/>
            </p:nvSpPr>
            <p:spPr bwMode="auto">
              <a:xfrm rot="-2198221">
                <a:off x="2361" y="1564"/>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grpSp>
          <p:nvGrpSpPr>
            <p:cNvPr id="18482" name="Group 1074"/>
            <p:cNvGrpSpPr>
              <a:grpSpLocks/>
            </p:cNvGrpSpPr>
            <p:nvPr/>
          </p:nvGrpSpPr>
          <p:grpSpPr bwMode="auto">
            <a:xfrm rot="5273600">
              <a:off x="1929" y="2290"/>
              <a:ext cx="423" cy="260"/>
              <a:chOff x="816" y="3148"/>
              <a:chExt cx="423" cy="260"/>
            </a:xfrm>
          </p:grpSpPr>
          <p:sp>
            <p:nvSpPr>
              <p:cNvPr id="18480" name="Rectangle 1072"/>
              <p:cNvSpPr>
                <a:spLocks noChangeArrowheads="1"/>
              </p:cNvSpPr>
              <p:nvPr/>
            </p:nvSpPr>
            <p:spPr bwMode="auto">
              <a:xfrm rot="-2198221">
                <a:off x="816" y="3292"/>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sp>
            <p:nvSpPr>
              <p:cNvPr id="18481" name="Rectangle 1073"/>
              <p:cNvSpPr>
                <a:spLocks noChangeArrowheads="1"/>
              </p:cNvSpPr>
              <p:nvPr/>
            </p:nvSpPr>
            <p:spPr bwMode="auto">
              <a:xfrm rot="-2198221">
                <a:off x="1008" y="3148"/>
                <a:ext cx="231"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Ε</a:t>
                </a:r>
              </a:p>
            </p:txBody>
          </p:sp>
        </p:grpSp>
        <p:sp>
          <p:nvSpPr>
            <p:cNvPr id="18484" name="Rectangle 1076"/>
            <p:cNvSpPr>
              <a:spLocks noChangeArrowheads="1"/>
            </p:cNvSpPr>
            <p:nvPr/>
          </p:nvSpPr>
          <p:spPr bwMode="auto">
            <a:xfrm rot="4831929">
              <a:off x="3781" y="2369"/>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Ν</a:t>
              </a:r>
            </a:p>
          </p:txBody>
        </p:sp>
        <p:grpSp>
          <p:nvGrpSpPr>
            <p:cNvPr id="18485" name="Group 1077"/>
            <p:cNvGrpSpPr>
              <a:grpSpLocks/>
            </p:cNvGrpSpPr>
            <p:nvPr/>
          </p:nvGrpSpPr>
          <p:grpSpPr bwMode="auto">
            <a:xfrm rot="5105480">
              <a:off x="3621" y="1995"/>
              <a:ext cx="475" cy="134"/>
              <a:chOff x="3119" y="1728"/>
              <a:chExt cx="475" cy="134"/>
            </a:xfrm>
          </p:grpSpPr>
          <p:sp>
            <p:nvSpPr>
              <p:cNvPr id="18486" name="Rectangle 1078"/>
              <p:cNvSpPr>
                <a:spLocks noChangeArrowheads="1"/>
              </p:cNvSpPr>
              <p:nvPr/>
            </p:nvSpPr>
            <p:spPr bwMode="auto">
              <a:xfrm rot="-258296">
                <a:off x="3119" y="1746"/>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Ρ</a:t>
                </a:r>
              </a:p>
            </p:txBody>
          </p:sp>
          <p:sp>
            <p:nvSpPr>
              <p:cNvPr id="18487" name="Rectangle 1079"/>
              <p:cNvSpPr>
                <a:spLocks noChangeArrowheads="1"/>
              </p:cNvSpPr>
              <p:nvPr/>
            </p:nvSpPr>
            <p:spPr bwMode="auto">
              <a:xfrm rot="-258296">
                <a:off x="3360" y="1728"/>
                <a:ext cx="234" cy="116"/>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l-GR" altLang="el-GR" sz="1600" b="1"/>
                  <a:t>Ο</a:t>
                </a:r>
              </a:p>
            </p:txBody>
          </p:sp>
        </p:grpSp>
      </p:grpSp>
      <p:sp>
        <p:nvSpPr>
          <p:cNvPr id="18490" name="Text Box 1082"/>
          <p:cNvSpPr txBox="1">
            <a:spLocks noChangeArrowheads="1"/>
          </p:cNvSpPr>
          <p:nvPr/>
        </p:nvSpPr>
        <p:spPr bwMode="auto">
          <a:xfrm>
            <a:off x="228600" y="5181600"/>
            <a:ext cx="8686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1800">
                <a:solidFill>
                  <a:srgbClr val="FF3300"/>
                </a:solidFill>
              </a:rPr>
              <a:t>Εάν οι κόμβοι μεταγωγής του δικτύου επιλέγουν το σύνδεσμο επαναπροώθησης σε κάθε πακέτο της ροής δεδομένων ξεχωριστά, τότε το </a:t>
            </a:r>
            <a:r>
              <a:rPr lang="el-GR" altLang="el-GR" sz="1800" b="1">
                <a:solidFill>
                  <a:srgbClr val="FF3300"/>
                </a:solidFill>
              </a:rPr>
              <a:t>δίκτυο ονομάζεται δίκτυο μεταγωγής με αυτοδύναμα πακέτα</a:t>
            </a:r>
            <a:r>
              <a:rPr lang="el-GR" altLang="el-GR" sz="1800">
                <a:solidFill>
                  <a:srgbClr val="FF3300"/>
                </a:solidFill>
              </a:rPr>
              <a:t> (</a:t>
            </a:r>
            <a:r>
              <a:rPr lang="en-US" altLang="el-GR" sz="1800">
                <a:solidFill>
                  <a:srgbClr val="FF3300"/>
                </a:solidFill>
              </a:rPr>
              <a:t>data gram packet switching network). </a:t>
            </a:r>
            <a:r>
              <a:rPr lang="el-GR" altLang="el-GR" sz="1800">
                <a:solidFill>
                  <a:srgbClr val="FF3300"/>
                </a:solidFill>
              </a:rPr>
              <a:t>Έτσι τα πακέτα μιας ροής δεδομένων μπορεί να ακολουθήσουν διαφορετικές διαδρομές κατά τη διέλευσή τους από το δίκτυο.</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554" name="Rectangle 2" descr="Large confetti"/>
          <p:cNvSpPr>
            <a:spLocks noGrp="1" noChangeArrowheads="1"/>
          </p:cNvSpPr>
          <p:nvPr>
            <p:ph type="ctrTitle"/>
          </p:nvPr>
        </p:nvSpPr>
        <p:spPr>
          <a:xfrm>
            <a:off x="1600200" y="1447800"/>
            <a:ext cx="6096000" cy="2057400"/>
          </a:xfrm>
        </p:spPr>
        <p:txBody>
          <a:bodyPr/>
          <a:lstStyle/>
          <a:p>
            <a:r>
              <a:rPr lang="el-GR" altLang="el-GR" sz="6900" b="1">
                <a:solidFill>
                  <a:srgbClr val="FF3300"/>
                </a:solidFill>
                <a:effectLst>
                  <a:outerShdw blurRad="38100" dist="38100" dir="2700000" algn="tl">
                    <a:srgbClr val="000000"/>
                  </a:outerShdw>
                </a:effectLst>
              </a:rPr>
              <a:t>Πρωτόκολλα Επικοινωνίας</a:t>
            </a:r>
          </a:p>
        </p:txBody>
      </p:sp>
      <p:pic>
        <p:nvPicPr>
          <p:cNvPr id="23555" name="Picture 3" descr="C:\Τα έγγραφά μου\My eBooks\Protoco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962400"/>
            <a:ext cx="2105025"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theme/theme1.xml><?xml version="1.0" encoding="utf-8"?>
<a:theme xmlns:a="http://schemas.openxmlformats.org/drawingml/2006/main" name="Ρυζόχαρτο">
  <a:themeElements>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Ρυζόχαρτ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Ρυζόχαρτο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Ρυζόχαρτο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Ρυζόχαρτο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Ρυζόχαρτο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Ρυζόχαρτο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Designs\Βιομηχανικό Σχέδιο.pot</Template>
  <TotalTime>644</TotalTime>
  <Words>2298</Words>
  <Application>Microsoft Office PowerPoint</Application>
  <PresentationFormat>Προβολή στην οθόνη (4:3)</PresentationFormat>
  <Paragraphs>250</Paragraphs>
  <Slides>33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33</vt:i4>
      </vt:variant>
    </vt:vector>
  </HeadingPairs>
  <TitlesOfParts>
    <vt:vector size="38" baseType="lpstr">
      <vt:lpstr>Times New Roman</vt:lpstr>
      <vt:lpstr>Wingdings</vt:lpstr>
      <vt:lpstr>Arial</vt:lpstr>
      <vt:lpstr>Symbol</vt:lpstr>
      <vt:lpstr>Ρυζόχαρτο</vt:lpstr>
      <vt:lpstr>ΒΑΣΙΚΕΣ ΥΠΗΡΕΣΙΕΣ  ΤΟΥ ΔΙΑΔΙΚΤΥΟΥ</vt:lpstr>
      <vt:lpstr>Τεχνολογίες Μεταγωγής Δεδομένων</vt:lpstr>
      <vt:lpstr>Δίκτυα Μεταγωγής</vt:lpstr>
      <vt:lpstr>Κατηγορίες Δικτύων Μεταγωγής</vt:lpstr>
      <vt:lpstr>Δίκτυα Μεταγωγής Κυκλώματος (Circuit switching networks)</vt:lpstr>
      <vt:lpstr>Δίκτυα Μεταγωγής Πακέτων (Packet switching networks)</vt:lpstr>
      <vt:lpstr>Δίκτυα Μεταγωγής Πακέτων με Ιδεατά Κυκλώματα (virtual circuit packet switching network)</vt:lpstr>
      <vt:lpstr>Δίκτυα Μεταγωγής με Αυτοδύναμα Πακέτα (data gram packet switching network)</vt:lpstr>
      <vt:lpstr>Πρωτόκολλα Επικοινωνίας</vt:lpstr>
      <vt:lpstr>Πρωτόκολλα Επικοινωνίας</vt:lpstr>
      <vt:lpstr>Πρωτόκολλο TCP/IP</vt:lpstr>
      <vt:lpstr>Πρωτόκολλο TCP/IP  (Transmission Control Protocol/Internet Protocol)</vt:lpstr>
      <vt:lpstr>Πρωτόκολλο TCP/IP  (Transmission Control Protocol/Internet Protocol)</vt:lpstr>
      <vt:lpstr>Τι Κάνει το Πρωτόκολλο IP</vt:lpstr>
      <vt:lpstr>Τι Κάνει το Πρωτόκολλο TCP</vt:lpstr>
      <vt:lpstr>Τι Κάνει το Πρωτόκολλο TCP</vt:lpstr>
      <vt:lpstr>Πως Δρομολογούνται τα Πακέτα</vt:lpstr>
      <vt:lpstr>Πως Δρομολογούνται τα Πακέτα</vt:lpstr>
      <vt:lpstr>Πως Δρομολογούνται τα Πακέτα</vt:lpstr>
      <vt:lpstr>Πως Δρομολογούνται τα Πακέτα</vt:lpstr>
      <vt:lpstr>Παράσταση Δρομολόγησης των Πακέτων</vt:lpstr>
      <vt:lpstr>Η Ιστορία του Internet</vt:lpstr>
      <vt:lpstr>Πως Ξεκίνησε το Internet</vt:lpstr>
      <vt:lpstr>Δίκτυο Αστέρα που Καταρρέει</vt:lpstr>
      <vt:lpstr>Δίκτυο Αστέρα που Συνεχίζει να Λειτουργεί και Μετά την Κατάρρευση ενός Τμήματός του</vt:lpstr>
      <vt:lpstr>Συνδρομητές Internet Παγκοσμίως</vt:lpstr>
      <vt:lpstr>Συνδρομητές Internet Παγκοσμίως</vt:lpstr>
      <vt:lpstr>Παρουσίαση του PowerPoint</vt:lpstr>
      <vt:lpstr>Παρουσίαση του PowerPoint</vt:lpstr>
      <vt:lpstr>H Ιστορία του Internet στην Ελλάδα</vt:lpstr>
      <vt:lpstr>Συνδρομητές Internet στην Ελλάδα</vt:lpstr>
      <vt:lpstr>Ερωτήσεις 2ου Μαθήματος</vt:lpstr>
      <vt:lpstr>Ερωτήσεις 2ου Μαθήματος</vt:lpstr>
    </vt:vector>
  </TitlesOfParts>
  <Manager>Βελώνης Γεώργιος</Manager>
  <Company>1ο Τ.Ε.Ε. Κατερίνης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ΒΑΣΙΚΕΣ ΥΠΗΡΕΣΙΕΣ ΤΟΥ ΔΙΑΔΙΚΤΥΟΥ - Μάθημα 2ο</dc:title>
  <dc:subject>Τεχνολογίες Μεταγωγής Δεδομένων - Πρωτόκολλα (TCP/IP) - Ιστορία του Internet</dc:subject>
  <dc:creator>Βελώνης Γεώργιος</dc:creator>
  <dc:description>V2.2_x000d_
Ιανουάριος 2003</dc:description>
  <cp:lastModifiedBy>Χαρικλεια Θεουλακη</cp:lastModifiedBy>
  <cp:revision>69</cp:revision>
  <dcterms:created xsi:type="dcterms:W3CDTF">2001-10-14T10:26:38Z</dcterms:created>
  <dcterms:modified xsi:type="dcterms:W3CDTF">2014-07-18T07:31:37Z</dcterms:modified>
</cp:coreProperties>
</file>