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handoutMasterIdLst>
    <p:handoutMasterId r:id="rId31"/>
  </p:handoutMasterIdLst>
  <p:sldIdLst>
    <p:sldId id="256" r:id="rId2"/>
    <p:sldId id="257" r:id="rId3"/>
    <p:sldId id="258" r:id="rId4"/>
    <p:sldId id="263" r:id="rId5"/>
    <p:sldId id="262" r:id="rId6"/>
    <p:sldId id="278" r:id="rId7"/>
    <p:sldId id="281" r:id="rId8"/>
    <p:sldId id="282" r:id="rId9"/>
    <p:sldId id="265" r:id="rId10"/>
    <p:sldId id="280" r:id="rId11"/>
    <p:sldId id="268" r:id="rId12"/>
    <p:sldId id="271" r:id="rId13"/>
    <p:sldId id="266" r:id="rId14"/>
    <p:sldId id="270" r:id="rId15"/>
    <p:sldId id="269" r:id="rId16"/>
    <p:sldId id="264" r:id="rId17"/>
    <p:sldId id="272" r:id="rId18"/>
    <p:sldId id="267" r:id="rId19"/>
    <p:sldId id="273" r:id="rId20"/>
    <p:sldId id="274" r:id="rId21"/>
    <p:sldId id="259" r:id="rId22"/>
    <p:sldId id="275" r:id="rId23"/>
    <p:sldId id="283" r:id="rId24"/>
    <p:sldId id="260" r:id="rId25"/>
    <p:sldId id="261" r:id="rId26"/>
    <p:sldId id="276" r:id="rId27"/>
    <p:sldId id="277" r:id="rId28"/>
    <p:sldId id="279" r:id="rId29"/>
  </p:sldIdLst>
  <p:sldSz cx="9144000" cy="6858000" type="screen4x3"/>
  <p:notesSz cx="9144000" cy="6858000"/>
  <p:defaultTextStyle>
    <a:defPPr>
      <a:defRPr lang="el-GR"/>
    </a:defPPr>
    <a:lvl1pPr algn="l" rtl="0" fontAlgn="base">
      <a:spcBef>
        <a:spcPct val="0"/>
      </a:spcBef>
      <a:spcAft>
        <a:spcPct val="0"/>
      </a:spcAft>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1pPr>
    <a:lvl2pPr marL="457200" algn="l" rtl="0" fontAlgn="base">
      <a:spcBef>
        <a:spcPct val="0"/>
      </a:spcBef>
      <a:spcAft>
        <a:spcPct val="0"/>
      </a:spcAft>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2pPr>
    <a:lvl3pPr marL="914400" algn="l" rtl="0" fontAlgn="base">
      <a:spcBef>
        <a:spcPct val="0"/>
      </a:spcBef>
      <a:spcAft>
        <a:spcPct val="0"/>
      </a:spcAft>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3pPr>
    <a:lvl4pPr marL="1371600" algn="l" rtl="0" fontAlgn="base">
      <a:spcBef>
        <a:spcPct val="0"/>
      </a:spcBef>
      <a:spcAft>
        <a:spcPct val="0"/>
      </a:spcAft>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4pPr>
    <a:lvl5pPr marL="1828800" algn="l" rtl="0" fontAlgn="base">
      <a:spcBef>
        <a:spcPct val="0"/>
      </a:spcBef>
      <a:spcAft>
        <a:spcPct val="0"/>
      </a:spcAft>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5pPr>
    <a:lvl6pPr marL="2286000" algn="l" defTabSz="914400" rtl="0" eaLnBrk="1" latinLnBrk="0" hangingPunct="1">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6pPr>
    <a:lvl7pPr marL="2743200" algn="l" defTabSz="914400" rtl="0" eaLnBrk="1" latinLnBrk="0" hangingPunct="1">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7pPr>
    <a:lvl8pPr marL="3200400" algn="l" defTabSz="914400" rtl="0" eaLnBrk="1" latinLnBrk="0" hangingPunct="1">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8pPr>
    <a:lvl9pPr marL="3657600" algn="l" defTabSz="914400" rtl="0" eaLnBrk="1" latinLnBrk="0" hangingPunct="1">
      <a:defRPr sz="4400" b="1" kern="1200">
        <a:solidFill>
          <a:schemeClr val="hlink"/>
        </a:solidFill>
        <a:effectLst>
          <a:outerShdw blurRad="38100" dist="38100" dir="2700000" algn="tl">
            <a:srgbClr val="000000">
              <a:alpha val="43137"/>
            </a:srgbClr>
          </a:outerShdw>
        </a:effectLst>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8F8F8"/>
    <a:srgbClr val="0000FF"/>
    <a:srgbClr val="006600"/>
    <a:srgbClr val="339966"/>
    <a:srgbClr val="33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9" d="100"/>
          <a:sy n="109" d="100"/>
        </p:scale>
        <p:origin x="420"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1026"/>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l-GR" altLang="el-GR"/>
          </a:p>
        </p:txBody>
      </p:sp>
      <p:sp>
        <p:nvSpPr>
          <p:cNvPr id="32771" name="Rectangle 1027"/>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el-GR" altLang="el-GR"/>
          </a:p>
        </p:txBody>
      </p:sp>
      <p:sp>
        <p:nvSpPr>
          <p:cNvPr id="32772" name="Rectangle 1028"/>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l-GR" altLang="el-GR"/>
          </a:p>
        </p:txBody>
      </p:sp>
      <p:sp>
        <p:nvSpPr>
          <p:cNvPr id="32773" name="Rectangle 1029"/>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DA64B30D-3ABC-40DC-BBAC-876762B54B31}" type="slidenum">
              <a:rPr lang="el-GR" altLang="el-GR"/>
              <a:pPr/>
              <a:t>‹#›</a:t>
            </a:fld>
            <a:endParaRPr lang="el-GR" altLang="el-GR"/>
          </a:p>
        </p:txBody>
      </p:sp>
    </p:spTree>
    <p:extLst>
      <p:ext uri="{BB962C8B-B14F-4D97-AF65-F5344CB8AC3E}">
        <p14:creationId xmlns:p14="http://schemas.microsoft.com/office/powerpoint/2010/main" val="2206791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effectLst/>
              </a:defRPr>
            </a:lvl1pPr>
          </a:lstStyle>
          <a:p>
            <a:endParaRPr lang="el-GR" altLang="el-GR"/>
          </a:p>
        </p:txBody>
      </p:sp>
      <p:sp>
        <p:nvSpPr>
          <p:cNvPr id="5123"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effectLst/>
              </a:defRPr>
            </a:lvl1pPr>
          </a:lstStyle>
          <a:p>
            <a:endParaRPr lang="el-GR" altLang="el-GR"/>
          </a:p>
        </p:txBody>
      </p:sp>
      <p:sp>
        <p:nvSpPr>
          <p:cNvPr id="5124" name="Rectangle 4"/>
          <p:cNvSpPr>
            <a:spLocks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5126"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effectLst/>
              </a:defRPr>
            </a:lvl1pPr>
          </a:lstStyle>
          <a:p>
            <a:endParaRPr lang="el-GR" altLang="el-GR"/>
          </a:p>
        </p:txBody>
      </p:sp>
      <p:sp>
        <p:nvSpPr>
          <p:cNvPr id="5127"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effectLst/>
              </a:defRPr>
            </a:lvl1pPr>
          </a:lstStyle>
          <a:p>
            <a:fld id="{1A8FA992-6486-4EFC-A3E3-02262F303D9A}" type="slidenum">
              <a:rPr lang="el-GR" altLang="el-GR"/>
              <a:pPr/>
              <a:t>‹#›</a:t>
            </a:fld>
            <a:endParaRPr lang="el-GR" altLang="el-GR"/>
          </a:p>
        </p:txBody>
      </p:sp>
    </p:spTree>
    <p:extLst>
      <p:ext uri="{BB962C8B-B14F-4D97-AF65-F5344CB8AC3E}">
        <p14:creationId xmlns:p14="http://schemas.microsoft.com/office/powerpoint/2010/main" val="7980871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098" name="Rectangle 2"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099"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100"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101"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102"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103"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104"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4105"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l-GR" altLang="el-GR" noProof="0" smtClean="0"/>
              <a:t>Κάντε κλικ για να επεξεργαστείτε τον τίτλο</a:t>
            </a:r>
          </a:p>
        </p:txBody>
      </p:sp>
      <p:sp>
        <p:nvSpPr>
          <p:cNvPr id="4106"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l-GR" altLang="el-GR" noProof="0" smtClean="0"/>
              <a:t>Κάντε κλικ για να επεξεργαστείτε τον υπότιτλο του υποδείγματος</a:t>
            </a:r>
          </a:p>
        </p:txBody>
      </p:sp>
      <p:sp>
        <p:nvSpPr>
          <p:cNvPr id="4107" name="Rectangle 11"/>
          <p:cNvSpPr>
            <a:spLocks noGrp="1" noChangeArrowheads="1"/>
          </p:cNvSpPr>
          <p:nvPr>
            <p:ph type="dt" sz="half" idx="2"/>
          </p:nvPr>
        </p:nvSpPr>
        <p:spPr/>
        <p:txBody>
          <a:bodyPr/>
          <a:lstStyle>
            <a:lvl1pPr>
              <a:defRPr/>
            </a:lvl1pPr>
          </a:lstStyle>
          <a:p>
            <a:endParaRPr lang="el-GR" altLang="el-GR"/>
          </a:p>
        </p:txBody>
      </p:sp>
      <p:sp>
        <p:nvSpPr>
          <p:cNvPr id="4108" name="Rectangle 12"/>
          <p:cNvSpPr>
            <a:spLocks noGrp="1" noChangeArrowheads="1"/>
          </p:cNvSpPr>
          <p:nvPr>
            <p:ph type="ftr" sz="quarter" idx="3"/>
          </p:nvPr>
        </p:nvSpPr>
        <p:spPr>
          <a:xfrm>
            <a:off x="3124200" y="6248400"/>
            <a:ext cx="2895600" cy="457200"/>
          </a:xfrm>
        </p:spPr>
        <p:txBody>
          <a:bodyPr/>
          <a:lstStyle>
            <a:lvl1pPr>
              <a:defRPr sz="1400" b="0">
                <a:solidFill>
                  <a:schemeClr val="tx1"/>
                </a:solidFill>
              </a:defRPr>
            </a:lvl1pPr>
          </a:lstStyle>
          <a:p>
            <a:r>
              <a:rPr lang="el-GR" altLang="el-GR"/>
              <a:t>Βελώνης Γεώργιος</a:t>
            </a:r>
          </a:p>
        </p:txBody>
      </p:sp>
      <p:sp>
        <p:nvSpPr>
          <p:cNvPr id="4109" name="Rectangle 13"/>
          <p:cNvSpPr>
            <a:spLocks noGrp="1" noChangeArrowheads="1"/>
          </p:cNvSpPr>
          <p:nvPr>
            <p:ph type="sldNum" sz="quarter" idx="4"/>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chemeClr val="tx1"/>
                </a:solidFill>
              </a:defRPr>
            </a:lvl1pPr>
          </a:lstStyle>
          <a:p>
            <a:r>
              <a:rPr lang="el-GR" altLang="el-GR"/>
              <a:t>3 - </a:t>
            </a:r>
            <a:fld id="{34ABED38-E7C2-4CEC-9A7A-C6D585ADA93A}" type="slidenum">
              <a:rPr lang="el-GR" altLang="el-GR"/>
              <a:pPr/>
              <a:t>‹#›</a:t>
            </a:fld>
            <a:endParaRPr lang="el-GR" altLang="el-G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p:cTn id="7" dur="500" fill="hold"/>
                                        <p:tgtEl>
                                          <p:spTgt spid="4105"/>
                                        </p:tgtEl>
                                        <p:attrNameLst>
                                          <p:attrName>ppt_w</p:attrName>
                                        </p:attrNameLst>
                                      </p:cBhvr>
                                      <p:tavLst>
                                        <p:tav tm="0">
                                          <p:val>
                                            <p:fltVal val="0"/>
                                          </p:val>
                                        </p:tav>
                                        <p:tav tm="100000">
                                          <p:val>
                                            <p:strVal val="#ppt_w"/>
                                          </p:val>
                                        </p:tav>
                                      </p:tavLst>
                                    </p:anim>
                                    <p:anim calcmode="lin" valueType="num">
                                      <p:cBhvr>
                                        <p:cTn id="8" dur="500" fill="hold"/>
                                        <p:tgtEl>
                                          <p:spTgt spid="410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3 - </a:t>
            </a:r>
            <a:fld id="{C7DCF302-ADDD-4AF3-84F1-AD2D0E891651}" type="slidenum">
              <a:rPr lang="el-GR" altLang="el-GR"/>
              <a:pPr/>
              <a:t>‹#›</a:t>
            </a:fld>
            <a:endParaRPr lang="el-GR" altLang="el-GR"/>
          </a:p>
        </p:txBody>
      </p:sp>
    </p:spTree>
    <p:extLst>
      <p:ext uri="{BB962C8B-B14F-4D97-AF65-F5344CB8AC3E}">
        <p14:creationId xmlns:p14="http://schemas.microsoft.com/office/powerpoint/2010/main" val="2570344915"/>
      </p:ext>
    </p:extLst>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21488" y="284163"/>
            <a:ext cx="2044700" cy="5811837"/>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85800" y="284163"/>
            <a:ext cx="5983288" cy="581183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3 - </a:t>
            </a:r>
            <a:fld id="{55E673F7-CEA3-4313-8087-50FCF78B1BE6}" type="slidenum">
              <a:rPr lang="el-GR" altLang="el-GR"/>
              <a:pPr/>
              <a:t>‹#›</a:t>
            </a:fld>
            <a:endParaRPr lang="el-GR" altLang="el-GR"/>
          </a:p>
        </p:txBody>
      </p:sp>
    </p:spTree>
    <p:extLst>
      <p:ext uri="{BB962C8B-B14F-4D97-AF65-F5344CB8AC3E}">
        <p14:creationId xmlns:p14="http://schemas.microsoft.com/office/powerpoint/2010/main" val="90252750"/>
      </p:ext>
    </p:extLst>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3 - </a:t>
            </a:r>
            <a:fld id="{ADDA758E-E552-4292-9FFB-6FBA087FEAC9}" type="slidenum">
              <a:rPr lang="el-GR" altLang="el-GR"/>
              <a:pPr/>
              <a:t>‹#›</a:t>
            </a:fld>
            <a:endParaRPr lang="el-GR" altLang="el-GR"/>
          </a:p>
        </p:txBody>
      </p:sp>
    </p:spTree>
    <p:extLst>
      <p:ext uri="{BB962C8B-B14F-4D97-AF65-F5344CB8AC3E}">
        <p14:creationId xmlns:p14="http://schemas.microsoft.com/office/powerpoint/2010/main" val="313472349"/>
      </p:ext>
    </p:extLst>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l-GR" altLang="el-GR"/>
              <a:t>3 - </a:t>
            </a:r>
            <a:fld id="{935C54EF-63A7-43EB-9BCA-9E2A42250957}" type="slidenum">
              <a:rPr lang="el-GR" altLang="el-GR"/>
              <a:pPr/>
              <a:t>‹#›</a:t>
            </a:fld>
            <a:endParaRPr lang="el-GR" altLang="el-GR"/>
          </a:p>
        </p:txBody>
      </p:sp>
    </p:spTree>
    <p:extLst>
      <p:ext uri="{BB962C8B-B14F-4D97-AF65-F5344CB8AC3E}">
        <p14:creationId xmlns:p14="http://schemas.microsoft.com/office/powerpoint/2010/main" val="3392959741"/>
      </p:ext>
    </p:extLst>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l-GR" altLang="el-GR"/>
              <a:t>3 - </a:t>
            </a:r>
            <a:fld id="{105C6915-EF0F-4800-B25E-DC97F48016B3}" type="slidenum">
              <a:rPr lang="el-GR" altLang="el-GR"/>
              <a:pPr/>
              <a:t>‹#›</a:t>
            </a:fld>
            <a:endParaRPr lang="el-GR" altLang="el-GR"/>
          </a:p>
        </p:txBody>
      </p:sp>
    </p:spTree>
    <p:extLst>
      <p:ext uri="{BB962C8B-B14F-4D97-AF65-F5344CB8AC3E}">
        <p14:creationId xmlns:p14="http://schemas.microsoft.com/office/powerpoint/2010/main" val="20336564"/>
      </p:ext>
    </p:extLst>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ltLang="el-GR"/>
          </a:p>
        </p:txBody>
      </p:sp>
      <p:sp>
        <p:nvSpPr>
          <p:cNvPr id="8" name="Θέση υποσέλιδου 7"/>
          <p:cNvSpPr>
            <a:spLocks noGrp="1"/>
          </p:cNvSpPr>
          <p:nvPr>
            <p:ph type="ftr" sz="quarter" idx="11"/>
          </p:nvPr>
        </p:nvSpPr>
        <p:spPr/>
        <p:txBody>
          <a:bodyPr/>
          <a:lstStyle>
            <a:lvl1pPr>
              <a:defRPr/>
            </a:lvl1pPr>
          </a:lstStyle>
          <a:p>
            <a:r>
              <a:rPr lang="el-GR" altLang="el-GR"/>
              <a:t>Βελώνης Γεώργιος</a:t>
            </a:r>
          </a:p>
        </p:txBody>
      </p:sp>
      <p:sp>
        <p:nvSpPr>
          <p:cNvPr id="9" name="Θέση αριθμού διαφάνειας 8"/>
          <p:cNvSpPr>
            <a:spLocks noGrp="1"/>
          </p:cNvSpPr>
          <p:nvPr>
            <p:ph type="sldNum" sz="quarter" idx="12"/>
          </p:nvPr>
        </p:nvSpPr>
        <p:spPr/>
        <p:txBody>
          <a:bodyPr/>
          <a:lstStyle>
            <a:lvl1pPr>
              <a:defRPr/>
            </a:lvl1pPr>
          </a:lstStyle>
          <a:p>
            <a:r>
              <a:rPr lang="el-GR" altLang="el-GR"/>
              <a:t>3 - </a:t>
            </a:r>
            <a:fld id="{96800DD2-04AC-4BA8-AC77-75C531CCB153}" type="slidenum">
              <a:rPr lang="el-GR" altLang="el-GR"/>
              <a:pPr/>
              <a:t>‹#›</a:t>
            </a:fld>
            <a:endParaRPr lang="el-GR" altLang="el-GR"/>
          </a:p>
        </p:txBody>
      </p:sp>
    </p:spTree>
    <p:extLst>
      <p:ext uri="{BB962C8B-B14F-4D97-AF65-F5344CB8AC3E}">
        <p14:creationId xmlns:p14="http://schemas.microsoft.com/office/powerpoint/2010/main" val="3798664813"/>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ltLang="el-GR"/>
          </a:p>
        </p:txBody>
      </p:sp>
      <p:sp>
        <p:nvSpPr>
          <p:cNvPr id="4" name="Θέση υποσέλιδου 3"/>
          <p:cNvSpPr>
            <a:spLocks noGrp="1"/>
          </p:cNvSpPr>
          <p:nvPr>
            <p:ph type="ftr" sz="quarter" idx="11"/>
          </p:nvPr>
        </p:nvSpPr>
        <p:spPr/>
        <p:txBody>
          <a:bodyPr/>
          <a:lstStyle>
            <a:lvl1pPr>
              <a:defRPr/>
            </a:lvl1pPr>
          </a:lstStyle>
          <a:p>
            <a:r>
              <a:rPr lang="el-GR" altLang="el-GR"/>
              <a:t>Βελώνης Γεώργιος</a:t>
            </a:r>
          </a:p>
        </p:txBody>
      </p:sp>
      <p:sp>
        <p:nvSpPr>
          <p:cNvPr id="5" name="Θέση αριθμού διαφάνειας 4"/>
          <p:cNvSpPr>
            <a:spLocks noGrp="1"/>
          </p:cNvSpPr>
          <p:nvPr>
            <p:ph type="sldNum" sz="quarter" idx="12"/>
          </p:nvPr>
        </p:nvSpPr>
        <p:spPr/>
        <p:txBody>
          <a:bodyPr/>
          <a:lstStyle>
            <a:lvl1pPr>
              <a:defRPr/>
            </a:lvl1pPr>
          </a:lstStyle>
          <a:p>
            <a:r>
              <a:rPr lang="el-GR" altLang="el-GR"/>
              <a:t>3 - </a:t>
            </a:r>
            <a:fld id="{FFC676C9-D4C1-4BA4-8059-932E76591D0B}" type="slidenum">
              <a:rPr lang="el-GR" altLang="el-GR"/>
              <a:pPr/>
              <a:t>‹#›</a:t>
            </a:fld>
            <a:endParaRPr lang="el-GR" altLang="el-GR"/>
          </a:p>
        </p:txBody>
      </p:sp>
    </p:spTree>
    <p:extLst>
      <p:ext uri="{BB962C8B-B14F-4D97-AF65-F5344CB8AC3E}">
        <p14:creationId xmlns:p14="http://schemas.microsoft.com/office/powerpoint/2010/main" val="3987350793"/>
      </p:ext>
    </p:extLst>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p>
        </p:txBody>
      </p:sp>
      <p:sp>
        <p:nvSpPr>
          <p:cNvPr id="3" name="Θέση υποσέλιδου 2"/>
          <p:cNvSpPr>
            <a:spLocks noGrp="1"/>
          </p:cNvSpPr>
          <p:nvPr>
            <p:ph type="ftr" sz="quarter" idx="11"/>
          </p:nvPr>
        </p:nvSpPr>
        <p:spPr/>
        <p:txBody>
          <a:bodyPr/>
          <a:lstStyle>
            <a:lvl1pPr>
              <a:defRPr/>
            </a:lvl1pPr>
          </a:lstStyle>
          <a:p>
            <a:r>
              <a:rPr lang="el-GR" altLang="el-GR"/>
              <a:t>Βελώνης Γεώργιος</a:t>
            </a:r>
          </a:p>
        </p:txBody>
      </p:sp>
      <p:sp>
        <p:nvSpPr>
          <p:cNvPr id="4" name="Θέση αριθμού διαφάνειας 3"/>
          <p:cNvSpPr>
            <a:spLocks noGrp="1"/>
          </p:cNvSpPr>
          <p:nvPr>
            <p:ph type="sldNum" sz="quarter" idx="12"/>
          </p:nvPr>
        </p:nvSpPr>
        <p:spPr/>
        <p:txBody>
          <a:bodyPr/>
          <a:lstStyle>
            <a:lvl1pPr>
              <a:defRPr/>
            </a:lvl1pPr>
          </a:lstStyle>
          <a:p>
            <a:r>
              <a:rPr lang="el-GR" altLang="el-GR"/>
              <a:t>3 - </a:t>
            </a:r>
            <a:fld id="{EEAC9142-79EC-4861-8417-A22A3378501E}" type="slidenum">
              <a:rPr lang="el-GR" altLang="el-GR"/>
              <a:pPr/>
              <a:t>‹#›</a:t>
            </a:fld>
            <a:endParaRPr lang="el-GR" altLang="el-GR"/>
          </a:p>
        </p:txBody>
      </p:sp>
    </p:spTree>
    <p:extLst>
      <p:ext uri="{BB962C8B-B14F-4D97-AF65-F5344CB8AC3E}">
        <p14:creationId xmlns:p14="http://schemas.microsoft.com/office/powerpoint/2010/main" val="3577276783"/>
      </p:ext>
    </p:extLst>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l-GR" altLang="el-GR"/>
              <a:t>3 - </a:t>
            </a:r>
            <a:fld id="{843CBE26-132C-4693-ADB3-8367B4FF19EF}" type="slidenum">
              <a:rPr lang="el-GR" altLang="el-GR"/>
              <a:pPr/>
              <a:t>‹#›</a:t>
            </a:fld>
            <a:endParaRPr lang="el-GR" altLang="el-GR"/>
          </a:p>
        </p:txBody>
      </p:sp>
    </p:spTree>
    <p:extLst>
      <p:ext uri="{BB962C8B-B14F-4D97-AF65-F5344CB8AC3E}">
        <p14:creationId xmlns:p14="http://schemas.microsoft.com/office/powerpoint/2010/main" val="4008485040"/>
      </p:ext>
    </p:extLst>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l-GR" altLang="el-GR"/>
              <a:t>3 - </a:t>
            </a:r>
            <a:fld id="{E8C9316F-369D-4403-AD46-C93E2C335063}" type="slidenum">
              <a:rPr lang="el-GR" altLang="el-GR"/>
              <a:pPr/>
              <a:t>‹#›</a:t>
            </a:fld>
            <a:endParaRPr lang="el-GR" altLang="el-GR"/>
          </a:p>
        </p:txBody>
      </p:sp>
    </p:spTree>
    <p:extLst>
      <p:ext uri="{BB962C8B-B14F-4D97-AF65-F5344CB8AC3E}">
        <p14:creationId xmlns:p14="http://schemas.microsoft.com/office/powerpoint/2010/main" val="420419169"/>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να επεξεργαστείτε τον τίτλο</a:t>
            </a:r>
          </a:p>
        </p:txBody>
      </p:sp>
      <p:sp>
        <p:nvSpPr>
          <p:cNvPr id="3075"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a:solidFill>
                  <a:schemeClr val="tx1"/>
                </a:solidFill>
                <a:effectLst/>
              </a:defRPr>
            </a:lvl1pPr>
          </a:lstStyle>
          <a:p>
            <a:endParaRPr lang="el-GR" altLang="el-GR"/>
          </a:p>
        </p:txBody>
      </p:sp>
      <p:sp>
        <p:nvSpPr>
          <p:cNvPr id="3077" name="Rectangle 5"/>
          <p:cNvSpPr>
            <a:spLocks noGrp="1" noChangeArrowheads="1"/>
          </p:cNvSpPr>
          <p:nvPr>
            <p:ph type="ftr" sz="quarter" idx="3"/>
          </p:nvPr>
        </p:nvSpPr>
        <p:spPr bwMode="auto">
          <a:xfrm>
            <a:off x="304800" y="0"/>
            <a:ext cx="685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300">
                <a:solidFill>
                  <a:srgbClr val="0000FF"/>
                </a:solidFill>
                <a:effectLst/>
              </a:defRPr>
            </a:lvl1pPr>
          </a:lstStyle>
          <a:p>
            <a:r>
              <a:rPr lang="el-GR" altLang="el-GR"/>
              <a:t>Βελώνης Γεώργιος</a:t>
            </a:r>
          </a:p>
        </p:txBody>
      </p:sp>
      <p:sp>
        <p:nvSpPr>
          <p:cNvPr id="3078"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sz="2400" b="0">
              <a:solidFill>
                <a:schemeClr val="tx1"/>
              </a:solidFill>
              <a:effectLst/>
            </a:endParaRPr>
          </a:p>
        </p:txBody>
      </p:sp>
      <p:sp>
        <p:nvSpPr>
          <p:cNvPr id="3079"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l-GR" altLang="el-GR" sz="1300">
                <a:solidFill>
                  <a:srgbClr val="00CC66"/>
                </a:solidFill>
                <a:effectLst/>
              </a:rPr>
              <a:t>Βελώνης</a:t>
            </a:r>
            <a:br>
              <a:rPr kumimoji="1" lang="el-GR" altLang="el-GR" sz="1300">
                <a:solidFill>
                  <a:srgbClr val="00CC66"/>
                </a:solidFill>
                <a:effectLst/>
              </a:rPr>
            </a:br>
            <a:r>
              <a:rPr kumimoji="1" lang="el-GR" altLang="el-GR" sz="1300">
                <a:solidFill>
                  <a:srgbClr val="00CC66"/>
                </a:solidFill>
                <a:effectLst/>
              </a:rPr>
              <a:t>Γεώργιος</a:t>
            </a:r>
          </a:p>
        </p:txBody>
      </p:sp>
      <p:sp>
        <p:nvSpPr>
          <p:cNvPr id="3081" name="Rectangle 9" descr="Large confetti"/>
          <p:cNvSpPr>
            <a:spLocks noGrp="1" noChangeArrowheads="1"/>
          </p:cNvSpPr>
          <p:nvPr>
            <p:ph type="sldNum" sz="quarter" idx="4"/>
          </p:nvPr>
        </p:nvSpPr>
        <p:spPr bwMode="auto">
          <a:xfrm>
            <a:off x="8394700" y="6324600"/>
            <a:ext cx="749300" cy="5334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defRPr sz="1400" b="0">
                <a:solidFill>
                  <a:schemeClr val="bg1"/>
                </a:solidFill>
                <a:effectLst/>
              </a:defRPr>
            </a:lvl1pPr>
          </a:lstStyle>
          <a:p>
            <a:r>
              <a:rPr lang="el-GR" altLang="el-GR"/>
              <a:t>3 - </a:t>
            </a:r>
            <a:fld id="{5D04E790-9C56-4CCC-AE57-4B390B47619C}"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split orient="vert" dir="in"/>
  </p:transition>
  <p:hf hdr="0" dt="0"/>
  <p:txStyles>
    <p:titleStyle>
      <a:lvl1pPr algn="l" rtl="0" fontAlgn="base">
        <a:spcBef>
          <a:spcPct val="0"/>
        </a:spcBef>
        <a:spcAft>
          <a:spcPct val="0"/>
        </a:spcAft>
        <a:defRPr sz="4400" kern="1200">
          <a:solidFill>
            <a:srgbClr val="3366CC"/>
          </a:solidFill>
          <a:latin typeface="+mj-lt"/>
          <a:ea typeface="+mj-ea"/>
          <a:cs typeface="+mj-cs"/>
        </a:defRPr>
      </a:lvl1pPr>
      <a:lvl2pPr algn="l" rtl="0" fontAlgn="base">
        <a:spcBef>
          <a:spcPct val="0"/>
        </a:spcBef>
        <a:spcAft>
          <a:spcPct val="0"/>
        </a:spcAft>
        <a:defRPr sz="4400">
          <a:solidFill>
            <a:srgbClr val="3366CC"/>
          </a:solidFill>
          <a:latin typeface="Times New Roman" panose="02020603050405020304" pitchFamily="18" charset="0"/>
        </a:defRPr>
      </a:lvl2pPr>
      <a:lvl3pPr algn="l" rtl="0" fontAlgn="base">
        <a:spcBef>
          <a:spcPct val="0"/>
        </a:spcBef>
        <a:spcAft>
          <a:spcPct val="0"/>
        </a:spcAft>
        <a:defRPr sz="4400">
          <a:solidFill>
            <a:srgbClr val="3366CC"/>
          </a:solidFill>
          <a:latin typeface="Times New Roman" panose="02020603050405020304" pitchFamily="18" charset="0"/>
        </a:defRPr>
      </a:lvl3pPr>
      <a:lvl4pPr algn="l" rtl="0" fontAlgn="base">
        <a:spcBef>
          <a:spcPct val="0"/>
        </a:spcBef>
        <a:spcAft>
          <a:spcPct val="0"/>
        </a:spcAft>
        <a:defRPr sz="4400">
          <a:solidFill>
            <a:srgbClr val="3366CC"/>
          </a:solidFill>
          <a:latin typeface="Times New Roman" panose="02020603050405020304" pitchFamily="18" charset="0"/>
        </a:defRPr>
      </a:lvl4pPr>
      <a:lvl5pPr algn="l" rtl="0" fontAlgn="base">
        <a:spcBef>
          <a:spcPct val="0"/>
        </a:spcBef>
        <a:spcAft>
          <a:spcPct val="0"/>
        </a:spcAft>
        <a:defRPr sz="4400">
          <a:solidFill>
            <a:srgbClr val="3366CC"/>
          </a:solidFill>
          <a:latin typeface="Times New Roman" panose="02020603050405020304" pitchFamily="18" charset="0"/>
        </a:defRPr>
      </a:lvl5pPr>
      <a:lvl6pPr marL="457200" algn="l" rtl="0" fontAlgn="base">
        <a:spcBef>
          <a:spcPct val="0"/>
        </a:spcBef>
        <a:spcAft>
          <a:spcPct val="0"/>
        </a:spcAft>
        <a:defRPr sz="4400">
          <a:solidFill>
            <a:srgbClr val="3366CC"/>
          </a:solidFill>
          <a:latin typeface="Times New Roman" panose="02020603050405020304" pitchFamily="18" charset="0"/>
        </a:defRPr>
      </a:lvl6pPr>
      <a:lvl7pPr marL="914400" algn="l" rtl="0" fontAlgn="base">
        <a:spcBef>
          <a:spcPct val="0"/>
        </a:spcBef>
        <a:spcAft>
          <a:spcPct val="0"/>
        </a:spcAft>
        <a:defRPr sz="4400">
          <a:solidFill>
            <a:srgbClr val="3366CC"/>
          </a:solidFill>
          <a:latin typeface="Times New Roman" panose="02020603050405020304" pitchFamily="18" charset="0"/>
        </a:defRPr>
      </a:lvl7pPr>
      <a:lvl8pPr marL="1371600" algn="l" rtl="0" fontAlgn="base">
        <a:spcBef>
          <a:spcPct val="0"/>
        </a:spcBef>
        <a:spcAft>
          <a:spcPct val="0"/>
        </a:spcAft>
        <a:defRPr sz="4400">
          <a:solidFill>
            <a:srgbClr val="3366CC"/>
          </a:solidFill>
          <a:latin typeface="Times New Roman" panose="02020603050405020304" pitchFamily="18" charset="0"/>
        </a:defRPr>
      </a:lvl8pPr>
      <a:lvl9pPr marL="1828800" algn="l" rtl="0" fontAlgn="base">
        <a:spcBef>
          <a:spcPct val="0"/>
        </a:spcBef>
        <a:spcAft>
          <a:spcPct val="0"/>
        </a:spcAft>
        <a:defRPr sz="4400">
          <a:solidFill>
            <a:srgbClr val="3366CC"/>
          </a:solidFill>
          <a:latin typeface="Times New Roman" panose="02020603050405020304" pitchFamily="18" charset="0"/>
        </a:defRPr>
      </a:lvl9pPr>
    </p:titleStyle>
    <p:bodyStyle>
      <a:lvl1pPr marL="342900" indent="-342900" algn="l" rtl="0" fontAlgn="base">
        <a:spcBef>
          <a:spcPct val="20000"/>
        </a:spcBef>
        <a:spcAft>
          <a:spcPct val="0"/>
        </a:spcAft>
        <a:buSzPct val="85000"/>
        <a:buBlip>
          <a:blip r:embed="rId13"/>
        </a:buBlip>
        <a:defRPr sz="3200" kern="1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SzPct val="7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SzPct val="70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6.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6.xml"/><Relationship Id="rId4" Type="http://schemas.openxmlformats.org/officeDocument/2006/relationships/image" Target="../media/image27.gif"/></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4"/>
          <p:cNvSpPr>
            <a:spLocks noGrp="1"/>
          </p:cNvSpPr>
          <p:nvPr>
            <p:ph type="sldNum" sz="quarter" idx="12"/>
          </p:nvPr>
        </p:nvSpPr>
        <p:spPr/>
        <p:txBody>
          <a:bodyPr/>
          <a:lstStyle/>
          <a:p>
            <a:r>
              <a:rPr lang="el-GR" altLang="el-GR"/>
              <a:t>3 - </a:t>
            </a:r>
            <a:fld id="{D2F3CAC6-B559-4BA4-9B0F-AEFA2E76E70C}" type="slidenum">
              <a:rPr lang="el-GR" altLang="el-GR"/>
              <a:pPr/>
              <a:t>1</a:t>
            </a:fld>
            <a:endParaRPr lang="el-GR" altLang="el-GR"/>
          </a:p>
        </p:txBody>
      </p:sp>
      <p:sp>
        <p:nvSpPr>
          <p:cNvPr id="2050" name="Rectangle 1026"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ΒΑΣΙΚΕΣ ΥΠΗΡΕΣΙΕΣ </a:t>
            </a:r>
            <a:r>
              <a:rPr lang="en-US" altLang="el-GR" b="1">
                <a:effectLst>
                  <a:outerShdw blurRad="38100" dist="38100" dir="2700000" algn="tl">
                    <a:srgbClr val="C0C0C0"/>
                  </a:outerShdw>
                </a:effectLst>
              </a:rPr>
              <a:t/>
            </a:r>
            <a:br>
              <a:rPr lang="en-US" altLang="el-GR" b="1">
                <a:effectLst>
                  <a:outerShdw blurRad="38100" dist="38100" dir="2700000" algn="tl">
                    <a:srgbClr val="C0C0C0"/>
                  </a:outerShdw>
                </a:effectLst>
              </a:rPr>
            </a:br>
            <a:r>
              <a:rPr lang="el-GR" altLang="el-GR" b="1">
                <a:effectLst>
                  <a:outerShdw blurRad="38100" dist="38100" dir="2700000" algn="tl">
                    <a:srgbClr val="C0C0C0"/>
                  </a:outerShdw>
                </a:effectLst>
              </a:rPr>
              <a:t>ΤΟΥ ΔΙΑΔΙΚΤΥΟΥ</a:t>
            </a:r>
          </a:p>
        </p:txBody>
      </p:sp>
      <p:sp>
        <p:nvSpPr>
          <p:cNvPr id="2051" name="Text Box 1027"/>
          <p:cNvSpPr txBox="1">
            <a:spLocks noChangeArrowheads="1"/>
          </p:cNvSpPr>
          <p:nvPr/>
        </p:nvSpPr>
        <p:spPr bwMode="auto">
          <a:xfrm>
            <a:off x="1066800" y="1554163"/>
            <a:ext cx="2362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3200">
                <a:solidFill>
                  <a:srgbClr val="0000FF"/>
                </a:solidFill>
                <a:effectLst>
                  <a:outerShdw blurRad="38100" dist="38100" dir="2700000" algn="tl">
                    <a:srgbClr val="C0C0C0"/>
                  </a:outerShdw>
                </a:effectLst>
              </a:rPr>
              <a:t>Μάθημα 3ο</a:t>
            </a:r>
          </a:p>
        </p:txBody>
      </p:sp>
      <p:sp>
        <p:nvSpPr>
          <p:cNvPr id="2054" name="Text Box 1030"/>
          <p:cNvSpPr txBox="1">
            <a:spLocks noChangeArrowheads="1"/>
          </p:cNvSpPr>
          <p:nvPr/>
        </p:nvSpPr>
        <p:spPr bwMode="auto">
          <a:xfrm>
            <a:off x="1066800" y="5791200"/>
            <a:ext cx="70104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a:solidFill>
                  <a:srgbClr val="FF3300"/>
                </a:solidFill>
                <a:effectLst/>
                <a:cs typeface="Times New Roman" panose="02020603050405020304" pitchFamily="18" charset="0"/>
              </a:rPr>
              <a:t>©</a:t>
            </a:r>
            <a:r>
              <a:rPr lang="el-GR" altLang="el-GR" sz="2800">
                <a:solidFill>
                  <a:srgbClr val="FF3300"/>
                </a:solidFill>
                <a:effectLst/>
              </a:rPr>
              <a:t>  Βελώνης Γεώργιος - 1ο Τ.Ε.Ε. Κατερίνης</a:t>
            </a:r>
          </a:p>
          <a:p>
            <a:pPr algn="ctr">
              <a:spcBef>
                <a:spcPct val="20000"/>
              </a:spcBef>
            </a:pPr>
            <a:r>
              <a:rPr lang="el-GR" altLang="el-GR" sz="2400">
                <a:solidFill>
                  <a:srgbClr val="000099"/>
                </a:solidFill>
                <a:effectLst/>
              </a:rPr>
              <a:t>Καθηγητής Πληροφορικής ΠΕ20</a:t>
            </a:r>
          </a:p>
        </p:txBody>
      </p:sp>
      <p:pic>
        <p:nvPicPr>
          <p:cNvPr id="2055" name="Picture 1031" descr="C:\Τα έγγραφά μου\My eBooks\rout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2362200"/>
            <a:ext cx="4800600" cy="3325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3 - </a:t>
            </a:r>
            <a:fld id="{0E439B72-641E-4BF0-8D26-7F5EA9B263C5}" type="slidenum">
              <a:rPr lang="el-GR" altLang="el-GR"/>
              <a:pPr/>
              <a:t>10</a:t>
            </a:fld>
            <a:endParaRPr lang="el-GR" altLang="el-GR"/>
          </a:p>
        </p:txBody>
      </p:sp>
      <p:sp>
        <p:nvSpPr>
          <p:cNvPr id="33794" name="Rectangle 2" descr="Large confetti"/>
          <p:cNvSpPr>
            <a:spLocks noGrp="1" noChangeArrowheads="1"/>
          </p:cNvSpPr>
          <p:nvPr>
            <p:ph type="title"/>
          </p:nvPr>
        </p:nvSpPr>
        <p:spPr>
          <a:xfrm>
            <a:off x="1093788" y="381000"/>
            <a:ext cx="5154612" cy="1046163"/>
          </a:xfrm>
        </p:spPr>
        <p:txBody>
          <a:bodyPr/>
          <a:lstStyle/>
          <a:p>
            <a:pPr algn="ctr"/>
            <a:r>
              <a:rPr lang="el-GR" altLang="el-GR" sz="3200" b="1">
                <a:effectLst>
                  <a:outerShdw blurRad="38100" dist="38100" dir="2700000" algn="tl">
                    <a:srgbClr val="C0C0C0"/>
                  </a:outerShdw>
                </a:effectLst>
              </a:rPr>
              <a:t>Παράσταση Σύνδεσης</a:t>
            </a:r>
            <a:r>
              <a:rPr lang="en-US" altLang="el-GR" sz="3200" b="1">
                <a:effectLst>
                  <a:outerShdw blurRad="38100" dist="38100" dir="2700000" algn="tl">
                    <a:srgbClr val="C0C0C0"/>
                  </a:outerShdw>
                </a:effectLst>
              </a:rPr>
              <a:t/>
            </a:r>
            <a:br>
              <a:rPr lang="en-US" altLang="el-GR" sz="3200" b="1">
                <a:effectLst>
                  <a:outerShdw blurRad="38100" dist="38100" dir="2700000" algn="tl">
                    <a:srgbClr val="C0C0C0"/>
                  </a:outerShdw>
                </a:effectLst>
              </a:rPr>
            </a:br>
            <a:r>
              <a:rPr lang="el-GR" altLang="el-GR" sz="3200" b="1">
                <a:effectLst>
                  <a:outerShdw blurRad="38100" dist="38100" dir="2700000" algn="tl">
                    <a:srgbClr val="C0C0C0"/>
                  </a:outerShdw>
                </a:effectLst>
              </a:rPr>
              <a:t>Υπολογιστών</a:t>
            </a:r>
            <a:r>
              <a:rPr lang="en-US" altLang="el-GR" sz="3200" b="1">
                <a:effectLst>
                  <a:outerShdw blurRad="38100" dist="38100" dir="2700000" algn="tl">
                    <a:srgbClr val="C0C0C0"/>
                  </a:outerShdw>
                </a:effectLst>
              </a:rPr>
              <a:t> </a:t>
            </a:r>
            <a:r>
              <a:rPr lang="el-GR" altLang="el-GR" sz="3200" b="1">
                <a:effectLst>
                  <a:outerShdw blurRad="38100" dist="38100" dir="2700000" algn="tl">
                    <a:srgbClr val="C0C0C0"/>
                  </a:outerShdw>
                </a:effectLst>
              </a:rPr>
              <a:t>Μέσω </a:t>
            </a:r>
            <a:r>
              <a:rPr lang="en-US" altLang="el-GR" sz="3200" b="1">
                <a:effectLst>
                  <a:outerShdw blurRad="38100" dist="38100" dir="2700000" algn="tl">
                    <a:srgbClr val="C0C0C0"/>
                  </a:outerShdw>
                </a:effectLst>
              </a:rPr>
              <a:t>Modem</a:t>
            </a:r>
            <a:endParaRPr lang="el-GR" altLang="el-GR" sz="3200" b="1">
              <a:effectLst>
                <a:outerShdw blurRad="38100" dist="38100" dir="2700000" algn="tl">
                  <a:srgbClr val="C0C0C0"/>
                </a:outerShdw>
              </a:effectLst>
            </a:endParaRPr>
          </a:p>
        </p:txBody>
      </p:sp>
      <p:pic>
        <p:nvPicPr>
          <p:cNvPr id="33795" name="Picture 3" descr="C:\Τα έγγραφά μου\Οι εικόνες μου\networks-internet\modemfig.jpg"/>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76200" y="2814638"/>
            <a:ext cx="8915400" cy="2443162"/>
          </a:xfrm>
          <a:prstGeom prst="rect">
            <a:avLst/>
          </a:prstGeom>
          <a:noFill/>
          <a:extLst>
            <a:ext uri="{909E8E84-426E-40DD-AFC4-6F175D3DCCD1}">
              <a14:hiddenFill xmlns:a14="http://schemas.microsoft.com/office/drawing/2010/main">
                <a:solidFill>
                  <a:srgbClr val="FFFFFF"/>
                </a:solidFill>
              </a14:hiddenFill>
            </a:ext>
          </a:extLst>
        </p:spPr>
      </p:pic>
      <p:pic>
        <p:nvPicPr>
          <p:cNvPr id="33796" name="Picture 4" descr="C:\Τα έγγραφά μου\Οι εικόνες μου\Internet Cliparts\modemx1.gif"/>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6400800" y="152400"/>
            <a:ext cx="2697163" cy="1360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3"/>
          <p:cNvSpPr>
            <a:spLocks noGrp="1"/>
          </p:cNvSpPr>
          <p:nvPr>
            <p:ph type="ftr" sz="quarter" idx="11"/>
          </p:nvPr>
        </p:nvSpPr>
        <p:spPr/>
        <p:txBody>
          <a:bodyPr/>
          <a:lstStyle/>
          <a:p>
            <a:r>
              <a:rPr lang="el-GR" altLang="el-GR"/>
              <a:t>Βελώνης Γεώργιος</a:t>
            </a:r>
          </a:p>
        </p:txBody>
      </p:sp>
      <p:sp>
        <p:nvSpPr>
          <p:cNvPr id="8" name="Θέση αριθμού διαφάνειας 4"/>
          <p:cNvSpPr>
            <a:spLocks noGrp="1"/>
          </p:cNvSpPr>
          <p:nvPr>
            <p:ph type="sldNum" sz="quarter" idx="12"/>
          </p:nvPr>
        </p:nvSpPr>
        <p:spPr/>
        <p:txBody>
          <a:bodyPr/>
          <a:lstStyle/>
          <a:p>
            <a:r>
              <a:rPr lang="el-GR" altLang="el-GR"/>
              <a:t>3 - </a:t>
            </a:r>
            <a:fld id="{05191653-7685-479E-A882-F1C139984F1D}" type="slidenum">
              <a:rPr lang="el-GR" altLang="el-GR"/>
              <a:pPr/>
              <a:t>11</a:t>
            </a:fld>
            <a:endParaRPr lang="el-GR" altLang="el-GR"/>
          </a:p>
        </p:txBody>
      </p:sp>
      <p:sp>
        <p:nvSpPr>
          <p:cNvPr id="17410" name="Rectangle 1026"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Επαναλήπτες </a:t>
            </a:r>
            <a:r>
              <a:rPr lang="en-US" altLang="el-GR" b="1">
                <a:effectLst>
                  <a:outerShdw blurRad="38100" dist="38100" dir="2700000" algn="tl">
                    <a:srgbClr val="C0C0C0"/>
                  </a:outerShdw>
                </a:effectLst>
              </a:rPr>
              <a:t>(Repeaters)</a:t>
            </a:r>
            <a:endParaRPr lang="el-GR" altLang="el-GR" b="1">
              <a:effectLst>
                <a:outerShdw blurRad="38100" dist="38100" dir="2700000" algn="tl">
                  <a:srgbClr val="C0C0C0"/>
                </a:outerShdw>
              </a:effectLst>
            </a:endParaRPr>
          </a:p>
        </p:txBody>
      </p:sp>
      <p:sp>
        <p:nvSpPr>
          <p:cNvPr id="17411" name="Text Box 1027"/>
          <p:cNvSpPr txBox="1">
            <a:spLocks noChangeArrowheads="1"/>
          </p:cNvSpPr>
          <p:nvPr/>
        </p:nvSpPr>
        <p:spPr bwMode="auto">
          <a:xfrm>
            <a:off x="304800" y="1905000"/>
            <a:ext cx="57912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b="0">
                <a:solidFill>
                  <a:srgbClr val="FF3300"/>
                </a:solidFill>
                <a:effectLst/>
              </a:rPr>
              <a:t>Όταν τα δεδομένα ταξιδεύουν στο </a:t>
            </a:r>
            <a:r>
              <a:rPr lang="en-US" altLang="el-GR" sz="2800" b="0">
                <a:solidFill>
                  <a:srgbClr val="FF3300"/>
                </a:solidFill>
                <a:effectLst/>
              </a:rPr>
              <a:t>Internet, </a:t>
            </a:r>
            <a:r>
              <a:rPr lang="el-GR" altLang="el-GR" sz="2800" b="0">
                <a:solidFill>
                  <a:srgbClr val="FF3300"/>
                </a:solidFill>
                <a:effectLst/>
              </a:rPr>
              <a:t>συχνά διασχίζουν μεγάλες αποστάσεις με αποτέλεσμα να δημιου-ργείται το πρόβλημα της εξασθένισης του σήματος. Για την επίλυση αυτού</a:t>
            </a:r>
            <a:r>
              <a:rPr lang="en-US" altLang="el-GR" sz="2800" b="0">
                <a:solidFill>
                  <a:srgbClr val="FF3300"/>
                </a:solidFill>
                <a:effectLst/>
              </a:rPr>
              <a:t> </a:t>
            </a:r>
            <a:r>
              <a:rPr lang="el-GR" altLang="el-GR" sz="2800" b="0">
                <a:solidFill>
                  <a:srgbClr val="FF3300"/>
                </a:solidFill>
                <a:effectLst/>
              </a:rPr>
              <a:t>του προβλήματος χρησιμοποιούνται οι </a:t>
            </a:r>
            <a:r>
              <a:rPr lang="en-US" altLang="el-GR" sz="2800">
                <a:solidFill>
                  <a:srgbClr val="FF3300"/>
                </a:solidFill>
                <a:effectLst/>
              </a:rPr>
              <a:t>repeaters </a:t>
            </a:r>
            <a:r>
              <a:rPr lang="el-GR" altLang="el-GR" sz="2800" b="0">
                <a:solidFill>
                  <a:srgbClr val="FF3300"/>
                </a:solidFill>
                <a:effectLst/>
              </a:rPr>
              <a:t>οι οποίοι ενισχύουν τα δεδομένα κατά διαστήματα, ούτως ώστε το σήμα τους να μην εξασθενεί.</a:t>
            </a:r>
          </a:p>
        </p:txBody>
      </p:sp>
      <p:pic>
        <p:nvPicPr>
          <p:cNvPr id="17414" name="Picture 1030" descr="C:\Τα έγγραφά μου\My eBooks\repea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0300" y="2133600"/>
            <a:ext cx="2857500" cy="1989138"/>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1031" descr="C:\Τα έγγραφά μου\My eBooks\repeater.gif"/>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6207125" y="4130675"/>
            <a:ext cx="2843213" cy="1584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F2659875-464A-4BF0-9E1B-1865D908AE01}" type="slidenum">
              <a:rPr lang="el-GR" altLang="el-GR"/>
              <a:pPr/>
              <a:t>12</a:t>
            </a:fld>
            <a:endParaRPr lang="el-GR" altLang="el-GR"/>
          </a:p>
        </p:txBody>
      </p:sp>
      <p:sp>
        <p:nvSpPr>
          <p:cNvPr id="20482" name="Rectangle 1026" descr="Large confetti"/>
          <p:cNvSpPr>
            <a:spLocks noGrp="1" noChangeArrowheads="1"/>
          </p:cNvSpPr>
          <p:nvPr>
            <p:ph type="title"/>
          </p:nvPr>
        </p:nvSpPr>
        <p:spPr>
          <a:xfrm>
            <a:off x="990600" y="284163"/>
            <a:ext cx="8001000" cy="1143000"/>
          </a:xfrm>
        </p:spPr>
        <p:txBody>
          <a:bodyPr/>
          <a:lstStyle/>
          <a:p>
            <a:r>
              <a:rPr lang="el-GR" altLang="el-GR" sz="2900" b="1">
                <a:effectLst>
                  <a:outerShdw blurRad="38100" dist="38100" dir="2700000" algn="tl">
                    <a:srgbClr val="C0C0C0"/>
                  </a:outerShdw>
                </a:effectLst>
              </a:rPr>
              <a:t>Παράσταση Σύνδεσης Δικτύων με Επαναλήπτες</a:t>
            </a:r>
          </a:p>
        </p:txBody>
      </p:sp>
      <p:pic>
        <p:nvPicPr>
          <p:cNvPr id="20483" name="Picture 1027" descr="F:\pic material\hardware\repeaterxx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89238"/>
            <a:ext cx="9144000" cy="2790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υποσέλιδου 3"/>
          <p:cNvSpPr>
            <a:spLocks noGrp="1"/>
          </p:cNvSpPr>
          <p:nvPr>
            <p:ph type="ftr" sz="quarter" idx="11"/>
          </p:nvPr>
        </p:nvSpPr>
        <p:spPr/>
        <p:txBody>
          <a:bodyPr/>
          <a:lstStyle/>
          <a:p>
            <a:r>
              <a:rPr lang="el-GR" altLang="el-GR"/>
              <a:t>Βελώνης Γεώργιος</a:t>
            </a:r>
          </a:p>
        </p:txBody>
      </p:sp>
      <p:sp>
        <p:nvSpPr>
          <p:cNvPr id="9" name="Θέση αριθμού διαφάνειας 4"/>
          <p:cNvSpPr>
            <a:spLocks noGrp="1"/>
          </p:cNvSpPr>
          <p:nvPr>
            <p:ph type="sldNum" sz="quarter" idx="12"/>
          </p:nvPr>
        </p:nvSpPr>
        <p:spPr/>
        <p:txBody>
          <a:bodyPr/>
          <a:lstStyle/>
          <a:p>
            <a:r>
              <a:rPr lang="el-GR" altLang="el-GR"/>
              <a:t>3 - </a:t>
            </a:r>
            <a:fld id="{445978FF-0622-4D5D-AF71-37F90B5A80DB}" type="slidenum">
              <a:rPr lang="el-GR" altLang="el-GR"/>
              <a:pPr/>
              <a:t>13</a:t>
            </a:fld>
            <a:endParaRPr lang="el-GR" altLang="el-GR"/>
          </a:p>
        </p:txBody>
      </p:sp>
      <p:sp>
        <p:nvSpPr>
          <p:cNvPr id="15362"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Γέφυρες (</a:t>
            </a:r>
            <a:r>
              <a:rPr lang="en-US" altLang="el-GR" b="1">
                <a:effectLst>
                  <a:outerShdw blurRad="38100" dist="38100" dir="2700000" algn="tl">
                    <a:srgbClr val="C0C0C0"/>
                  </a:outerShdw>
                </a:effectLst>
              </a:rPr>
              <a:t>Bridges) </a:t>
            </a:r>
            <a:endParaRPr lang="el-GR" altLang="el-GR" b="1">
              <a:effectLst>
                <a:outerShdw blurRad="38100" dist="38100" dir="2700000" algn="tl">
                  <a:srgbClr val="C0C0C0"/>
                </a:outerShdw>
              </a:effectLst>
            </a:endParaRPr>
          </a:p>
        </p:txBody>
      </p:sp>
      <p:sp>
        <p:nvSpPr>
          <p:cNvPr id="15363" name="Text Box 3"/>
          <p:cNvSpPr txBox="1">
            <a:spLocks noChangeArrowheads="1"/>
          </p:cNvSpPr>
          <p:nvPr/>
        </p:nvSpPr>
        <p:spPr bwMode="auto">
          <a:xfrm>
            <a:off x="304800" y="1828800"/>
            <a:ext cx="60198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400" b="0">
                <a:solidFill>
                  <a:srgbClr val="FF3300"/>
                </a:solidFill>
                <a:effectLst/>
              </a:rPr>
              <a:t>Τα </a:t>
            </a:r>
            <a:r>
              <a:rPr lang="en-US" altLang="el-GR" sz="2400">
                <a:solidFill>
                  <a:srgbClr val="FF3300"/>
                </a:solidFill>
                <a:effectLst/>
              </a:rPr>
              <a:t>bridges</a:t>
            </a:r>
            <a:r>
              <a:rPr lang="el-GR" altLang="el-GR" sz="2400" b="0">
                <a:solidFill>
                  <a:srgbClr val="FF3300"/>
                </a:solidFill>
                <a:effectLst/>
              </a:rPr>
              <a:t> είναι συσκευές που συνδέουν τοπικά δίκτυα </a:t>
            </a:r>
            <a:r>
              <a:rPr lang="en-US" altLang="el-GR" sz="2400" b="0">
                <a:solidFill>
                  <a:srgbClr val="FF3300"/>
                </a:solidFill>
                <a:effectLst/>
              </a:rPr>
              <a:t>(LANs)</a:t>
            </a:r>
            <a:r>
              <a:rPr lang="el-GR" altLang="el-GR" sz="2400" b="0">
                <a:solidFill>
                  <a:srgbClr val="FF3300"/>
                </a:solidFill>
                <a:effectLst/>
              </a:rPr>
              <a:t> μεταξύ τους ή τμήματα του ίδιου τοπικού δικτύου επιτρέποντας την αποστολή των δεδομένων που προορίζονται για κάποιο άλλο </a:t>
            </a:r>
            <a:r>
              <a:rPr lang="en-US" altLang="el-GR" sz="2400" b="0">
                <a:solidFill>
                  <a:srgbClr val="FF3300"/>
                </a:solidFill>
                <a:effectLst/>
              </a:rPr>
              <a:t>LAN, </a:t>
            </a:r>
            <a:r>
              <a:rPr lang="el-GR" altLang="el-GR" sz="2400" b="0">
                <a:solidFill>
                  <a:srgbClr val="FF3300"/>
                </a:solidFill>
                <a:effectLst/>
              </a:rPr>
              <a:t>ενώ ταυτόχρονα διατηρεί τα τοπικά δεδομένα στο εσωτερικό του δικτύου. Οι </a:t>
            </a:r>
            <a:r>
              <a:rPr lang="el-GR" altLang="el-GR" sz="2400">
                <a:solidFill>
                  <a:srgbClr val="FF3300"/>
                </a:solidFill>
                <a:effectLst/>
              </a:rPr>
              <a:t>γέφυρες</a:t>
            </a:r>
            <a:r>
              <a:rPr lang="el-GR" altLang="el-GR" sz="2400" b="0">
                <a:solidFill>
                  <a:srgbClr val="FF3300"/>
                </a:solidFill>
                <a:effectLst/>
              </a:rPr>
              <a:t> είναι συσκευές ανεξάρτητες από τα χρησιμοποιούμενα πρω-τόκολλα. Χρησιμοποιούνται απλώς για την προώθηση των πακέτων χωρίς να τα αναλύουν ή να τα ανακατευθύνουν. Τα δίκτυα που διασυνδέονται μπορεί να είναι της ίδιας ή διαφορετικής τοπολογίας.</a:t>
            </a:r>
          </a:p>
        </p:txBody>
      </p:sp>
      <p:pic>
        <p:nvPicPr>
          <p:cNvPr id="15367" name="Picture 7" descr="F:\pic material\hardware\tsunami_10btbridge.jpg"/>
          <p:cNvPicPr>
            <a:picLocks noChangeAspect="1" noChangeArrowheads="1"/>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6477000" y="2057400"/>
            <a:ext cx="2514600" cy="1008063"/>
          </a:xfrm>
          <a:prstGeom prst="rect">
            <a:avLst/>
          </a:prstGeom>
          <a:noFill/>
          <a:extLst>
            <a:ext uri="{909E8E84-426E-40DD-AFC4-6F175D3DCCD1}">
              <a14:hiddenFill xmlns:a14="http://schemas.microsoft.com/office/drawing/2010/main">
                <a:solidFill>
                  <a:srgbClr val="FFFFFF"/>
                </a:solidFill>
              </a14:hiddenFill>
            </a:ext>
          </a:extLst>
        </p:spPr>
      </p:pic>
      <p:pic>
        <p:nvPicPr>
          <p:cNvPr id="15370" name="Picture 10" descr="F:\pic material\hardware\I28026bridge.jpg"/>
          <p:cNvPicPr>
            <a:picLocks noChangeAspect="1" noChangeArrowheads="1"/>
          </p:cNvPicPr>
          <p:nvPr/>
        </p:nvPicPr>
        <p:blipFill>
          <a:blip r:embed="rId3">
            <a:lum contrast="-6000"/>
            <a:extLst>
              <a:ext uri="{28A0092B-C50C-407E-A947-70E740481C1C}">
                <a14:useLocalDpi xmlns:a14="http://schemas.microsoft.com/office/drawing/2010/main" val="0"/>
              </a:ext>
            </a:extLst>
          </a:blip>
          <a:srcRect t="26666" b="24445"/>
          <a:stretch>
            <a:fillRect/>
          </a:stretch>
        </p:blipFill>
        <p:spPr bwMode="auto">
          <a:xfrm>
            <a:off x="6477000" y="3048000"/>
            <a:ext cx="2514600" cy="922338"/>
          </a:xfrm>
          <a:prstGeom prst="rect">
            <a:avLst/>
          </a:prstGeom>
          <a:noFill/>
          <a:extLst>
            <a:ext uri="{909E8E84-426E-40DD-AFC4-6F175D3DCCD1}">
              <a14:hiddenFill xmlns:a14="http://schemas.microsoft.com/office/drawing/2010/main">
                <a:solidFill>
                  <a:srgbClr val="FFFFFF"/>
                </a:solidFill>
              </a14:hiddenFill>
            </a:ext>
          </a:extLst>
        </p:spPr>
      </p:pic>
      <p:pic>
        <p:nvPicPr>
          <p:cNvPr id="15371" name="Picture 11" descr="C:\Τα έγγραφά μου\Οι εικόνες μου\networks-internet\bridge.jpg"/>
          <p:cNvPicPr>
            <a:picLocks noChangeAspect="1" noChangeArrowheads="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6477000" y="3962400"/>
            <a:ext cx="2514600" cy="1903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DD79C9F2-B466-493B-AC01-A614AFA98849}" type="slidenum">
              <a:rPr lang="el-GR" altLang="el-GR"/>
              <a:pPr/>
              <a:t>14</a:t>
            </a:fld>
            <a:endParaRPr lang="el-GR" altLang="el-GR"/>
          </a:p>
        </p:txBody>
      </p:sp>
      <p:sp>
        <p:nvSpPr>
          <p:cNvPr id="19458" name="Rectangle 2" descr="Large confetti"/>
          <p:cNvSpPr>
            <a:spLocks noGrp="1" noChangeArrowheads="1"/>
          </p:cNvSpPr>
          <p:nvPr>
            <p:ph type="title"/>
          </p:nvPr>
        </p:nvSpPr>
        <p:spPr/>
        <p:txBody>
          <a:bodyPr/>
          <a:lstStyle/>
          <a:p>
            <a:r>
              <a:rPr lang="el-GR" altLang="el-GR" sz="3100" b="1">
                <a:effectLst>
                  <a:outerShdw blurRad="38100" dist="38100" dir="2700000" algn="tl">
                    <a:srgbClr val="C0C0C0"/>
                  </a:outerShdw>
                </a:effectLst>
              </a:rPr>
              <a:t>Παράσταση Σύνδεσης Δικτύων με Γέφυρες</a:t>
            </a:r>
          </a:p>
        </p:txBody>
      </p:sp>
      <p:pic>
        <p:nvPicPr>
          <p:cNvPr id="19459" name="Picture 3" descr="F:\pic material\hardware\bridg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8153400" cy="4075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υποσέλιδου 3"/>
          <p:cNvSpPr>
            <a:spLocks noGrp="1"/>
          </p:cNvSpPr>
          <p:nvPr>
            <p:ph type="ftr" sz="quarter" idx="11"/>
          </p:nvPr>
        </p:nvSpPr>
        <p:spPr/>
        <p:txBody>
          <a:bodyPr/>
          <a:lstStyle/>
          <a:p>
            <a:r>
              <a:rPr lang="el-GR" altLang="el-GR"/>
              <a:t>Βελώνης Γεώργιος</a:t>
            </a:r>
          </a:p>
        </p:txBody>
      </p:sp>
      <p:sp>
        <p:nvSpPr>
          <p:cNvPr id="10" name="Θέση αριθμού διαφάνειας 4"/>
          <p:cNvSpPr>
            <a:spLocks noGrp="1"/>
          </p:cNvSpPr>
          <p:nvPr>
            <p:ph type="sldNum" sz="quarter" idx="12"/>
          </p:nvPr>
        </p:nvSpPr>
        <p:spPr/>
        <p:txBody>
          <a:bodyPr/>
          <a:lstStyle/>
          <a:p>
            <a:r>
              <a:rPr lang="el-GR" altLang="el-GR"/>
              <a:t>3 - </a:t>
            </a:r>
            <a:fld id="{A7B46767-DAA6-4C2D-B424-78B98C8E6025}" type="slidenum">
              <a:rPr lang="el-GR" altLang="el-GR"/>
              <a:pPr/>
              <a:t>15</a:t>
            </a:fld>
            <a:endParaRPr lang="el-GR" altLang="el-GR"/>
          </a:p>
        </p:txBody>
      </p:sp>
      <p:sp>
        <p:nvSpPr>
          <p:cNvPr id="18434"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Διανεμητές </a:t>
            </a:r>
            <a:r>
              <a:rPr lang="en-US" altLang="el-GR" b="1">
                <a:effectLst>
                  <a:outerShdw blurRad="38100" dist="38100" dir="2700000" algn="tl">
                    <a:srgbClr val="C0C0C0"/>
                  </a:outerShdw>
                </a:effectLst>
              </a:rPr>
              <a:t>(Hubs)</a:t>
            </a:r>
            <a:endParaRPr lang="el-GR" altLang="el-GR" b="1">
              <a:effectLst>
                <a:outerShdw blurRad="38100" dist="38100" dir="2700000" algn="tl">
                  <a:srgbClr val="C0C0C0"/>
                </a:outerShdw>
              </a:effectLst>
            </a:endParaRPr>
          </a:p>
        </p:txBody>
      </p:sp>
      <p:sp>
        <p:nvSpPr>
          <p:cNvPr id="18435" name="Text Box 3"/>
          <p:cNvSpPr txBox="1">
            <a:spLocks noChangeArrowheads="1"/>
          </p:cNvSpPr>
          <p:nvPr/>
        </p:nvSpPr>
        <p:spPr bwMode="auto">
          <a:xfrm>
            <a:off x="152400" y="1765300"/>
            <a:ext cx="88392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b="0">
                <a:solidFill>
                  <a:srgbClr val="FF3300"/>
                </a:solidFill>
                <a:effectLst/>
              </a:rPr>
              <a:t>Τα </a:t>
            </a:r>
            <a:r>
              <a:rPr lang="en-US" altLang="el-GR" sz="2800">
                <a:solidFill>
                  <a:srgbClr val="FF3300"/>
                </a:solidFill>
                <a:effectLst/>
              </a:rPr>
              <a:t>hubs</a:t>
            </a:r>
            <a:r>
              <a:rPr lang="el-GR" altLang="el-GR" sz="2800" b="0">
                <a:solidFill>
                  <a:srgbClr val="FF3300"/>
                </a:solidFill>
                <a:effectLst/>
              </a:rPr>
              <a:t> είναι συσκευές που αποτελούν σημαντικό τμήμα του εξοπλισμού των δικτύων, αφού συνδέουν ομάδες υπολογιστών, επιτρέποντας στα συστήματα να επικοινω-νούν μεταξύ τους. Στις περισσότερες περιπτώσεις προϋπο-θέτει τοπολογία </a:t>
            </a:r>
            <a:r>
              <a:rPr lang="en-US" altLang="el-GR" sz="2800">
                <a:solidFill>
                  <a:srgbClr val="FF3300"/>
                </a:solidFill>
                <a:effectLst/>
              </a:rPr>
              <a:t>star</a:t>
            </a:r>
            <a:r>
              <a:rPr lang="en-US" altLang="el-GR" sz="2800" b="0">
                <a:solidFill>
                  <a:srgbClr val="FF3300"/>
                </a:solidFill>
                <a:effectLst/>
              </a:rPr>
              <a:t>, </a:t>
            </a:r>
            <a:r>
              <a:rPr lang="el-GR" altLang="el-GR" sz="2800" b="0">
                <a:solidFill>
                  <a:srgbClr val="FF3300"/>
                </a:solidFill>
                <a:effectLst/>
              </a:rPr>
              <a:t>στην οποία καταλαμβάνει τη θέση του κεντρικού κόμβου.</a:t>
            </a:r>
          </a:p>
        </p:txBody>
      </p:sp>
      <p:grpSp>
        <p:nvGrpSpPr>
          <p:cNvPr id="18443" name="Group 11"/>
          <p:cNvGrpSpPr>
            <a:grpSpLocks/>
          </p:cNvGrpSpPr>
          <p:nvPr/>
        </p:nvGrpSpPr>
        <p:grpSpPr bwMode="auto">
          <a:xfrm>
            <a:off x="762000" y="4419600"/>
            <a:ext cx="7391400" cy="2174875"/>
            <a:chOff x="480" y="2854"/>
            <a:chExt cx="4656" cy="1370"/>
          </a:xfrm>
        </p:grpSpPr>
        <p:pic>
          <p:nvPicPr>
            <p:cNvPr id="18439" name="Picture 7" descr="F:\pic material\hardware\I22143hub.jpg"/>
            <p:cNvPicPr>
              <a:picLocks noChangeAspect="1" noChangeArrowheads="1"/>
            </p:cNvPicPr>
            <p:nvPr/>
          </p:nvPicPr>
          <p:blipFill>
            <a:blip r:embed="rId2">
              <a:lum contrast="-6000"/>
              <a:extLst>
                <a:ext uri="{28A0092B-C50C-407E-A947-70E740481C1C}">
                  <a14:useLocalDpi xmlns:a14="http://schemas.microsoft.com/office/drawing/2010/main" val="0"/>
                </a:ext>
              </a:extLst>
            </a:blip>
            <a:srcRect t="32126" b="41154"/>
            <a:stretch>
              <a:fillRect/>
            </a:stretch>
          </p:blipFill>
          <p:spPr bwMode="auto">
            <a:xfrm>
              <a:off x="3216" y="2854"/>
              <a:ext cx="1920" cy="362"/>
            </a:xfrm>
            <a:prstGeom prst="rect">
              <a:avLst/>
            </a:prstGeom>
            <a:noFill/>
            <a:extLst>
              <a:ext uri="{909E8E84-426E-40DD-AFC4-6F175D3DCCD1}">
                <a14:hiddenFill xmlns:a14="http://schemas.microsoft.com/office/drawing/2010/main">
                  <a:solidFill>
                    <a:srgbClr val="FFFFFF"/>
                  </a:solidFill>
                </a14:hiddenFill>
              </a:ext>
            </a:extLst>
          </p:spPr>
        </p:pic>
        <p:pic>
          <p:nvPicPr>
            <p:cNvPr id="18441" name="Picture 9" descr="C:\Τα έγγραφά μου\Οι εικόνες μου\networks-internet\1.JPG"/>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480" y="2854"/>
              <a:ext cx="2736" cy="1370"/>
            </a:xfrm>
            <a:prstGeom prst="rect">
              <a:avLst/>
            </a:prstGeom>
            <a:noFill/>
            <a:extLst>
              <a:ext uri="{909E8E84-426E-40DD-AFC4-6F175D3DCCD1}">
                <a14:hiddenFill xmlns:a14="http://schemas.microsoft.com/office/drawing/2010/main">
                  <a:solidFill>
                    <a:srgbClr val="FFFFFF"/>
                  </a:solidFill>
                </a14:hiddenFill>
              </a:ext>
            </a:extLst>
          </p:spPr>
        </p:pic>
        <p:pic>
          <p:nvPicPr>
            <p:cNvPr id="18442" name="Picture 10" descr="C:\Τα έγγραφά μου\My eBooks\hub.jpg"/>
            <p:cNvPicPr>
              <a:picLocks noChangeAspect="1" noChangeArrowheads="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3216" y="3216"/>
              <a:ext cx="1920" cy="100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3"/>
          <p:cNvSpPr>
            <a:spLocks noGrp="1"/>
          </p:cNvSpPr>
          <p:nvPr>
            <p:ph type="ftr" sz="quarter" idx="11"/>
          </p:nvPr>
        </p:nvSpPr>
        <p:spPr/>
        <p:txBody>
          <a:bodyPr/>
          <a:lstStyle/>
          <a:p>
            <a:r>
              <a:rPr lang="el-GR" altLang="el-GR"/>
              <a:t>Βελώνης Γεώργιος</a:t>
            </a:r>
          </a:p>
        </p:txBody>
      </p:sp>
      <p:sp>
        <p:nvSpPr>
          <p:cNvPr id="8" name="Θέση αριθμού διαφάνειας 4"/>
          <p:cNvSpPr>
            <a:spLocks noGrp="1"/>
          </p:cNvSpPr>
          <p:nvPr>
            <p:ph type="sldNum" sz="quarter" idx="12"/>
          </p:nvPr>
        </p:nvSpPr>
        <p:spPr/>
        <p:txBody>
          <a:bodyPr/>
          <a:lstStyle/>
          <a:p>
            <a:r>
              <a:rPr lang="el-GR" altLang="el-GR"/>
              <a:t>3 - </a:t>
            </a:r>
            <a:fld id="{2A161918-BA3D-44A7-8E61-13E257882B1B}" type="slidenum">
              <a:rPr lang="el-GR" altLang="el-GR"/>
              <a:pPr/>
              <a:t>16</a:t>
            </a:fld>
            <a:endParaRPr lang="el-GR" altLang="el-GR"/>
          </a:p>
        </p:txBody>
      </p:sp>
      <p:sp>
        <p:nvSpPr>
          <p:cNvPr id="13314"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Δρομολογητές </a:t>
            </a:r>
            <a:r>
              <a:rPr lang="en-US" altLang="el-GR" b="1">
                <a:effectLst>
                  <a:outerShdw blurRad="38100" dist="38100" dir="2700000" algn="tl">
                    <a:srgbClr val="C0C0C0"/>
                  </a:outerShdw>
                </a:effectLst>
              </a:rPr>
              <a:t>(Routers)</a:t>
            </a:r>
            <a:endParaRPr lang="el-GR" altLang="el-GR" b="1">
              <a:effectLst>
                <a:outerShdw blurRad="38100" dist="38100" dir="2700000" algn="tl">
                  <a:srgbClr val="C0C0C0"/>
                </a:outerShdw>
              </a:effectLst>
            </a:endParaRPr>
          </a:p>
        </p:txBody>
      </p:sp>
      <p:sp>
        <p:nvSpPr>
          <p:cNvPr id="13315" name="Text Box 3"/>
          <p:cNvSpPr txBox="1">
            <a:spLocks noChangeArrowheads="1"/>
          </p:cNvSpPr>
          <p:nvPr/>
        </p:nvSpPr>
        <p:spPr bwMode="auto">
          <a:xfrm>
            <a:off x="228600" y="1828800"/>
            <a:ext cx="5638800" cy="461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90000"/>
              </a:lnSpc>
              <a:spcBef>
                <a:spcPct val="25000"/>
              </a:spcBef>
            </a:pPr>
            <a:r>
              <a:rPr lang="el-GR" altLang="el-GR" sz="3000" b="0">
                <a:solidFill>
                  <a:srgbClr val="FF3300"/>
                </a:solidFill>
                <a:effectLst/>
              </a:rPr>
              <a:t>Οι </a:t>
            </a:r>
            <a:r>
              <a:rPr lang="en-US" altLang="el-GR" sz="3000">
                <a:solidFill>
                  <a:srgbClr val="FF3300"/>
                </a:solidFill>
                <a:effectLst/>
              </a:rPr>
              <a:t>routers</a:t>
            </a:r>
            <a:r>
              <a:rPr lang="en-US" altLang="el-GR" sz="3000" b="0">
                <a:solidFill>
                  <a:srgbClr val="FF3300"/>
                </a:solidFill>
                <a:effectLst/>
              </a:rPr>
              <a:t> </a:t>
            </a:r>
            <a:r>
              <a:rPr lang="el-GR" altLang="el-GR" sz="3000" b="0">
                <a:solidFill>
                  <a:srgbClr val="FF3300"/>
                </a:solidFill>
                <a:effectLst/>
              </a:rPr>
              <a:t>είναι συσκευές που συνδέουν δύο ή περισσότερα δίκτυα (που μπορεί να είναι διαφορετικού τύπου) και έτσι ανήκουν σε δύο ή περισσότερα δίκτυα ταυτόχρονα. Η δουλειά τους είναι να δρομολογούν τα πακέτα των δεδομένων μέσα από τα διάφορα δίκτυα που αποτελούν το </a:t>
            </a:r>
            <a:r>
              <a:rPr lang="en-US" altLang="el-GR" sz="3000" b="0">
                <a:solidFill>
                  <a:srgbClr val="FF3300"/>
                </a:solidFill>
                <a:effectLst/>
              </a:rPr>
              <a:t>Internet</a:t>
            </a:r>
            <a:r>
              <a:rPr lang="el-GR" altLang="el-GR" sz="3000" b="0">
                <a:solidFill>
                  <a:srgbClr val="FF3300"/>
                </a:solidFill>
                <a:effectLst/>
              </a:rPr>
              <a:t>,</a:t>
            </a:r>
            <a:r>
              <a:rPr lang="en-US" altLang="el-GR" sz="3000" b="0">
                <a:solidFill>
                  <a:srgbClr val="FF3300"/>
                </a:solidFill>
                <a:effectLst/>
              </a:rPr>
              <a:t> </a:t>
            </a:r>
            <a:r>
              <a:rPr lang="el-GR" altLang="el-GR" sz="3000" b="0">
                <a:solidFill>
                  <a:srgbClr val="FF3300"/>
                </a:solidFill>
                <a:effectLst/>
              </a:rPr>
              <a:t>μέχρις ότου να τα επιδώσουν στον προορισμό τους.</a:t>
            </a:r>
          </a:p>
        </p:txBody>
      </p:sp>
      <p:pic>
        <p:nvPicPr>
          <p:cNvPr id="13319" name="Picture 7" descr="C:\Τα έγγραφά μου\My eBooks\router.jpg"/>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5943600" y="2005013"/>
            <a:ext cx="3048000" cy="1541462"/>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C:\Τα έγγραφά μου\My eBooks\rout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581400"/>
            <a:ext cx="3048000" cy="2060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E4A58699-9304-4A88-8F52-58DDFD3721DF}" type="slidenum">
              <a:rPr lang="el-GR" altLang="el-GR"/>
              <a:pPr/>
              <a:t>17</a:t>
            </a:fld>
            <a:endParaRPr lang="el-GR" altLang="el-GR"/>
          </a:p>
        </p:txBody>
      </p:sp>
      <p:sp>
        <p:nvSpPr>
          <p:cNvPr id="21506" name="Rectangle 2" descr="Large confetti"/>
          <p:cNvSpPr>
            <a:spLocks noGrp="1" noChangeArrowheads="1"/>
          </p:cNvSpPr>
          <p:nvPr>
            <p:ph type="title"/>
          </p:nvPr>
        </p:nvSpPr>
        <p:spPr>
          <a:xfrm>
            <a:off x="1093788" y="284163"/>
            <a:ext cx="7897812" cy="1143000"/>
          </a:xfrm>
        </p:spPr>
        <p:txBody>
          <a:bodyPr/>
          <a:lstStyle/>
          <a:p>
            <a:r>
              <a:rPr lang="el-GR" altLang="el-GR" sz="2900" b="1">
                <a:effectLst>
                  <a:outerShdw blurRad="38100" dist="38100" dir="2700000" algn="tl">
                    <a:srgbClr val="C0C0C0"/>
                  </a:outerShdw>
                </a:effectLst>
              </a:rPr>
              <a:t>Παράσταση Σύνδεσης Δικτύων με Δρομολογητές</a:t>
            </a:r>
          </a:p>
        </p:txBody>
      </p:sp>
      <p:pic>
        <p:nvPicPr>
          <p:cNvPr id="21507" name="Picture 3" descr="F:\pic material\hardware\routerxx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5713"/>
            <a:ext cx="9144000" cy="3292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υποσέλιδου 3"/>
          <p:cNvSpPr>
            <a:spLocks noGrp="1"/>
          </p:cNvSpPr>
          <p:nvPr>
            <p:ph type="ftr" sz="quarter" idx="11"/>
          </p:nvPr>
        </p:nvSpPr>
        <p:spPr/>
        <p:txBody>
          <a:bodyPr/>
          <a:lstStyle/>
          <a:p>
            <a:r>
              <a:rPr lang="el-GR" altLang="el-GR"/>
              <a:t>Βελώνης Γεώργιος</a:t>
            </a:r>
          </a:p>
        </p:txBody>
      </p:sp>
      <p:sp>
        <p:nvSpPr>
          <p:cNvPr id="9" name="Θέση αριθμού διαφάνειας 4"/>
          <p:cNvSpPr>
            <a:spLocks noGrp="1"/>
          </p:cNvSpPr>
          <p:nvPr>
            <p:ph type="sldNum" sz="quarter" idx="12"/>
          </p:nvPr>
        </p:nvSpPr>
        <p:spPr/>
        <p:txBody>
          <a:bodyPr/>
          <a:lstStyle/>
          <a:p>
            <a:r>
              <a:rPr lang="el-GR" altLang="el-GR"/>
              <a:t>3 - </a:t>
            </a:r>
            <a:fld id="{1B04CB8D-B855-44C2-BC70-CFD472DDFD6A}" type="slidenum">
              <a:rPr lang="el-GR" altLang="el-GR"/>
              <a:pPr/>
              <a:t>18</a:t>
            </a:fld>
            <a:endParaRPr lang="el-GR" altLang="el-GR"/>
          </a:p>
        </p:txBody>
      </p:sp>
      <p:sp>
        <p:nvSpPr>
          <p:cNvPr id="16386"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Πύλες (</a:t>
            </a:r>
            <a:r>
              <a:rPr lang="en-US" altLang="el-GR" b="1">
                <a:effectLst>
                  <a:outerShdw blurRad="38100" dist="38100" dir="2700000" algn="tl">
                    <a:srgbClr val="C0C0C0"/>
                  </a:outerShdw>
                </a:effectLst>
              </a:rPr>
              <a:t>Gateways)</a:t>
            </a:r>
            <a:endParaRPr lang="el-GR" altLang="el-GR" b="1">
              <a:effectLst>
                <a:outerShdw blurRad="38100" dist="38100" dir="2700000" algn="tl">
                  <a:srgbClr val="C0C0C0"/>
                </a:outerShdw>
              </a:effectLst>
            </a:endParaRPr>
          </a:p>
        </p:txBody>
      </p:sp>
      <p:sp>
        <p:nvSpPr>
          <p:cNvPr id="16387" name="Text Box 3"/>
          <p:cNvSpPr txBox="1">
            <a:spLocks noChangeArrowheads="1"/>
          </p:cNvSpPr>
          <p:nvPr/>
        </p:nvSpPr>
        <p:spPr bwMode="auto">
          <a:xfrm>
            <a:off x="152400" y="1752600"/>
            <a:ext cx="8763000" cy="318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900" b="0">
                <a:solidFill>
                  <a:srgbClr val="FF3300"/>
                </a:solidFill>
                <a:effectLst/>
              </a:rPr>
              <a:t>Οι </a:t>
            </a:r>
            <a:r>
              <a:rPr lang="en-US" altLang="el-GR" sz="2900">
                <a:solidFill>
                  <a:srgbClr val="FF3300"/>
                </a:solidFill>
                <a:effectLst/>
              </a:rPr>
              <a:t>gateways</a:t>
            </a:r>
            <a:r>
              <a:rPr lang="en-US" altLang="el-GR" sz="2900" b="0">
                <a:solidFill>
                  <a:srgbClr val="FF3300"/>
                </a:solidFill>
                <a:effectLst/>
              </a:rPr>
              <a:t> </a:t>
            </a:r>
            <a:r>
              <a:rPr lang="el-GR" altLang="el-GR" sz="2900" b="0">
                <a:solidFill>
                  <a:srgbClr val="FF3300"/>
                </a:solidFill>
                <a:effectLst/>
              </a:rPr>
              <a:t>είναι συσκευές με λειτουργία ανάλογη με εκείνη των </a:t>
            </a:r>
            <a:r>
              <a:rPr lang="en-US" altLang="el-GR" sz="2900">
                <a:solidFill>
                  <a:srgbClr val="FF3300"/>
                </a:solidFill>
                <a:effectLst/>
              </a:rPr>
              <a:t>routers</a:t>
            </a:r>
            <a:r>
              <a:rPr lang="el-GR" altLang="el-GR" sz="2900" b="0">
                <a:solidFill>
                  <a:srgbClr val="FF3300"/>
                </a:solidFill>
                <a:effectLst/>
              </a:rPr>
              <a:t>, έχουν όμως την πρόσθετη δυνα-τότητα να μπορούν να συνδέουν τμήματα δικτύων με διαφορετική τεχνολογία (π.χ. δίκτυο συνεστραμμένου ζεύγους καλωδίων με δίκτυο οπτικών ινών). Ορισμένοι σύγχρονοι </a:t>
            </a:r>
            <a:r>
              <a:rPr lang="el-GR" altLang="el-GR" sz="2900">
                <a:solidFill>
                  <a:srgbClr val="FF3300"/>
                </a:solidFill>
                <a:effectLst/>
              </a:rPr>
              <a:t>δρομολογητές</a:t>
            </a:r>
            <a:r>
              <a:rPr lang="el-GR" altLang="el-GR" sz="2900" b="0">
                <a:solidFill>
                  <a:srgbClr val="FF3300"/>
                </a:solidFill>
                <a:effectLst/>
              </a:rPr>
              <a:t> έχουν τις δυνατότητες που έχουν και οι </a:t>
            </a:r>
            <a:r>
              <a:rPr lang="el-GR" altLang="el-GR" sz="2900">
                <a:solidFill>
                  <a:srgbClr val="FF3300"/>
                </a:solidFill>
                <a:effectLst/>
              </a:rPr>
              <a:t>πύλες</a:t>
            </a:r>
            <a:r>
              <a:rPr lang="el-GR" altLang="el-GR" sz="2900" b="0">
                <a:solidFill>
                  <a:srgbClr val="FF3300"/>
                </a:solidFill>
                <a:effectLst/>
              </a:rPr>
              <a:t>.</a:t>
            </a:r>
          </a:p>
        </p:txBody>
      </p:sp>
      <p:pic>
        <p:nvPicPr>
          <p:cNvPr id="16391" name="Picture 7" descr="C:\Τα έγγραφά μου\Οι εικόνες μου\networks-internet\gatewa5.jpg"/>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5486400" y="5181600"/>
            <a:ext cx="3429000" cy="895350"/>
          </a:xfrm>
          <a:prstGeom prst="rect">
            <a:avLst/>
          </a:prstGeom>
          <a:noFill/>
          <a:extLst>
            <a:ext uri="{909E8E84-426E-40DD-AFC4-6F175D3DCCD1}">
              <a14:hiddenFill xmlns:a14="http://schemas.microsoft.com/office/drawing/2010/main">
                <a:solidFill>
                  <a:srgbClr val="FFFFFF"/>
                </a:solidFill>
              </a14:hiddenFill>
            </a:ext>
          </a:extLst>
        </p:spPr>
      </p:pic>
      <p:pic>
        <p:nvPicPr>
          <p:cNvPr id="16392" name="Picture 8" descr="C:\Τα έγγραφά μου\Οι εικόνες μου\networks-internet\epipe-2202-rear-gateway.jpg"/>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228600" y="5181600"/>
            <a:ext cx="50546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6393" name="Picture 9" descr="C:\Τα έγγραφά μου\Οι εικόνες μου\networks-internet\gateway_animati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52400"/>
            <a:ext cx="2892425" cy="1074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43ADC34C-7106-4BD5-BB22-1E4C5C355693}" type="slidenum">
              <a:rPr lang="el-GR" altLang="el-GR"/>
              <a:pPr/>
              <a:t>19</a:t>
            </a:fld>
            <a:endParaRPr lang="el-GR" altLang="el-GR"/>
          </a:p>
        </p:txBody>
      </p:sp>
      <p:sp>
        <p:nvSpPr>
          <p:cNvPr id="22530" name="Rectangle 2" descr="Large confetti"/>
          <p:cNvSpPr>
            <a:spLocks noGrp="1" noChangeArrowheads="1"/>
          </p:cNvSpPr>
          <p:nvPr>
            <p:ph type="title"/>
          </p:nvPr>
        </p:nvSpPr>
        <p:spPr/>
        <p:txBody>
          <a:bodyPr/>
          <a:lstStyle/>
          <a:p>
            <a:r>
              <a:rPr lang="el-GR" altLang="el-GR" sz="3200" b="1">
                <a:effectLst>
                  <a:outerShdw blurRad="38100" dist="38100" dir="2700000" algn="tl">
                    <a:srgbClr val="C0C0C0"/>
                  </a:outerShdw>
                </a:effectLst>
              </a:rPr>
              <a:t>Παράσταση Σύνδεσης Δικτύων με Πύλες</a:t>
            </a:r>
          </a:p>
        </p:txBody>
      </p:sp>
      <p:pic>
        <p:nvPicPr>
          <p:cNvPr id="22531" name="Picture 3" descr="F:\pic material\hardware\gatewa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4000" cy="434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l-GR" altLang="el-GR"/>
              <a:t>3 - </a:t>
            </a:r>
            <a:fld id="{F7287A38-996F-41AC-BAAF-9710151E05E5}" type="slidenum">
              <a:rPr lang="el-GR" altLang="el-GR"/>
              <a:pPr/>
              <a:t>2</a:t>
            </a:fld>
            <a:endParaRPr lang="el-GR" altLang="el-GR"/>
          </a:p>
        </p:txBody>
      </p:sp>
      <p:sp>
        <p:nvSpPr>
          <p:cNvPr id="1026" name="Rectangle 2" descr="Large confetti"/>
          <p:cNvSpPr>
            <a:spLocks noGrp="1" noChangeArrowheads="1"/>
          </p:cNvSpPr>
          <p:nvPr>
            <p:ph type="title"/>
          </p:nvPr>
        </p:nvSpPr>
        <p:spPr/>
        <p:txBody>
          <a:bodyPr/>
          <a:lstStyle/>
          <a:p>
            <a:r>
              <a:rPr lang="el-GR" altLang="el-GR" sz="4000" b="1">
                <a:effectLst>
                  <a:outerShdw blurRad="38100" dist="38100" dir="2700000" algn="tl">
                    <a:srgbClr val="C0C0C0"/>
                  </a:outerShdw>
                </a:effectLst>
              </a:rPr>
              <a:t>ΛΕΙΤΟΥΡΓΙΑ ΤΟΥ </a:t>
            </a:r>
            <a:r>
              <a:rPr lang="en-US" altLang="el-GR" sz="4000" b="1">
                <a:effectLst>
                  <a:outerShdw blurRad="38100" dist="38100" dir="2700000" algn="tl">
                    <a:srgbClr val="C0C0C0"/>
                  </a:outerShdw>
                </a:effectLst>
              </a:rPr>
              <a:t>INTERNET</a:t>
            </a:r>
            <a:endParaRPr lang="el-GR" altLang="el-GR" sz="4000" b="1">
              <a:effectLst>
                <a:outerShdw blurRad="38100" dist="38100" dir="2700000" algn="tl">
                  <a:srgbClr val="C0C0C0"/>
                </a:outerShdw>
              </a:effectLst>
            </a:endParaRPr>
          </a:p>
        </p:txBody>
      </p:sp>
      <p:sp>
        <p:nvSpPr>
          <p:cNvPr id="1027" name="Rectangle 3"/>
          <p:cNvSpPr>
            <a:spLocks noGrp="1" noChangeArrowheads="1"/>
          </p:cNvSpPr>
          <p:nvPr>
            <p:ph type="body" idx="1"/>
          </p:nvPr>
        </p:nvSpPr>
        <p:spPr>
          <a:xfrm>
            <a:off x="609600" y="2590800"/>
            <a:ext cx="6324600" cy="2819400"/>
          </a:xfrm>
        </p:spPr>
        <p:txBody>
          <a:bodyPr/>
          <a:lstStyle/>
          <a:p>
            <a:pPr marL="476250" indent="-476250">
              <a:buClr>
                <a:srgbClr val="3366CC"/>
              </a:buClr>
              <a:buFont typeface="Wingdings" panose="05000000000000000000" pitchFamily="2" charset="2"/>
              <a:buChar char="v"/>
            </a:pPr>
            <a:r>
              <a:rPr lang="el-GR" altLang="el-GR" sz="3600">
                <a:solidFill>
                  <a:srgbClr val="FF3300"/>
                </a:solidFill>
              </a:rPr>
              <a:t>Παροχείς Υπηρεσιών </a:t>
            </a:r>
            <a:r>
              <a:rPr lang="en-US" altLang="el-GR" sz="3600">
                <a:solidFill>
                  <a:srgbClr val="FF3300"/>
                </a:solidFill>
              </a:rPr>
              <a:t>Internet </a:t>
            </a:r>
          </a:p>
          <a:p>
            <a:pPr marL="476250" indent="-476250">
              <a:buClr>
                <a:srgbClr val="3366CC"/>
              </a:buClr>
              <a:buFont typeface="Wingdings" panose="05000000000000000000" pitchFamily="2" charset="2"/>
              <a:buChar char="v"/>
            </a:pPr>
            <a:r>
              <a:rPr lang="el-GR" altLang="el-GR" sz="3600">
                <a:solidFill>
                  <a:srgbClr val="FF3300"/>
                </a:solidFill>
              </a:rPr>
              <a:t>Κόμβοι ή Σημεία Παρουσίας</a:t>
            </a:r>
          </a:p>
          <a:p>
            <a:pPr marL="476250" indent="-476250">
              <a:buClr>
                <a:srgbClr val="3366CC"/>
              </a:buClr>
              <a:buFont typeface="Wingdings" panose="05000000000000000000" pitchFamily="2" charset="2"/>
              <a:buChar char="v"/>
            </a:pPr>
            <a:r>
              <a:rPr lang="el-GR" altLang="el-GR" sz="3600">
                <a:solidFill>
                  <a:srgbClr val="FF3300"/>
                </a:solidFill>
              </a:rPr>
              <a:t>Χρήστες ή Συνδρομητές</a:t>
            </a:r>
          </a:p>
          <a:p>
            <a:pPr marL="476250" indent="-476250">
              <a:buClr>
                <a:srgbClr val="3366CC"/>
              </a:buClr>
              <a:buFont typeface="Wingdings" panose="05000000000000000000" pitchFamily="2" charset="2"/>
              <a:buChar char="v"/>
            </a:pPr>
            <a:r>
              <a:rPr lang="el-GR" altLang="el-GR" sz="3600">
                <a:solidFill>
                  <a:srgbClr val="FF3300"/>
                </a:solidFill>
              </a:rPr>
              <a:t>Υπηρεσίες </a:t>
            </a:r>
            <a:r>
              <a:rPr lang="en-US" altLang="el-GR" sz="3600">
                <a:solidFill>
                  <a:srgbClr val="FF3300"/>
                </a:solidFill>
              </a:rPr>
              <a:t>Internet</a:t>
            </a:r>
            <a:endParaRPr lang="el-GR" altLang="el-GR" sz="3600">
              <a:solidFill>
                <a:srgbClr val="FF3300"/>
              </a:solidFill>
            </a:endParaRPr>
          </a:p>
        </p:txBody>
      </p:sp>
      <p:pic>
        <p:nvPicPr>
          <p:cNvPr id="1028" name="Picture 4" descr="F:\pic material\internet-gifs\DIALUP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2004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3"/>
          <p:cNvSpPr>
            <a:spLocks noGrp="1"/>
          </p:cNvSpPr>
          <p:nvPr>
            <p:ph type="ftr" sz="quarter" idx="11"/>
          </p:nvPr>
        </p:nvSpPr>
        <p:spPr/>
        <p:txBody>
          <a:bodyPr/>
          <a:lstStyle/>
          <a:p>
            <a:r>
              <a:rPr lang="el-GR" altLang="el-GR"/>
              <a:t>Βελώνης Γεώργιος</a:t>
            </a:r>
          </a:p>
        </p:txBody>
      </p:sp>
      <p:sp>
        <p:nvSpPr>
          <p:cNvPr id="7" name="Θέση αριθμού διαφάνειας 4"/>
          <p:cNvSpPr>
            <a:spLocks noGrp="1"/>
          </p:cNvSpPr>
          <p:nvPr>
            <p:ph type="sldNum" sz="quarter" idx="12"/>
          </p:nvPr>
        </p:nvSpPr>
        <p:spPr/>
        <p:txBody>
          <a:bodyPr/>
          <a:lstStyle/>
          <a:p>
            <a:r>
              <a:rPr lang="el-GR" altLang="el-GR"/>
              <a:t>3 - </a:t>
            </a:r>
            <a:fld id="{1E95D7D1-0AC7-48D8-9315-4A21CD05509D}" type="slidenum">
              <a:rPr lang="el-GR" altLang="el-GR"/>
              <a:pPr/>
              <a:t>20</a:t>
            </a:fld>
            <a:endParaRPr lang="el-GR" altLang="el-GR"/>
          </a:p>
        </p:txBody>
      </p:sp>
      <p:sp>
        <p:nvSpPr>
          <p:cNvPr id="23554"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Εξυπηρετητές (</a:t>
            </a:r>
            <a:r>
              <a:rPr lang="en-US" altLang="el-GR" b="1">
                <a:effectLst>
                  <a:outerShdw blurRad="38100" dist="38100" dir="2700000" algn="tl">
                    <a:srgbClr val="C0C0C0"/>
                  </a:outerShdw>
                </a:effectLst>
              </a:rPr>
              <a:t>Servers)</a:t>
            </a:r>
            <a:endParaRPr lang="el-GR" altLang="el-GR" b="1">
              <a:effectLst>
                <a:outerShdw blurRad="38100" dist="38100" dir="2700000" algn="tl">
                  <a:srgbClr val="C0C0C0"/>
                </a:outerShdw>
              </a:effectLst>
            </a:endParaRPr>
          </a:p>
        </p:txBody>
      </p:sp>
      <p:sp>
        <p:nvSpPr>
          <p:cNvPr id="23555" name="Text Box 3"/>
          <p:cNvSpPr txBox="1">
            <a:spLocks noChangeArrowheads="1"/>
          </p:cNvSpPr>
          <p:nvPr/>
        </p:nvSpPr>
        <p:spPr bwMode="auto">
          <a:xfrm>
            <a:off x="152400" y="1828800"/>
            <a:ext cx="8839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400" b="0">
                <a:solidFill>
                  <a:srgbClr val="FF3300"/>
                </a:solidFill>
                <a:effectLst/>
              </a:rPr>
              <a:t>Οι </a:t>
            </a:r>
            <a:r>
              <a:rPr lang="el-GR" altLang="el-GR" sz="2400">
                <a:solidFill>
                  <a:srgbClr val="FF3300"/>
                </a:solidFill>
                <a:effectLst/>
              </a:rPr>
              <a:t>εξυπηρετητές</a:t>
            </a:r>
            <a:r>
              <a:rPr lang="el-GR" altLang="el-GR" sz="2400" b="0">
                <a:solidFill>
                  <a:srgbClr val="FF3300"/>
                </a:solidFill>
                <a:effectLst/>
              </a:rPr>
              <a:t> που χρησιμοποιούνται στο </a:t>
            </a:r>
            <a:r>
              <a:rPr lang="en-US" altLang="el-GR" sz="2400" b="0">
                <a:solidFill>
                  <a:srgbClr val="FF3300"/>
                </a:solidFill>
                <a:effectLst/>
              </a:rPr>
              <a:t>Internet </a:t>
            </a:r>
            <a:r>
              <a:rPr lang="el-GR" altLang="el-GR" sz="2400" b="0">
                <a:solidFill>
                  <a:srgbClr val="FF3300"/>
                </a:solidFill>
                <a:effectLst/>
              </a:rPr>
              <a:t>είναι διαφόρων κατηγοριών. Ο καθένας από αυτούς προσφέρει στους χρήστες διαφορετικές υπηρεσίες. Οι </a:t>
            </a:r>
            <a:r>
              <a:rPr lang="el-GR" altLang="el-GR" sz="2400">
                <a:solidFill>
                  <a:srgbClr val="FF3300"/>
                </a:solidFill>
                <a:effectLst/>
              </a:rPr>
              <a:t>εξυπηρετητές</a:t>
            </a:r>
            <a:r>
              <a:rPr lang="el-GR" altLang="el-GR" sz="2400" b="0">
                <a:solidFill>
                  <a:srgbClr val="FF3300"/>
                </a:solidFill>
                <a:effectLst/>
              </a:rPr>
              <a:t> αποτελούν τον εξοπλισμό σχεδόν όλων των παροχέων. Μερικοί από αυτούς χρησιμοποιούνται και από τους κόμβους </a:t>
            </a:r>
            <a:r>
              <a:rPr lang="en-US" altLang="el-GR" sz="2400" b="0">
                <a:solidFill>
                  <a:srgbClr val="FF3300"/>
                </a:solidFill>
                <a:effectLst/>
              </a:rPr>
              <a:t>Internet. </a:t>
            </a:r>
            <a:r>
              <a:rPr lang="el-GR" altLang="el-GR" sz="2400" b="0">
                <a:solidFill>
                  <a:srgbClr val="FF3300"/>
                </a:solidFill>
                <a:effectLst/>
              </a:rPr>
              <a:t>Οι 6 κυριότερες κατηγορίες είναι:</a:t>
            </a:r>
          </a:p>
        </p:txBody>
      </p:sp>
      <p:sp>
        <p:nvSpPr>
          <p:cNvPr id="23556" name="Text Box 4"/>
          <p:cNvSpPr txBox="1">
            <a:spLocks noChangeArrowheads="1"/>
          </p:cNvSpPr>
          <p:nvPr/>
        </p:nvSpPr>
        <p:spPr bwMode="auto">
          <a:xfrm>
            <a:off x="228600" y="3871913"/>
            <a:ext cx="8763000" cy="275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Clr>
                <a:srgbClr val="006600"/>
              </a:buClr>
              <a:buFont typeface="Wingdings" panose="05000000000000000000" pitchFamily="2" charset="2"/>
              <a:buChar char="Ø"/>
            </a:pPr>
            <a:r>
              <a:rPr lang="el-GR" altLang="el-GR" sz="2400" b="0">
                <a:solidFill>
                  <a:srgbClr val="3366CC"/>
                </a:solidFill>
                <a:effectLst/>
              </a:rPr>
              <a:t> </a:t>
            </a:r>
            <a:r>
              <a:rPr lang="en-US" altLang="el-GR" sz="2400" b="0">
                <a:solidFill>
                  <a:srgbClr val="0000FF"/>
                </a:solidFill>
                <a:effectLst/>
              </a:rPr>
              <a:t>Web server</a:t>
            </a:r>
            <a:r>
              <a:rPr lang="en-US" altLang="el-GR" sz="2400" b="0">
                <a:solidFill>
                  <a:srgbClr val="3366CC"/>
                </a:solidFill>
                <a:effectLst/>
              </a:rPr>
              <a:t>	</a:t>
            </a:r>
            <a:r>
              <a:rPr lang="el-GR" altLang="el-GR" sz="2400" b="0">
                <a:solidFill>
                  <a:srgbClr val="3366CC"/>
                </a:solidFill>
                <a:effectLst/>
              </a:rPr>
              <a:t>  </a:t>
            </a:r>
            <a:r>
              <a:rPr lang="en-US" altLang="el-GR" sz="2400" b="0">
                <a:solidFill>
                  <a:srgbClr val="3366CC"/>
                </a:solidFill>
                <a:effectLst/>
              </a:rPr>
              <a:t>    - </a:t>
            </a:r>
            <a:r>
              <a:rPr lang="el-GR" altLang="el-GR" sz="2400" b="0">
                <a:solidFill>
                  <a:srgbClr val="FF3300"/>
                </a:solidFill>
                <a:effectLst/>
              </a:rPr>
              <a:t>Παρέχει πρόσβαση στον παγκόσμιο ιστό </a:t>
            </a:r>
            <a:endParaRPr lang="en-US" altLang="el-GR" sz="2400" b="0">
              <a:solidFill>
                <a:srgbClr val="FF3300"/>
              </a:solidFill>
              <a:effectLst/>
            </a:endParaRPr>
          </a:p>
          <a:p>
            <a:pPr>
              <a:lnSpc>
                <a:spcPct val="90000"/>
              </a:lnSpc>
              <a:spcBef>
                <a:spcPct val="20000"/>
              </a:spcBef>
              <a:buClr>
                <a:srgbClr val="006600"/>
              </a:buClr>
              <a:buFont typeface="Wingdings" panose="05000000000000000000" pitchFamily="2" charset="2"/>
              <a:buChar char="Ø"/>
            </a:pPr>
            <a:r>
              <a:rPr lang="en-US" altLang="el-GR" sz="2400" b="0">
                <a:solidFill>
                  <a:srgbClr val="3366CC"/>
                </a:solidFill>
                <a:effectLst/>
              </a:rPr>
              <a:t> </a:t>
            </a:r>
            <a:r>
              <a:rPr lang="en-US" altLang="el-GR" sz="2400" b="0">
                <a:solidFill>
                  <a:srgbClr val="0000FF"/>
                </a:solidFill>
                <a:effectLst/>
              </a:rPr>
              <a:t>Mail server</a:t>
            </a:r>
            <a:r>
              <a:rPr lang="en-US" altLang="el-GR" sz="2400" b="0">
                <a:solidFill>
                  <a:srgbClr val="3366CC"/>
                </a:solidFill>
                <a:effectLst/>
              </a:rPr>
              <a:t>	      - </a:t>
            </a:r>
            <a:r>
              <a:rPr lang="el-GR" altLang="el-GR" sz="2400" b="0">
                <a:solidFill>
                  <a:srgbClr val="FF3300"/>
                </a:solidFill>
                <a:effectLst/>
              </a:rPr>
              <a:t>Υποστηρίζει το ηλεκτρονικό ταχυδρομείο</a:t>
            </a:r>
            <a:endParaRPr lang="en-US" altLang="el-GR" sz="2400" b="0">
              <a:solidFill>
                <a:srgbClr val="FF3300"/>
              </a:solidFill>
              <a:effectLst/>
            </a:endParaRPr>
          </a:p>
          <a:p>
            <a:pPr>
              <a:lnSpc>
                <a:spcPct val="90000"/>
              </a:lnSpc>
              <a:spcBef>
                <a:spcPct val="20000"/>
              </a:spcBef>
              <a:buClr>
                <a:srgbClr val="006600"/>
              </a:buClr>
              <a:buFont typeface="Wingdings" panose="05000000000000000000" pitchFamily="2" charset="2"/>
              <a:buChar char="Ø"/>
            </a:pPr>
            <a:r>
              <a:rPr lang="en-US" altLang="el-GR" sz="2400" b="0">
                <a:solidFill>
                  <a:srgbClr val="3366CC"/>
                </a:solidFill>
                <a:effectLst/>
              </a:rPr>
              <a:t> </a:t>
            </a:r>
            <a:r>
              <a:rPr lang="en-US" altLang="el-GR" sz="2400" b="0">
                <a:solidFill>
                  <a:srgbClr val="0000FF"/>
                </a:solidFill>
                <a:effectLst/>
              </a:rPr>
              <a:t>FTP server</a:t>
            </a:r>
            <a:r>
              <a:rPr lang="el-GR" altLang="el-GR" sz="2400" b="0">
                <a:solidFill>
                  <a:srgbClr val="3366CC"/>
                </a:solidFill>
                <a:effectLst/>
              </a:rPr>
              <a:t>	</a:t>
            </a:r>
            <a:r>
              <a:rPr lang="en-US" altLang="el-GR" sz="2400" b="0">
                <a:solidFill>
                  <a:srgbClr val="3366CC"/>
                </a:solidFill>
                <a:effectLst/>
              </a:rPr>
              <a:t>   </a:t>
            </a:r>
            <a:r>
              <a:rPr lang="el-GR" altLang="el-GR" sz="2400" b="0">
                <a:solidFill>
                  <a:srgbClr val="3366CC"/>
                </a:solidFill>
                <a:effectLst/>
              </a:rPr>
              <a:t>  </a:t>
            </a:r>
            <a:r>
              <a:rPr lang="en-US" altLang="el-GR" sz="2400" b="0">
                <a:solidFill>
                  <a:srgbClr val="3366CC"/>
                </a:solidFill>
                <a:effectLst/>
              </a:rPr>
              <a:t> </a:t>
            </a:r>
            <a:r>
              <a:rPr lang="el-GR" altLang="el-GR" sz="2400" b="0">
                <a:solidFill>
                  <a:srgbClr val="3366CC"/>
                </a:solidFill>
                <a:effectLst/>
              </a:rPr>
              <a:t>- </a:t>
            </a:r>
            <a:r>
              <a:rPr lang="el-GR" altLang="el-GR" sz="2400" b="0">
                <a:solidFill>
                  <a:srgbClr val="FF3300"/>
                </a:solidFill>
                <a:effectLst/>
              </a:rPr>
              <a:t>Περιέχει αρχεία και επιτρέπει τη μεταφορά τους</a:t>
            </a:r>
            <a:endParaRPr lang="en-US" altLang="el-GR" sz="2400" b="0">
              <a:solidFill>
                <a:srgbClr val="FF3300"/>
              </a:solidFill>
              <a:effectLst/>
            </a:endParaRPr>
          </a:p>
          <a:p>
            <a:pPr>
              <a:lnSpc>
                <a:spcPct val="90000"/>
              </a:lnSpc>
              <a:spcBef>
                <a:spcPct val="20000"/>
              </a:spcBef>
              <a:buClr>
                <a:srgbClr val="006600"/>
              </a:buClr>
              <a:buFont typeface="Wingdings" panose="05000000000000000000" pitchFamily="2" charset="2"/>
              <a:buChar char="Ø"/>
            </a:pPr>
            <a:r>
              <a:rPr lang="en-US" altLang="el-GR" sz="2400" b="0">
                <a:solidFill>
                  <a:srgbClr val="3366CC"/>
                </a:solidFill>
                <a:effectLst/>
              </a:rPr>
              <a:t> </a:t>
            </a:r>
            <a:r>
              <a:rPr lang="en-US" altLang="el-GR" sz="2400" b="0">
                <a:solidFill>
                  <a:srgbClr val="0000FF"/>
                </a:solidFill>
                <a:effectLst/>
              </a:rPr>
              <a:t>CHAT server</a:t>
            </a:r>
            <a:r>
              <a:rPr lang="en-US" altLang="el-GR" sz="2400" b="0">
                <a:solidFill>
                  <a:srgbClr val="3366CC"/>
                </a:solidFill>
                <a:effectLst/>
              </a:rPr>
              <a:t>    </a:t>
            </a:r>
            <a:r>
              <a:rPr lang="el-GR" altLang="el-GR" sz="2400" b="0">
                <a:solidFill>
                  <a:srgbClr val="3366CC"/>
                </a:solidFill>
                <a:effectLst/>
              </a:rPr>
              <a:t>- </a:t>
            </a:r>
            <a:r>
              <a:rPr lang="el-GR" altLang="el-GR" sz="2400" b="0">
                <a:solidFill>
                  <a:srgbClr val="FF3300"/>
                </a:solidFill>
                <a:effectLst/>
              </a:rPr>
              <a:t>Παρέχει υποστήριξη συνομιλιών.</a:t>
            </a:r>
            <a:endParaRPr lang="en-US" altLang="el-GR" sz="2400" b="0">
              <a:solidFill>
                <a:srgbClr val="FF3300"/>
              </a:solidFill>
              <a:effectLst/>
            </a:endParaRPr>
          </a:p>
          <a:p>
            <a:pPr>
              <a:lnSpc>
                <a:spcPct val="90000"/>
              </a:lnSpc>
              <a:spcBef>
                <a:spcPct val="20000"/>
              </a:spcBef>
              <a:buClr>
                <a:srgbClr val="006600"/>
              </a:buClr>
              <a:buFont typeface="Wingdings" panose="05000000000000000000" pitchFamily="2" charset="2"/>
              <a:buChar char="Ø"/>
            </a:pPr>
            <a:r>
              <a:rPr lang="en-US" altLang="el-GR" sz="2400" b="0">
                <a:solidFill>
                  <a:srgbClr val="3366CC"/>
                </a:solidFill>
                <a:effectLst/>
              </a:rPr>
              <a:t> </a:t>
            </a:r>
            <a:r>
              <a:rPr lang="en-US" altLang="el-GR" sz="2400" b="0">
                <a:solidFill>
                  <a:srgbClr val="0000FF"/>
                </a:solidFill>
                <a:effectLst/>
              </a:rPr>
              <a:t>NEWS</a:t>
            </a:r>
            <a:r>
              <a:rPr lang="en-US" altLang="el-GR" sz="2400" b="0">
                <a:solidFill>
                  <a:srgbClr val="3366CC"/>
                </a:solidFill>
                <a:effectLst/>
              </a:rPr>
              <a:t> </a:t>
            </a:r>
            <a:r>
              <a:rPr lang="en-US" altLang="el-GR" sz="2400" b="0">
                <a:solidFill>
                  <a:srgbClr val="0000FF"/>
                </a:solidFill>
                <a:effectLst/>
              </a:rPr>
              <a:t>server</a:t>
            </a:r>
            <a:r>
              <a:rPr lang="en-US" altLang="el-GR" sz="2400" b="0">
                <a:solidFill>
                  <a:srgbClr val="3366CC"/>
                </a:solidFill>
                <a:effectLst/>
              </a:rPr>
              <a:t>   </a:t>
            </a:r>
            <a:r>
              <a:rPr lang="el-GR" altLang="el-GR" sz="2400" b="0">
                <a:solidFill>
                  <a:srgbClr val="3366CC"/>
                </a:solidFill>
                <a:effectLst/>
              </a:rPr>
              <a:t> - </a:t>
            </a:r>
            <a:r>
              <a:rPr lang="el-GR" altLang="el-GR" sz="2400" b="0">
                <a:solidFill>
                  <a:srgbClr val="FF3300"/>
                </a:solidFill>
                <a:effectLst/>
              </a:rPr>
              <a:t>Υποστηρίζει ομάδες ειδήσεων.</a:t>
            </a:r>
            <a:endParaRPr lang="en-US" altLang="el-GR" sz="2400" b="0">
              <a:solidFill>
                <a:srgbClr val="FF3300"/>
              </a:solidFill>
              <a:effectLst/>
            </a:endParaRPr>
          </a:p>
          <a:p>
            <a:pPr>
              <a:lnSpc>
                <a:spcPct val="90000"/>
              </a:lnSpc>
              <a:spcBef>
                <a:spcPct val="20000"/>
              </a:spcBef>
              <a:buClr>
                <a:srgbClr val="006600"/>
              </a:buClr>
              <a:buFont typeface="Wingdings" panose="05000000000000000000" pitchFamily="2" charset="2"/>
              <a:buChar char="Ø"/>
            </a:pPr>
            <a:r>
              <a:rPr lang="en-US" altLang="el-GR" sz="2400" b="0">
                <a:solidFill>
                  <a:srgbClr val="3366CC"/>
                </a:solidFill>
                <a:effectLst/>
              </a:rPr>
              <a:t> </a:t>
            </a:r>
            <a:r>
              <a:rPr lang="en-US" altLang="el-GR" sz="2400" b="0">
                <a:solidFill>
                  <a:srgbClr val="0000FF"/>
                </a:solidFill>
                <a:effectLst/>
              </a:rPr>
              <a:t>PROXY</a:t>
            </a:r>
            <a:r>
              <a:rPr lang="en-US" altLang="el-GR" sz="2400" b="0">
                <a:solidFill>
                  <a:srgbClr val="3366CC"/>
                </a:solidFill>
                <a:effectLst/>
              </a:rPr>
              <a:t> </a:t>
            </a:r>
            <a:r>
              <a:rPr lang="en-US" altLang="el-GR" sz="2400" b="0">
                <a:solidFill>
                  <a:srgbClr val="0000FF"/>
                </a:solidFill>
                <a:effectLst/>
              </a:rPr>
              <a:t>server</a:t>
            </a:r>
            <a:r>
              <a:rPr lang="el-GR" altLang="el-GR" sz="2400" b="0">
                <a:solidFill>
                  <a:srgbClr val="3366CC"/>
                </a:solidFill>
                <a:effectLst/>
              </a:rPr>
              <a:t>  - </a:t>
            </a:r>
            <a:r>
              <a:rPr lang="el-GR" altLang="el-GR" sz="2400" b="0">
                <a:solidFill>
                  <a:srgbClr val="FF3300"/>
                </a:solidFill>
                <a:effectLst/>
              </a:rPr>
              <a:t>Υποστηρίζει την ενδιάμεση μεταφορά</a:t>
            </a:r>
            <a:r>
              <a:rPr lang="en-US" altLang="el-GR" sz="2400" b="0">
                <a:solidFill>
                  <a:srgbClr val="FF3300"/>
                </a:solidFill>
                <a:effectLst/>
              </a:rPr>
              <a:t/>
            </a:r>
            <a:br>
              <a:rPr lang="en-US" altLang="el-GR" sz="2400" b="0">
                <a:solidFill>
                  <a:srgbClr val="FF3300"/>
                </a:solidFill>
                <a:effectLst/>
              </a:rPr>
            </a:br>
            <a:r>
              <a:rPr lang="en-US" altLang="el-GR" sz="2400" b="0">
                <a:solidFill>
                  <a:srgbClr val="FF3300"/>
                </a:solidFill>
                <a:effectLst/>
              </a:rPr>
              <a:t>                                 </a:t>
            </a:r>
            <a:r>
              <a:rPr lang="el-GR" altLang="el-GR" sz="2400" b="0">
                <a:solidFill>
                  <a:srgbClr val="FF3300"/>
                </a:solidFill>
                <a:effectLst/>
              </a:rPr>
              <a:t> ιστοσελίδων.</a:t>
            </a:r>
          </a:p>
        </p:txBody>
      </p:sp>
    </p:spTree>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CFAD0388-8D73-4BA5-A7A2-767AFA37526E}" type="slidenum">
              <a:rPr lang="el-GR" altLang="el-GR"/>
              <a:pPr/>
              <a:t>21</a:t>
            </a:fld>
            <a:endParaRPr lang="el-GR" altLang="el-GR"/>
          </a:p>
        </p:txBody>
      </p:sp>
      <p:sp>
        <p:nvSpPr>
          <p:cNvPr id="7170"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Κόμβοι ή Σημεία Παρουσίας</a:t>
            </a:r>
          </a:p>
        </p:txBody>
      </p:sp>
      <p:sp>
        <p:nvSpPr>
          <p:cNvPr id="7171" name="Text Box 3"/>
          <p:cNvSpPr txBox="1">
            <a:spLocks noChangeArrowheads="1"/>
          </p:cNvSpPr>
          <p:nvPr/>
        </p:nvSpPr>
        <p:spPr bwMode="auto">
          <a:xfrm>
            <a:off x="304800" y="1927225"/>
            <a:ext cx="85344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400" b="0">
                <a:solidFill>
                  <a:srgbClr val="FF3300"/>
                </a:solidFill>
                <a:effectLst/>
              </a:rPr>
              <a:t>Στο επόμενο επίπεδο παροχής υπηρεσιών  </a:t>
            </a:r>
            <a:r>
              <a:rPr lang="en-US" altLang="el-GR" sz="2400" b="0">
                <a:solidFill>
                  <a:srgbClr val="FF3300"/>
                </a:solidFill>
                <a:effectLst/>
              </a:rPr>
              <a:t>Internet </a:t>
            </a:r>
            <a:r>
              <a:rPr lang="el-GR" altLang="el-GR" sz="2400" b="0">
                <a:solidFill>
                  <a:srgbClr val="FF3300"/>
                </a:solidFill>
                <a:effectLst/>
              </a:rPr>
              <a:t>βρίσκονται οι </a:t>
            </a:r>
            <a:r>
              <a:rPr lang="el-GR" altLang="el-GR" sz="2400">
                <a:solidFill>
                  <a:srgbClr val="FF3300"/>
                </a:solidFill>
                <a:effectLst/>
              </a:rPr>
              <a:t>κόμβοι</a:t>
            </a:r>
            <a:r>
              <a:rPr lang="el-GR" altLang="el-GR" sz="2400" b="0">
                <a:solidFill>
                  <a:srgbClr val="FF3300"/>
                </a:solidFill>
                <a:effectLst/>
              </a:rPr>
              <a:t> που είναι οι σταθμοί υπηρεσιών </a:t>
            </a:r>
            <a:r>
              <a:rPr lang="en-US" altLang="el-GR" sz="2400" b="0">
                <a:solidFill>
                  <a:srgbClr val="FF3300"/>
                </a:solidFill>
                <a:effectLst/>
              </a:rPr>
              <a:t>Internet </a:t>
            </a:r>
            <a:r>
              <a:rPr lang="el-GR" altLang="el-GR" sz="2400" b="0">
                <a:solidFill>
                  <a:srgbClr val="FF3300"/>
                </a:solidFill>
                <a:effectLst/>
              </a:rPr>
              <a:t>στα αστικά κέντρα και τις επαρχιακές πόλεις. Ο κάθε </a:t>
            </a:r>
            <a:r>
              <a:rPr lang="el-GR" altLang="el-GR" sz="2400">
                <a:solidFill>
                  <a:srgbClr val="FF3300"/>
                </a:solidFill>
                <a:effectLst/>
              </a:rPr>
              <a:t>κόμβος</a:t>
            </a:r>
            <a:r>
              <a:rPr lang="el-GR" altLang="el-GR" sz="2400" b="0">
                <a:solidFill>
                  <a:srgbClr val="FF3300"/>
                </a:solidFill>
                <a:effectLst/>
              </a:rPr>
              <a:t> είναι συμβεβλημένος με κάποιον από τους παροχείς και μέσω αυτών παρέχεται η σύνδεση στους συνδρομητές. </a:t>
            </a:r>
            <a:endParaRPr lang="en-US" altLang="el-GR" sz="2400" b="0">
              <a:solidFill>
                <a:srgbClr val="FF3300"/>
              </a:solidFill>
              <a:effectLst/>
            </a:endParaRPr>
          </a:p>
          <a:p>
            <a:pPr algn="just">
              <a:spcBef>
                <a:spcPct val="50000"/>
              </a:spcBef>
            </a:pPr>
            <a:r>
              <a:rPr lang="el-GR" altLang="el-GR" sz="2400" b="0">
                <a:solidFill>
                  <a:srgbClr val="FF3300"/>
                </a:solidFill>
                <a:effectLst/>
              </a:rPr>
              <a:t>Η ύπαρξη των </a:t>
            </a:r>
            <a:r>
              <a:rPr lang="el-GR" altLang="el-GR" sz="2400">
                <a:solidFill>
                  <a:srgbClr val="FF3300"/>
                </a:solidFill>
                <a:effectLst/>
              </a:rPr>
              <a:t>κόμβων</a:t>
            </a:r>
            <a:r>
              <a:rPr lang="el-GR" altLang="el-GR" sz="2400" b="0">
                <a:solidFill>
                  <a:srgbClr val="FF3300"/>
                </a:solidFill>
                <a:effectLst/>
              </a:rPr>
              <a:t> δίνει τη δυνατότητα στο χρήστη να κάνει χρήση του </a:t>
            </a:r>
            <a:r>
              <a:rPr lang="el-GR" altLang="el-GR" sz="2400">
                <a:solidFill>
                  <a:srgbClr val="FF3300"/>
                </a:solidFill>
                <a:effectLst/>
              </a:rPr>
              <a:t>Ε.Π.Α.Κ.</a:t>
            </a:r>
            <a:r>
              <a:rPr lang="el-GR" altLang="el-GR" sz="2400" b="0">
                <a:solidFill>
                  <a:srgbClr val="FF3300"/>
                </a:solidFill>
                <a:effectLst/>
              </a:rPr>
              <a:t>(Ενιαίος Πανελλαδικός Αριθμός Κλήσης). Με τον αριθμό αυτό, από όποιο σημείο της Ελλάδας κι αν καλεί ο χρήστης, το  τηλεφώνημα χρεώνεται με το χαμηλότερο τιμολόγιο.</a:t>
            </a:r>
          </a:p>
          <a:p>
            <a:pPr algn="just">
              <a:spcBef>
                <a:spcPct val="50000"/>
              </a:spcBef>
            </a:pPr>
            <a:r>
              <a:rPr lang="el-GR" altLang="el-GR" sz="2400" b="0">
                <a:solidFill>
                  <a:srgbClr val="FF3300"/>
                </a:solidFill>
                <a:effectLst/>
              </a:rPr>
              <a:t> Η κλήση γίνεται ως </a:t>
            </a:r>
            <a:r>
              <a:rPr lang="en-US" altLang="el-GR" sz="2400">
                <a:solidFill>
                  <a:srgbClr val="FF3300"/>
                </a:solidFill>
                <a:effectLst/>
              </a:rPr>
              <a:t>8</a:t>
            </a:r>
            <a:r>
              <a:rPr lang="el-GR" altLang="el-GR" sz="2400">
                <a:solidFill>
                  <a:srgbClr val="FF3300"/>
                </a:solidFill>
                <a:effectLst/>
              </a:rPr>
              <a:t>9625</a:t>
            </a:r>
            <a:r>
              <a:rPr lang="el-GR" altLang="el-GR" sz="2400" b="0">
                <a:solidFill>
                  <a:srgbClr val="FF3300"/>
                </a:solidFill>
                <a:effectLst/>
              </a:rPr>
              <a:t> </a:t>
            </a:r>
            <a:r>
              <a:rPr lang="el-GR" altLang="el-GR" sz="2400">
                <a:solidFill>
                  <a:srgbClr val="FF3300"/>
                </a:solidFill>
                <a:effectLst/>
              </a:rPr>
              <a:t>ΧΧΧΧΧ</a:t>
            </a:r>
            <a:r>
              <a:rPr lang="el-GR" altLang="el-GR" sz="2400" b="0">
                <a:solidFill>
                  <a:srgbClr val="FF3300"/>
                </a:solidFill>
                <a:effectLst/>
              </a:rPr>
              <a:t> (όπου </a:t>
            </a:r>
            <a:r>
              <a:rPr lang="el-GR" altLang="el-GR" sz="2400">
                <a:solidFill>
                  <a:srgbClr val="FF3300"/>
                </a:solidFill>
                <a:effectLst/>
              </a:rPr>
              <a:t>ΧΧΧΧΧ</a:t>
            </a:r>
            <a:r>
              <a:rPr lang="el-GR" altLang="el-GR" sz="2400" b="0">
                <a:solidFill>
                  <a:srgbClr val="FF3300"/>
                </a:solidFill>
                <a:effectLst/>
              </a:rPr>
              <a:t> ο αριθμός τηλεφώνου του παροχέα.</a:t>
            </a:r>
          </a:p>
        </p:txBody>
      </p:sp>
    </p:spTree>
  </p:cSld>
  <p:clrMapOvr>
    <a:masterClrMapping/>
  </p:clrMapOvr>
  <p:transition>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4"/>
          <p:cNvSpPr>
            <a:spLocks noGrp="1"/>
          </p:cNvSpPr>
          <p:nvPr>
            <p:ph type="ftr" sz="quarter" idx="11"/>
          </p:nvPr>
        </p:nvSpPr>
        <p:spPr/>
        <p:txBody>
          <a:body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p>
            <a:r>
              <a:rPr lang="el-GR" altLang="el-GR"/>
              <a:t>3 - </a:t>
            </a:r>
            <a:fld id="{F6D09FB2-1DFE-4F43-B00E-51F9992AAAF6}" type="slidenum">
              <a:rPr lang="el-GR" altLang="el-GR"/>
              <a:pPr/>
              <a:t>22</a:t>
            </a:fld>
            <a:endParaRPr lang="el-GR" altLang="el-GR"/>
          </a:p>
        </p:txBody>
      </p:sp>
      <p:sp>
        <p:nvSpPr>
          <p:cNvPr id="24578"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Εξοπλισμός Κόμβων</a:t>
            </a:r>
          </a:p>
        </p:txBody>
      </p:sp>
      <p:sp>
        <p:nvSpPr>
          <p:cNvPr id="24579" name="Rectangle 3"/>
          <p:cNvSpPr>
            <a:spLocks noGrp="1" noChangeArrowheads="1"/>
          </p:cNvSpPr>
          <p:nvPr>
            <p:ph type="body" idx="1"/>
          </p:nvPr>
        </p:nvSpPr>
        <p:spPr>
          <a:xfrm>
            <a:off x="152400" y="1905000"/>
            <a:ext cx="8839200" cy="4114800"/>
          </a:xfrm>
        </p:spPr>
        <p:txBody>
          <a:bodyPr/>
          <a:lstStyle/>
          <a:p>
            <a:pPr algn="just">
              <a:spcBef>
                <a:spcPct val="35000"/>
              </a:spcBef>
              <a:buClr>
                <a:srgbClr val="006600"/>
              </a:buClr>
              <a:buSzTx/>
              <a:buFont typeface="Wingdings" panose="05000000000000000000" pitchFamily="2" charset="2"/>
              <a:buChar char="Ø"/>
            </a:pPr>
            <a:r>
              <a:rPr lang="el-GR" altLang="el-GR" sz="2800">
                <a:solidFill>
                  <a:srgbClr val="0000FF"/>
                </a:solidFill>
              </a:rPr>
              <a:t>Τηλεφωνική γραμμή</a:t>
            </a:r>
            <a:r>
              <a:rPr lang="el-GR" altLang="el-GR" sz="2800">
                <a:solidFill>
                  <a:srgbClr val="FF3300"/>
                </a:solidFill>
              </a:rPr>
              <a:t> για μικρή χρήση </a:t>
            </a:r>
            <a:r>
              <a:rPr lang="el-GR" altLang="el-GR" sz="2800">
                <a:solidFill>
                  <a:srgbClr val="0000FF"/>
                </a:solidFill>
              </a:rPr>
              <a:t>ή Γραμμή</a:t>
            </a:r>
            <a:r>
              <a:rPr lang="el-GR" altLang="el-GR" sz="2800">
                <a:solidFill>
                  <a:srgbClr val="FF3300"/>
                </a:solidFill>
              </a:rPr>
              <a:t> μεγάλου εύρους που συνδέει τον κύριο άξονα του παροχέα με τον κόμβο και συνήθως επιτρέπει ταχύτητες από 128</a:t>
            </a:r>
            <a:r>
              <a:rPr lang="en-US" altLang="el-GR" sz="2800">
                <a:solidFill>
                  <a:srgbClr val="FF3300"/>
                </a:solidFill>
              </a:rPr>
              <a:t> Kbps </a:t>
            </a:r>
            <a:r>
              <a:rPr lang="el-GR" altLang="el-GR" sz="2800">
                <a:solidFill>
                  <a:srgbClr val="FF3300"/>
                </a:solidFill>
              </a:rPr>
              <a:t>μέχρι 2 </a:t>
            </a:r>
            <a:r>
              <a:rPr lang="en-US" altLang="el-GR" sz="2800">
                <a:solidFill>
                  <a:srgbClr val="FF3300"/>
                </a:solidFill>
              </a:rPr>
              <a:t>Mbps.</a:t>
            </a:r>
          </a:p>
          <a:p>
            <a:pPr algn="just">
              <a:spcBef>
                <a:spcPct val="35000"/>
              </a:spcBef>
              <a:buClr>
                <a:srgbClr val="006600"/>
              </a:buClr>
              <a:buSzTx/>
              <a:buFont typeface="Wingdings" panose="05000000000000000000" pitchFamily="2" charset="2"/>
              <a:buChar char="Ø"/>
            </a:pPr>
            <a:r>
              <a:rPr lang="el-GR" altLang="el-GR" sz="2800">
                <a:solidFill>
                  <a:srgbClr val="0000FF"/>
                </a:solidFill>
              </a:rPr>
              <a:t>Δρομολογητής</a:t>
            </a:r>
            <a:r>
              <a:rPr lang="en-US" altLang="el-GR" sz="2800">
                <a:solidFill>
                  <a:srgbClr val="0000FF"/>
                </a:solidFill>
              </a:rPr>
              <a:t> </a:t>
            </a:r>
            <a:r>
              <a:rPr lang="el-GR" altLang="el-GR" sz="2800">
                <a:solidFill>
                  <a:srgbClr val="0000FF"/>
                </a:solidFill>
              </a:rPr>
              <a:t>(</a:t>
            </a:r>
            <a:r>
              <a:rPr lang="en-US" altLang="el-GR" sz="2800">
                <a:solidFill>
                  <a:srgbClr val="0000FF"/>
                </a:solidFill>
              </a:rPr>
              <a:t>Router).</a:t>
            </a:r>
            <a:r>
              <a:rPr lang="en-US" altLang="el-GR" sz="2800">
                <a:solidFill>
                  <a:srgbClr val="3366CC"/>
                </a:solidFill>
              </a:rPr>
              <a:t> </a:t>
            </a:r>
            <a:r>
              <a:rPr lang="el-GR" altLang="el-GR" sz="2800">
                <a:solidFill>
                  <a:srgbClr val="FF3300"/>
                </a:solidFill>
              </a:rPr>
              <a:t>Η συσκευή αυτή διανέμει τα δεδομένα στα </a:t>
            </a:r>
            <a:r>
              <a:rPr lang="en-US" altLang="el-GR" sz="2800">
                <a:solidFill>
                  <a:srgbClr val="FF3300"/>
                </a:solidFill>
              </a:rPr>
              <a:t>modems </a:t>
            </a:r>
            <a:r>
              <a:rPr lang="el-GR" altLang="el-GR" sz="2800">
                <a:solidFill>
                  <a:srgbClr val="FF3300"/>
                </a:solidFill>
              </a:rPr>
              <a:t>με τα οποία είναι συνδεμένη.</a:t>
            </a:r>
            <a:endParaRPr lang="en-US" altLang="el-GR" sz="2800">
              <a:solidFill>
                <a:srgbClr val="FF3300"/>
              </a:solidFill>
            </a:endParaRPr>
          </a:p>
          <a:p>
            <a:pPr algn="just">
              <a:spcBef>
                <a:spcPct val="35000"/>
              </a:spcBef>
              <a:buClr>
                <a:srgbClr val="006600"/>
              </a:buClr>
              <a:buSzTx/>
              <a:buFont typeface="Wingdings" panose="05000000000000000000" pitchFamily="2" charset="2"/>
              <a:buChar char="Ø"/>
            </a:pPr>
            <a:r>
              <a:rPr lang="el-GR" altLang="el-GR" sz="2800">
                <a:solidFill>
                  <a:srgbClr val="0000FF"/>
                </a:solidFill>
              </a:rPr>
              <a:t>Απλές τηλεφωνικές γραμμές.</a:t>
            </a:r>
            <a:r>
              <a:rPr lang="el-GR" altLang="el-GR" sz="2800">
                <a:solidFill>
                  <a:srgbClr val="3366CC"/>
                </a:solidFill>
              </a:rPr>
              <a:t> </a:t>
            </a:r>
            <a:r>
              <a:rPr lang="el-GR" altLang="el-GR" sz="2800">
                <a:solidFill>
                  <a:srgbClr val="FF3300"/>
                </a:solidFill>
              </a:rPr>
              <a:t>Στην κάθε μία πρέπει να συνδέεται και ένα </a:t>
            </a:r>
            <a:r>
              <a:rPr lang="en-US" altLang="el-GR" sz="2800">
                <a:solidFill>
                  <a:srgbClr val="FF3300"/>
                </a:solidFill>
              </a:rPr>
              <a:t>modem.</a:t>
            </a:r>
            <a:endParaRPr lang="el-GR" altLang="el-GR" sz="2800">
              <a:solidFill>
                <a:srgbClr val="FF3300"/>
              </a:solidFill>
            </a:endParaRPr>
          </a:p>
        </p:txBody>
      </p:sp>
    </p:spTree>
  </p:cSld>
  <p:clrMapOvr>
    <a:masterClrMapping/>
  </p:clrMapOvr>
  <p:transition>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4"/>
          <p:cNvSpPr>
            <a:spLocks noGrp="1"/>
          </p:cNvSpPr>
          <p:nvPr>
            <p:ph type="ftr" sz="quarter" idx="11"/>
          </p:nvPr>
        </p:nvSpPr>
        <p:spPr/>
        <p:txBody>
          <a:body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p>
            <a:r>
              <a:rPr lang="el-GR" altLang="el-GR"/>
              <a:t>3 - </a:t>
            </a:r>
            <a:fld id="{EA84382F-2938-408F-8517-12DD69A5A453}" type="slidenum">
              <a:rPr lang="el-GR" altLang="el-GR"/>
              <a:pPr/>
              <a:t>23</a:t>
            </a:fld>
            <a:endParaRPr lang="el-GR" altLang="el-GR"/>
          </a:p>
        </p:txBody>
      </p:sp>
      <p:sp>
        <p:nvSpPr>
          <p:cNvPr id="36866"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Εξοπλισμός Κόμβων</a:t>
            </a:r>
          </a:p>
        </p:txBody>
      </p:sp>
      <p:sp>
        <p:nvSpPr>
          <p:cNvPr id="36867" name="Rectangle 3"/>
          <p:cNvSpPr>
            <a:spLocks noGrp="1" noChangeArrowheads="1"/>
          </p:cNvSpPr>
          <p:nvPr>
            <p:ph type="body" idx="1"/>
          </p:nvPr>
        </p:nvSpPr>
        <p:spPr>
          <a:xfrm>
            <a:off x="304800" y="1905000"/>
            <a:ext cx="8534400" cy="3886200"/>
          </a:xfrm>
        </p:spPr>
        <p:txBody>
          <a:bodyPr/>
          <a:lstStyle/>
          <a:p>
            <a:pPr algn="just">
              <a:spcBef>
                <a:spcPct val="35000"/>
              </a:spcBef>
              <a:buClr>
                <a:srgbClr val="006600"/>
              </a:buClr>
              <a:buSzTx/>
              <a:buFont typeface="Wingdings" panose="05000000000000000000" pitchFamily="2" charset="2"/>
              <a:buChar char="Ø"/>
            </a:pPr>
            <a:r>
              <a:rPr lang="en-US" altLang="el-GR" sz="2800">
                <a:solidFill>
                  <a:srgbClr val="0000FF"/>
                </a:solidFill>
              </a:rPr>
              <a:t>Modems.</a:t>
            </a:r>
            <a:r>
              <a:rPr lang="el-GR" altLang="el-GR" sz="2800">
                <a:solidFill>
                  <a:srgbClr val="3366CC"/>
                </a:solidFill>
              </a:rPr>
              <a:t> </a:t>
            </a:r>
            <a:r>
              <a:rPr lang="el-GR" altLang="el-GR" sz="2800">
                <a:solidFill>
                  <a:srgbClr val="FF3300"/>
                </a:solidFill>
              </a:rPr>
              <a:t>Ο αριθμός τους εξαρτάται από το πλήθος των συνδρομητών. Το κάθε </a:t>
            </a:r>
            <a:r>
              <a:rPr lang="en-US" altLang="el-GR" sz="2800">
                <a:solidFill>
                  <a:srgbClr val="FF3300"/>
                </a:solidFill>
              </a:rPr>
              <a:t>modem </a:t>
            </a:r>
            <a:r>
              <a:rPr lang="el-GR" altLang="el-GR" sz="2800">
                <a:solidFill>
                  <a:srgbClr val="FF3300"/>
                </a:solidFill>
              </a:rPr>
              <a:t>συνδέεται με μια τηλεφωνική γραμμή και μια έξοδο του </a:t>
            </a:r>
            <a:r>
              <a:rPr lang="en-US" altLang="el-GR" sz="2800">
                <a:solidFill>
                  <a:srgbClr val="FF3300"/>
                </a:solidFill>
              </a:rPr>
              <a:t>router.</a:t>
            </a:r>
            <a:endParaRPr lang="en-US" altLang="el-GR" sz="2800">
              <a:solidFill>
                <a:srgbClr val="3366CC"/>
              </a:solidFill>
            </a:endParaRPr>
          </a:p>
          <a:p>
            <a:pPr algn="just">
              <a:spcBef>
                <a:spcPct val="35000"/>
              </a:spcBef>
              <a:buClr>
                <a:srgbClr val="006600"/>
              </a:buClr>
              <a:buSzTx/>
              <a:buFont typeface="Wingdings" panose="05000000000000000000" pitchFamily="2" charset="2"/>
              <a:buChar char="Ø"/>
            </a:pPr>
            <a:r>
              <a:rPr lang="el-GR" altLang="el-GR" sz="2800">
                <a:solidFill>
                  <a:srgbClr val="0000FF"/>
                </a:solidFill>
              </a:rPr>
              <a:t>Εξυπηρετητές </a:t>
            </a:r>
            <a:r>
              <a:rPr lang="en-US" altLang="el-GR" sz="2800">
                <a:solidFill>
                  <a:srgbClr val="0000FF"/>
                </a:solidFill>
              </a:rPr>
              <a:t>(servers).</a:t>
            </a:r>
            <a:r>
              <a:rPr lang="en-US" altLang="el-GR" sz="2800">
                <a:solidFill>
                  <a:srgbClr val="FF3300"/>
                </a:solidFill>
              </a:rPr>
              <a:t> </a:t>
            </a:r>
            <a:r>
              <a:rPr lang="el-GR" altLang="el-GR" sz="2800">
                <a:solidFill>
                  <a:srgbClr val="FF3300"/>
                </a:solidFill>
              </a:rPr>
              <a:t>Ανάλογα με τη δυναμικότητα και τις υπηρεσίες που παρέχει ο κάθε κόμβος διαθέτει και τους εξυπηρετητές υποστήριξης διαφόρων κατηγοριών όπως: </a:t>
            </a:r>
            <a:r>
              <a:rPr lang="en-US" altLang="el-GR" sz="2800">
                <a:solidFill>
                  <a:srgbClr val="FF3300"/>
                </a:solidFill>
              </a:rPr>
              <a:t>web servers, mail servers, chat servers, ftp servers </a:t>
            </a:r>
            <a:r>
              <a:rPr lang="el-GR" altLang="el-GR" sz="2800">
                <a:solidFill>
                  <a:srgbClr val="FF3300"/>
                </a:solidFill>
              </a:rPr>
              <a:t>και </a:t>
            </a:r>
            <a:r>
              <a:rPr lang="en-US" altLang="el-GR" sz="2800">
                <a:solidFill>
                  <a:srgbClr val="FF3300"/>
                </a:solidFill>
              </a:rPr>
              <a:t>proxy servers.</a:t>
            </a:r>
            <a:endParaRPr lang="el-GR" altLang="el-GR" sz="2800"/>
          </a:p>
        </p:txBody>
      </p:sp>
    </p:spTree>
  </p:cSld>
  <p:clrMapOvr>
    <a:masterClrMapping/>
  </p:clrMapOvr>
  <p:transition>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8E832267-E995-40EB-9FE7-3B128160F099}" type="slidenum">
              <a:rPr lang="el-GR" altLang="el-GR"/>
              <a:pPr/>
              <a:t>24</a:t>
            </a:fld>
            <a:endParaRPr lang="el-GR" altLang="el-GR"/>
          </a:p>
        </p:txBody>
      </p:sp>
      <p:sp>
        <p:nvSpPr>
          <p:cNvPr id="8194"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Χρήστες ή Συνδρομητές</a:t>
            </a:r>
          </a:p>
        </p:txBody>
      </p:sp>
      <p:sp>
        <p:nvSpPr>
          <p:cNvPr id="8195" name="Text Box 3"/>
          <p:cNvSpPr txBox="1">
            <a:spLocks noChangeArrowheads="1"/>
          </p:cNvSpPr>
          <p:nvPr/>
        </p:nvSpPr>
        <p:spPr bwMode="auto">
          <a:xfrm>
            <a:off x="304800" y="1905000"/>
            <a:ext cx="8534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800" b="0">
                <a:solidFill>
                  <a:srgbClr val="FF3300"/>
                </a:solidFill>
                <a:effectLst/>
              </a:rPr>
              <a:t>Στο τελευταίο επίπεδο βρίσκονται οι </a:t>
            </a:r>
            <a:r>
              <a:rPr lang="el-GR" altLang="el-GR" sz="2800">
                <a:solidFill>
                  <a:srgbClr val="FF3300"/>
                </a:solidFill>
                <a:effectLst/>
              </a:rPr>
              <a:t>συνδρομητές</a:t>
            </a:r>
            <a:r>
              <a:rPr lang="el-GR" altLang="el-GR" sz="2800" b="0">
                <a:solidFill>
                  <a:srgbClr val="FF3300"/>
                </a:solidFill>
                <a:effectLst/>
              </a:rPr>
              <a:t>. Για να γίνει κάποιος </a:t>
            </a:r>
            <a:r>
              <a:rPr lang="el-GR" altLang="el-GR" sz="2800">
                <a:solidFill>
                  <a:srgbClr val="FF3300"/>
                </a:solidFill>
                <a:effectLst/>
              </a:rPr>
              <a:t>συνδρομητής</a:t>
            </a:r>
            <a:r>
              <a:rPr lang="el-GR" altLang="el-GR" sz="2800" b="0">
                <a:solidFill>
                  <a:srgbClr val="FF3300"/>
                </a:solidFill>
                <a:effectLst/>
              </a:rPr>
              <a:t>, απευθύνεται σε κάποιο παροχέα της περιοχής του, κάνει την εγγραφή του και παίρνει τον προσωπικό του λογαριασμό, τη διεύθυνση </a:t>
            </a:r>
            <a:br>
              <a:rPr lang="el-GR" altLang="el-GR" sz="2800" b="0">
                <a:solidFill>
                  <a:srgbClr val="FF3300"/>
                </a:solidFill>
                <a:effectLst/>
              </a:rPr>
            </a:br>
            <a:r>
              <a:rPr lang="en-US" altLang="el-GR" sz="2800" b="0">
                <a:solidFill>
                  <a:srgbClr val="FF3300"/>
                </a:solidFill>
                <a:effectLst/>
              </a:rPr>
              <a:t>e-mail</a:t>
            </a:r>
            <a:r>
              <a:rPr lang="el-GR" altLang="el-GR" sz="2800" b="0">
                <a:solidFill>
                  <a:srgbClr val="FF3300"/>
                </a:solidFill>
                <a:effectLst/>
              </a:rPr>
              <a:t>, τον αριθμό κλήσης και άλλες πληροφορίες που αφορούν κυρίως τις διευθύνσεις των εξυπηρετητών των διαφόρων υπηρεσιών. Στους </a:t>
            </a:r>
            <a:r>
              <a:rPr lang="el-GR" altLang="el-GR" sz="2800">
                <a:solidFill>
                  <a:srgbClr val="FF3300"/>
                </a:solidFill>
                <a:effectLst/>
              </a:rPr>
              <a:t>χρήστες</a:t>
            </a:r>
            <a:r>
              <a:rPr lang="el-GR" altLang="el-GR" sz="2800" b="0">
                <a:solidFill>
                  <a:srgbClr val="FF3300"/>
                </a:solidFill>
                <a:effectLst/>
              </a:rPr>
              <a:t> υπάγονται και διάφορες δημόσιες υπηρεσίες, οργανισμοί, εταιρίες κλπ. που μπορούν να συνδέσουν στο </a:t>
            </a:r>
            <a:r>
              <a:rPr lang="en-US" altLang="el-GR" sz="2800" b="0">
                <a:solidFill>
                  <a:srgbClr val="FF3300"/>
                </a:solidFill>
                <a:effectLst/>
              </a:rPr>
              <a:t>Internet </a:t>
            </a:r>
            <a:r>
              <a:rPr lang="el-GR" altLang="el-GR" sz="2800" b="0">
                <a:solidFill>
                  <a:srgbClr val="FF3300"/>
                </a:solidFill>
                <a:effectLst/>
              </a:rPr>
              <a:t>το δίκτυό τους.</a:t>
            </a:r>
          </a:p>
        </p:txBody>
      </p:sp>
    </p:spTree>
  </p:cSld>
  <p:clrMapOvr>
    <a:masterClrMapping/>
  </p:clrMapOvr>
  <p:transition>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υποσέλιδου 4"/>
          <p:cNvSpPr>
            <a:spLocks noGrp="1"/>
          </p:cNvSpPr>
          <p:nvPr>
            <p:ph type="ftr" sz="quarter" idx="11"/>
          </p:nvPr>
        </p:nvSpPr>
        <p:spPr/>
        <p:txBody>
          <a:bodyPr/>
          <a:lstStyle/>
          <a:p>
            <a:r>
              <a:rPr lang="el-GR" altLang="el-GR"/>
              <a:t>Βελώνης Γεώργιος</a:t>
            </a:r>
          </a:p>
        </p:txBody>
      </p:sp>
      <p:sp>
        <p:nvSpPr>
          <p:cNvPr id="9" name="Θέση αριθμού διαφάνειας 5"/>
          <p:cNvSpPr>
            <a:spLocks noGrp="1"/>
          </p:cNvSpPr>
          <p:nvPr>
            <p:ph type="sldNum" sz="quarter" idx="12"/>
          </p:nvPr>
        </p:nvSpPr>
        <p:spPr/>
        <p:txBody>
          <a:bodyPr/>
          <a:lstStyle/>
          <a:p>
            <a:r>
              <a:rPr lang="el-GR" altLang="el-GR"/>
              <a:t>3 - </a:t>
            </a:r>
            <a:fld id="{AEFD5894-BAFB-4349-8D62-BF432FE30F17}" type="slidenum">
              <a:rPr lang="el-GR" altLang="el-GR"/>
              <a:pPr/>
              <a:t>25</a:t>
            </a:fld>
            <a:endParaRPr lang="el-GR" altLang="el-GR"/>
          </a:p>
        </p:txBody>
      </p:sp>
      <p:sp>
        <p:nvSpPr>
          <p:cNvPr id="9218"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Υπηρεσίες </a:t>
            </a:r>
            <a:r>
              <a:rPr lang="en-US" altLang="el-GR" b="1">
                <a:effectLst>
                  <a:outerShdw blurRad="38100" dist="38100" dir="2700000" algn="tl">
                    <a:srgbClr val="C0C0C0"/>
                  </a:outerShdw>
                </a:effectLst>
              </a:rPr>
              <a:t>Internet</a:t>
            </a:r>
            <a:endParaRPr lang="el-GR" altLang="el-GR" b="1">
              <a:effectLst>
                <a:outerShdw blurRad="38100" dist="38100" dir="2700000" algn="tl">
                  <a:srgbClr val="C0C0C0"/>
                </a:outerShdw>
              </a:effectLst>
            </a:endParaRPr>
          </a:p>
        </p:txBody>
      </p:sp>
      <p:sp>
        <p:nvSpPr>
          <p:cNvPr id="9219" name="Rectangle 3"/>
          <p:cNvSpPr>
            <a:spLocks noGrp="1" noChangeArrowheads="1"/>
          </p:cNvSpPr>
          <p:nvPr>
            <p:ph type="body" idx="1"/>
          </p:nvPr>
        </p:nvSpPr>
        <p:spPr>
          <a:xfrm>
            <a:off x="304800" y="3505200"/>
            <a:ext cx="8229600" cy="2971800"/>
          </a:xfrm>
        </p:spPr>
        <p:txBody>
          <a:bodyPr/>
          <a:lstStyle/>
          <a:p>
            <a:pPr>
              <a:buClr>
                <a:srgbClr val="FF3300"/>
              </a:buClr>
              <a:buFont typeface="Wingdings" panose="05000000000000000000" pitchFamily="2" charset="2"/>
              <a:buChar char="v"/>
            </a:pPr>
            <a:r>
              <a:rPr lang="el-GR" altLang="el-GR" sz="2600">
                <a:solidFill>
                  <a:srgbClr val="0000FF"/>
                </a:solidFill>
              </a:rPr>
              <a:t>Παγκόσμιος ιστός – Αναζήτηση</a:t>
            </a:r>
            <a:r>
              <a:rPr lang="en-US" altLang="el-GR" sz="2600">
                <a:solidFill>
                  <a:srgbClr val="0000FF"/>
                </a:solidFill>
              </a:rPr>
              <a:t> </a:t>
            </a:r>
            <a:r>
              <a:rPr lang="el-GR" altLang="el-GR" sz="2600">
                <a:solidFill>
                  <a:srgbClr val="0000FF"/>
                </a:solidFill>
              </a:rPr>
              <a:t>Πληροφοριών </a:t>
            </a:r>
            <a:r>
              <a:rPr lang="en-US" altLang="el-GR" sz="2600">
                <a:solidFill>
                  <a:srgbClr val="0000FF"/>
                </a:solidFill>
              </a:rPr>
              <a:t>(WWW)</a:t>
            </a:r>
          </a:p>
          <a:p>
            <a:pPr>
              <a:buClr>
                <a:srgbClr val="FF3300"/>
              </a:buClr>
              <a:buFont typeface="Wingdings" panose="05000000000000000000" pitchFamily="2" charset="2"/>
              <a:buChar char="v"/>
            </a:pPr>
            <a:r>
              <a:rPr lang="el-GR" altLang="el-GR" sz="2600">
                <a:solidFill>
                  <a:srgbClr val="0000FF"/>
                </a:solidFill>
              </a:rPr>
              <a:t>Ηλεκτρονικό ταχυδρομείο </a:t>
            </a:r>
            <a:r>
              <a:rPr lang="en-US" altLang="el-GR" sz="2600">
                <a:solidFill>
                  <a:srgbClr val="0000FF"/>
                </a:solidFill>
              </a:rPr>
              <a:t>(E-Mail)</a:t>
            </a:r>
          </a:p>
          <a:p>
            <a:pPr>
              <a:buClr>
                <a:srgbClr val="FF3300"/>
              </a:buClr>
              <a:buFont typeface="Wingdings" panose="05000000000000000000" pitchFamily="2" charset="2"/>
              <a:buChar char="v"/>
            </a:pPr>
            <a:r>
              <a:rPr lang="el-GR" altLang="el-GR" sz="2600">
                <a:solidFill>
                  <a:srgbClr val="0000FF"/>
                </a:solidFill>
              </a:rPr>
              <a:t>Συνομιλίες (</a:t>
            </a:r>
            <a:r>
              <a:rPr lang="en-US" altLang="el-GR" sz="2600">
                <a:solidFill>
                  <a:srgbClr val="0000FF"/>
                </a:solidFill>
              </a:rPr>
              <a:t>Irc)</a:t>
            </a:r>
          </a:p>
          <a:p>
            <a:pPr>
              <a:buClr>
                <a:srgbClr val="FF3300"/>
              </a:buClr>
              <a:buFont typeface="Wingdings" panose="05000000000000000000" pitchFamily="2" charset="2"/>
              <a:buChar char="v"/>
            </a:pPr>
            <a:r>
              <a:rPr lang="el-GR" altLang="el-GR" sz="2600">
                <a:solidFill>
                  <a:srgbClr val="0000FF"/>
                </a:solidFill>
              </a:rPr>
              <a:t>Μεταφορά αρχείων </a:t>
            </a:r>
            <a:r>
              <a:rPr lang="en-US" altLang="el-GR" sz="2600">
                <a:solidFill>
                  <a:srgbClr val="0000FF"/>
                </a:solidFill>
              </a:rPr>
              <a:t>(Ftp)</a:t>
            </a:r>
          </a:p>
          <a:p>
            <a:pPr>
              <a:buClr>
                <a:srgbClr val="FF3300"/>
              </a:buClr>
              <a:buFont typeface="Wingdings" panose="05000000000000000000" pitchFamily="2" charset="2"/>
              <a:buChar char="v"/>
            </a:pPr>
            <a:r>
              <a:rPr lang="el-GR" altLang="el-GR" sz="2600">
                <a:solidFill>
                  <a:srgbClr val="0000FF"/>
                </a:solidFill>
              </a:rPr>
              <a:t>Ειδησεογραφικές ομάδες (</a:t>
            </a:r>
            <a:r>
              <a:rPr lang="en-US" altLang="el-GR" sz="2600">
                <a:solidFill>
                  <a:srgbClr val="0000FF"/>
                </a:solidFill>
              </a:rPr>
              <a:t>Newsgroups)</a:t>
            </a:r>
          </a:p>
          <a:p>
            <a:pPr>
              <a:buClr>
                <a:srgbClr val="FF3300"/>
              </a:buClr>
              <a:buFont typeface="Wingdings" panose="05000000000000000000" pitchFamily="2" charset="2"/>
              <a:buChar char="v"/>
            </a:pPr>
            <a:r>
              <a:rPr lang="el-GR" altLang="el-GR" sz="2600">
                <a:solidFill>
                  <a:srgbClr val="0000FF"/>
                </a:solidFill>
              </a:rPr>
              <a:t>Σύνδεση σε υπολογιστή από απόσταση </a:t>
            </a:r>
            <a:r>
              <a:rPr lang="en-US" altLang="el-GR" sz="2600">
                <a:solidFill>
                  <a:srgbClr val="0000FF"/>
                </a:solidFill>
              </a:rPr>
              <a:t>(Telnet)</a:t>
            </a:r>
            <a:endParaRPr lang="el-GR" altLang="el-GR" sz="2600">
              <a:solidFill>
                <a:srgbClr val="0000FF"/>
              </a:solidFill>
            </a:endParaRPr>
          </a:p>
        </p:txBody>
      </p:sp>
      <p:sp>
        <p:nvSpPr>
          <p:cNvPr id="9220" name="Text Box 4"/>
          <p:cNvSpPr txBox="1">
            <a:spLocks noChangeArrowheads="1"/>
          </p:cNvSpPr>
          <p:nvPr/>
        </p:nvSpPr>
        <p:spPr bwMode="auto">
          <a:xfrm>
            <a:off x="381000" y="21336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sz="2400" b="0">
              <a:solidFill>
                <a:schemeClr val="tx1"/>
              </a:solidFill>
              <a:effectLst/>
            </a:endParaRPr>
          </a:p>
        </p:txBody>
      </p:sp>
      <p:sp>
        <p:nvSpPr>
          <p:cNvPr id="9222" name="Text Box 6"/>
          <p:cNvSpPr txBox="1">
            <a:spLocks noChangeArrowheads="1"/>
          </p:cNvSpPr>
          <p:nvPr/>
        </p:nvSpPr>
        <p:spPr bwMode="auto">
          <a:xfrm>
            <a:off x="304800" y="1947863"/>
            <a:ext cx="8458200"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600" b="0">
                <a:solidFill>
                  <a:srgbClr val="FF3300"/>
                </a:solidFill>
                <a:effectLst/>
              </a:rPr>
              <a:t>Ο χρήστης που συνδέεται στο </a:t>
            </a:r>
            <a:r>
              <a:rPr lang="en-US" altLang="el-GR" sz="2600" b="0">
                <a:solidFill>
                  <a:srgbClr val="FF3300"/>
                </a:solidFill>
                <a:effectLst/>
              </a:rPr>
              <a:t>Internet, </a:t>
            </a:r>
            <a:r>
              <a:rPr lang="el-GR" altLang="el-GR" sz="2600" b="0">
                <a:solidFill>
                  <a:srgbClr val="FF3300"/>
                </a:solidFill>
                <a:effectLst/>
              </a:rPr>
              <a:t>έχει τη δυνατότητα πρόσβασης σε μια σειρά από παρεχόμενες υπηρεσίες.</a:t>
            </a:r>
          </a:p>
          <a:p>
            <a:pPr>
              <a:spcBef>
                <a:spcPct val="50000"/>
              </a:spcBef>
            </a:pPr>
            <a:r>
              <a:rPr lang="el-GR" altLang="el-GR" sz="2600" b="0">
                <a:solidFill>
                  <a:srgbClr val="FF3300"/>
                </a:solidFill>
                <a:effectLst/>
              </a:rPr>
              <a:t>Οι 6 σπουδαιότερες είναι:</a:t>
            </a:r>
          </a:p>
        </p:txBody>
      </p:sp>
      <p:pic>
        <p:nvPicPr>
          <p:cNvPr id="9224" name="Picture 8" descr="F:\pic material\internet-gifs\netwhat-l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8588" y="152400"/>
            <a:ext cx="2284412" cy="1808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DF27EEDA-6AF6-4057-BB22-CF137FDE94D5}" type="slidenum">
              <a:rPr lang="el-GR" altLang="el-GR"/>
              <a:pPr/>
              <a:t>26</a:t>
            </a:fld>
            <a:endParaRPr lang="el-GR" altLang="el-GR"/>
          </a:p>
        </p:txBody>
      </p:sp>
      <p:sp>
        <p:nvSpPr>
          <p:cNvPr id="26626" name="Rectangle 2" descr="Large confetti"/>
          <p:cNvSpPr>
            <a:spLocks noGrp="1" noChangeArrowheads="1"/>
          </p:cNvSpPr>
          <p:nvPr>
            <p:ph type="title"/>
          </p:nvPr>
        </p:nvSpPr>
        <p:spPr>
          <a:xfrm>
            <a:off x="1093788" y="284163"/>
            <a:ext cx="7288212" cy="1143000"/>
          </a:xfrm>
        </p:spPr>
        <p:txBody>
          <a:bodyPr/>
          <a:lstStyle/>
          <a:p>
            <a:r>
              <a:rPr lang="el-GR" altLang="el-GR" sz="3200" b="1">
                <a:effectLst>
                  <a:outerShdw blurRad="38100" dist="38100" dir="2700000" algn="tl">
                    <a:srgbClr val="C0C0C0"/>
                  </a:outerShdw>
                </a:effectLst>
              </a:rPr>
              <a:t>Παράσταση Υπηρεσιών </a:t>
            </a:r>
            <a:r>
              <a:rPr lang="en-US" altLang="el-GR" sz="3200" b="1">
                <a:effectLst>
                  <a:outerShdw blurRad="38100" dist="38100" dir="2700000" algn="tl">
                    <a:srgbClr val="C0C0C0"/>
                  </a:outerShdw>
                </a:effectLst>
              </a:rPr>
              <a:t>Internet</a:t>
            </a:r>
            <a:endParaRPr lang="el-GR" altLang="el-GR" sz="3200" b="1">
              <a:effectLst>
                <a:outerShdw blurRad="38100" dist="38100" dir="2700000" algn="tl">
                  <a:srgbClr val="C0C0C0"/>
                </a:outerShdw>
              </a:effectLst>
            </a:endParaRPr>
          </a:p>
        </p:txBody>
      </p:sp>
      <p:pic>
        <p:nvPicPr>
          <p:cNvPr id="26627" name="Picture 3" descr="F:\pic material\internet-gifs\Internet.gif"/>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533400" y="1905000"/>
            <a:ext cx="800100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l-GR" altLang="el-GR"/>
              <a:t>3 - </a:t>
            </a:r>
            <a:fld id="{1E06AB14-F7DE-43D0-808C-D0B02E1A58C1}" type="slidenum">
              <a:rPr lang="el-GR" altLang="el-GR"/>
              <a:pPr/>
              <a:t>27</a:t>
            </a:fld>
            <a:endParaRPr lang="el-GR" altLang="el-GR"/>
          </a:p>
        </p:txBody>
      </p:sp>
      <p:sp>
        <p:nvSpPr>
          <p:cNvPr id="27650" name="Rectangle 2" descr="Large confetti"/>
          <p:cNvSpPr>
            <a:spLocks noGrp="1" noChangeArrowheads="1"/>
          </p:cNvSpPr>
          <p:nvPr>
            <p:ph type="title"/>
          </p:nvPr>
        </p:nvSpPr>
        <p:spPr>
          <a:xfrm>
            <a:off x="1066800" y="304800"/>
            <a:ext cx="7772400" cy="1143000"/>
          </a:xfrm>
        </p:spPr>
        <p:txBody>
          <a:bodyPr/>
          <a:lstStyle/>
          <a:p>
            <a:r>
              <a:rPr lang="el-GR" altLang="el-GR" b="1">
                <a:effectLst>
                  <a:outerShdw blurRad="38100" dist="38100" dir="2700000" algn="tl">
                    <a:srgbClr val="C0C0C0"/>
                  </a:outerShdw>
                </a:effectLst>
              </a:rPr>
              <a:t>Ερωτήσεις 3ου Μαθήματος</a:t>
            </a:r>
          </a:p>
        </p:txBody>
      </p:sp>
      <p:sp>
        <p:nvSpPr>
          <p:cNvPr id="27651" name="Rectangle 3"/>
          <p:cNvSpPr>
            <a:spLocks noGrp="1" noChangeArrowheads="1"/>
          </p:cNvSpPr>
          <p:nvPr>
            <p:ph type="body" idx="1"/>
          </p:nvPr>
        </p:nvSpPr>
        <p:spPr>
          <a:xfrm>
            <a:off x="152400" y="1828800"/>
            <a:ext cx="8763000" cy="4648200"/>
          </a:xfrm>
        </p:spPr>
        <p:txBody>
          <a:bodyPr/>
          <a:lstStyle/>
          <a:p>
            <a:pPr marL="533400" indent="-533400" algn="just">
              <a:buClr>
                <a:srgbClr val="3366CC"/>
              </a:buClr>
              <a:buSzTx/>
              <a:buFontTx/>
              <a:buAutoNum type="arabicPeriod"/>
            </a:pPr>
            <a:r>
              <a:rPr lang="el-GR" altLang="el-GR" sz="2500">
                <a:solidFill>
                  <a:srgbClr val="FF3300"/>
                </a:solidFill>
              </a:rPr>
              <a:t>Τι γνωρίζετε για τους παροχείς υπηρεσιών </a:t>
            </a:r>
            <a:r>
              <a:rPr lang="en-US" altLang="el-GR" sz="2500">
                <a:solidFill>
                  <a:srgbClr val="FF3300"/>
                </a:solidFill>
              </a:rPr>
              <a:t>Internet (ISPs);</a:t>
            </a:r>
            <a:endParaRPr lang="el-GR" altLang="el-GR" sz="2500">
              <a:solidFill>
                <a:srgbClr val="FF3300"/>
              </a:solidFill>
            </a:endParaRPr>
          </a:p>
          <a:p>
            <a:pPr marL="533400" indent="-533400" algn="just">
              <a:buClr>
                <a:srgbClr val="3366CC"/>
              </a:buClr>
              <a:buSzTx/>
              <a:buFontTx/>
              <a:buAutoNum type="arabicPeriod"/>
            </a:pPr>
            <a:r>
              <a:rPr lang="el-GR" altLang="el-GR" sz="2500">
                <a:solidFill>
                  <a:srgbClr val="FF3300"/>
                </a:solidFill>
              </a:rPr>
              <a:t>Ποιος ο απαραίτητος εξοπλισμός των παροχέων </a:t>
            </a:r>
            <a:r>
              <a:rPr lang="en-US" altLang="el-GR" sz="2500">
                <a:solidFill>
                  <a:srgbClr val="FF3300"/>
                </a:solidFill>
              </a:rPr>
              <a:t>Internet;</a:t>
            </a:r>
            <a:endParaRPr lang="el-GR" altLang="el-GR" sz="2500">
              <a:solidFill>
                <a:srgbClr val="FF3300"/>
              </a:solidFill>
            </a:endParaRPr>
          </a:p>
          <a:p>
            <a:pPr marL="533400" indent="-533400" algn="just">
              <a:buClr>
                <a:srgbClr val="3366CC"/>
              </a:buClr>
              <a:buSzTx/>
              <a:buFontTx/>
              <a:buAutoNum type="arabicPeriod"/>
            </a:pPr>
            <a:r>
              <a:rPr lang="el-GR" altLang="el-GR" sz="2500">
                <a:solidFill>
                  <a:srgbClr val="FF3300"/>
                </a:solidFill>
              </a:rPr>
              <a:t>Τι είναι η ραχοκοκαλιά (</a:t>
            </a:r>
            <a:r>
              <a:rPr lang="en-US" altLang="el-GR" sz="2500">
                <a:solidFill>
                  <a:srgbClr val="FF3300"/>
                </a:solidFill>
              </a:rPr>
              <a:t>backbone);</a:t>
            </a:r>
          </a:p>
          <a:p>
            <a:pPr marL="533400" indent="-533400" algn="just">
              <a:buClr>
                <a:srgbClr val="3366CC"/>
              </a:buClr>
              <a:buSzTx/>
              <a:buFontTx/>
              <a:buAutoNum type="arabicPeriod"/>
            </a:pPr>
            <a:r>
              <a:rPr lang="el-GR" altLang="el-GR" sz="2500">
                <a:solidFill>
                  <a:srgbClr val="FF3300"/>
                </a:solidFill>
              </a:rPr>
              <a:t>Τι είναι οι δρομολογητές</a:t>
            </a:r>
            <a:r>
              <a:rPr lang="en-US" altLang="el-GR" sz="2500">
                <a:solidFill>
                  <a:srgbClr val="FF3300"/>
                </a:solidFill>
              </a:rPr>
              <a:t> (routers)</a:t>
            </a:r>
            <a:r>
              <a:rPr lang="el-GR" altLang="el-GR" sz="2500">
                <a:solidFill>
                  <a:srgbClr val="FF3300"/>
                </a:solidFill>
              </a:rPr>
              <a:t> και ποιες λειτουργίες εκτελούν;</a:t>
            </a:r>
          </a:p>
          <a:p>
            <a:pPr marL="533400" indent="-533400" algn="just">
              <a:buClr>
                <a:srgbClr val="3366CC"/>
              </a:buClr>
              <a:buSzTx/>
              <a:buFontTx/>
              <a:buAutoNum type="arabicPeriod"/>
            </a:pPr>
            <a:r>
              <a:rPr lang="el-GR" altLang="el-GR" sz="2500">
                <a:solidFill>
                  <a:srgbClr val="FF3300"/>
                </a:solidFill>
              </a:rPr>
              <a:t>Τι είναι τα </a:t>
            </a:r>
            <a:r>
              <a:rPr lang="en-US" altLang="el-GR" sz="2500">
                <a:solidFill>
                  <a:srgbClr val="FF3300"/>
                </a:solidFill>
              </a:rPr>
              <a:t>modems</a:t>
            </a:r>
            <a:r>
              <a:rPr lang="el-GR" altLang="el-GR" sz="2500">
                <a:solidFill>
                  <a:srgbClr val="FF3300"/>
                </a:solidFill>
              </a:rPr>
              <a:t> και ποιες λειτουργίες εκτελούν;</a:t>
            </a:r>
            <a:endParaRPr lang="en-US" altLang="el-GR" sz="2500">
              <a:solidFill>
                <a:srgbClr val="FF3300"/>
              </a:solidFill>
            </a:endParaRPr>
          </a:p>
          <a:p>
            <a:pPr marL="533400" indent="-533400" algn="just">
              <a:buClr>
                <a:srgbClr val="3366CC"/>
              </a:buClr>
              <a:buSzTx/>
              <a:buFontTx/>
              <a:buAutoNum type="arabicPeriod"/>
            </a:pPr>
            <a:r>
              <a:rPr lang="el-GR" altLang="el-GR" sz="2500">
                <a:solidFill>
                  <a:srgbClr val="FF3300"/>
                </a:solidFill>
              </a:rPr>
              <a:t>Τι είναι οι γέφυρες </a:t>
            </a:r>
            <a:r>
              <a:rPr lang="en-US" altLang="el-GR" sz="2500">
                <a:solidFill>
                  <a:srgbClr val="FF3300"/>
                </a:solidFill>
              </a:rPr>
              <a:t>(bridges) </a:t>
            </a:r>
            <a:r>
              <a:rPr lang="el-GR" altLang="el-GR" sz="2500">
                <a:solidFill>
                  <a:srgbClr val="FF3300"/>
                </a:solidFill>
              </a:rPr>
              <a:t>και ποιες λειτουργίες εκτελούν;</a:t>
            </a:r>
          </a:p>
          <a:p>
            <a:pPr marL="533400" indent="-533400" algn="just">
              <a:buClr>
                <a:srgbClr val="3366CC"/>
              </a:buClr>
              <a:buSzTx/>
              <a:buFontTx/>
              <a:buAutoNum type="arabicPeriod"/>
            </a:pPr>
            <a:r>
              <a:rPr lang="el-GR" altLang="el-GR" sz="2500">
                <a:solidFill>
                  <a:srgbClr val="FF3300"/>
                </a:solidFill>
              </a:rPr>
              <a:t>Τι είναι οι επαναλήπτες </a:t>
            </a:r>
            <a:r>
              <a:rPr lang="en-US" altLang="el-GR" sz="2500">
                <a:solidFill>
                  <a:srgbClr val="FF3300"/>
                </a:solidFill>
              </a:rPr>
              <a:t>(repeaters) </a:t>
            </a:r>
            <a:r>
              <a:rPr lang="el-GR" altLang="el-GR" sz="2500">
                <a:solidFill>
                  <a:srgbClr val="FF3300"/>
                </a:solidFill>
              </a:rPr>
              <a:t>και ποιες λειτουργίες εκτελούν;</a:t>
            </a:r>
          </a:p>
          <a:p>
            <a:pPr marL="533400" indent="-533400" algn="just">
              <a:buClr>
                <a:srgbClr val="3366CC"/>
              </a:buClr>
              <a:buSzTx/>
              <a:buFontTx/>
              <a:buAutoNum type="arabicPeriod"/>
            </a:pPr>
            <a:r>
              <a:rPr lang="el-GR" altLang="el-GR" sz="2500">
                <a:solidFill>
                  <a:srgbClr val="FF3300"/>
                </a:solidFill>
              </a:rPr>
              <a:t>Τι είναι οι διανεμητές </a:t>
            </a:r>
            <a:r>
              <a:rPr lang="en-US" altLang="el-GR" sz="2500">
                <a:solidFill>
                  <a:srgbClr val="FF3300"/>
                </a:solidFill>
              </a:rPr>
              <a:t>(hubs) </a:t>
            </a:r>
            <a:r>
              <a:rPr lang="el-GR" altLang="el-GR" sz="2500">
                <a:solidFill>
                  <a:srgbClr val="FF3300"/>
                </a:solidFill>
              </a:rPr>
              <a:t>και ποιες λειτουργίες εκτελούν;</a:t>
            </a:r>
          </a:p>
        </p:txBody>
      </p:sp>
      <p:pic>
        <p:nvPicPr>
          <p:cNvPr id="27652" name="Picture 4" descr="F:\pic material\internet-gifs\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4572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27654" name="Text Box 6" descr="Large confetti"/>
          <p:cNvSpPr txBox="1">
            <a:spLocks noChangeArrowheads="1"/>
          </p:cNvSpPr>
          <p:nvPr/>
        </p:nvSpPr>
        <p:spPr bwMode="auto">
          <a:xfrm>
            <a:off x="8305800" y="685800"/>
            <a:ext cx="304800" cy="579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spcBef>
                <a:spcPct val="50000"/>
              </a:spcBef>
            </a:pPr>
            <a:r>
              <a:rPr lang="en-US" altLang="el-GR" sz="3200">
                <a:solidFill>
                  <a:srgbClr val="0000FF"/>
                </a:solidFill>
                <a:effectLst>
                  <a:outerShdw blurRad="38100" dist="38100" dir="2700000" algn="tl">
                    <a:srgbClr val="C0C0C0"/>
                  </a:outerShdw>
                </a:effectLst>
              </a:rPr>
              <a:t>1</a:t>
            </a:r>
            <a:endParaRPr lang="el-GR" altLang="el-GR" sz="3200">
              <a:solidFill>
                <a:srgbClr val="0000FF"/>
              </a:solidFill>
              <a:effectLst>
                <a:outerShdw blurRad="38100" dist="38100" dir="2700000" algn="tl">
                  <a:srgbClr val="C0C0C0"/>
                </a:outerShdw>
              </a:effectLst>
            </a:endParaRPr>
          </a:p>
        </p:txBody>
      </p:sp>
    </p:spTree>
  </p:cSld>
  <p:clrMapOvr>
    <a:masterClrMapping/>
  </p:clrMapOvr>
  <p:transition>
    <p:split orient="ver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l-GR" altLang="el-GR"/>
              <a:t>3 - </a:t>
            </a:r>
            <a:fld id="{E803B302-EEF6-4763-9C3D-F0E119150DFD}" type="slidenum">
              <a:rPr lang="el-GR" altLang="el-GR"/>
              <a:pPr/>
              <a:t>28</a:t>
            </a:fld>
            <a:endParaRPr lang="el-GR" altLang="el-GR"/>
          </a:p>
        </p:txBody>
      </p:sp>
      <p:sp>
        <p:nvSpPr>
          <p:cNvPr id="29698"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Ερωτήσεις 3ου Μαθήματος</a:t>
            </a:r>
          </a:p>
        </p:txBody>
      </p:sp>
      <p:sp>
        <p:nvSpPr>
          <p:cNvPr id="29699" name="Rectangle 3"/>
          <p:cNvSpPr>
            <a:spLocks noGrp="1" noChangeArrowheads="1"/>
          </p:cNvSpPr>
          <p:nvPr>
            <p:ph type="body" idx="1"/>
          </p:nvPr>
        </p:nvSpPr>
        <p:spPr>
          <a:xfrm>
            <a:off x="228600" y="1981200"/>
            <a:ext cx="8686800" cy="3810000"/>
          </a:xfrm>
        </p:spPr>
        <p:txBody>
          <a:bodyPr/>
          <a:lstStyle/>
          <a:p>
            <a:pPr marL="609600" indent="-609600" algn="just">
              <a:buClr>
                <a:srgbClr val="3366CC"/>
              </a:buClr>
              <a:buSzTx/>
              <a:buFontTx/>
              <a:buAutoNum type="arabicPeriod" startAt="9"/>
            </a:pPr>
            <a:r>
              <a:rPr lang="el-GR" altLang="el-GR" sz="2500">
                <a:solidFill>
                  <a:srgbClr val="FF3300"/>
                </a:solidFill>
              </a:rPr>
              <a:t>Τι είναι οι πύλες </a:t>
            </a:r>
            <a:r>
              <a:rPr lang="en-US" altLang="el-GR" sz="2500">
                <a:solidFill>
                  <a:srgbClr val="FF3300"/>
                </a:solidFill>
              </a:rPr>
              <a:t>(gateways) </a:t>
            </a:r>
            <a:r>
              <a:rPr lang="el-GR" altLang="el-GR" sz="2500">
                <a:solidFill>
                  <a:srgbClr val="FF3300"/>
                </a:solidFill>
              </a:rPr>
              <a:t>και ποιες λειτουργίες εκτελούν;</a:t>
            </a:r>
          </a:p>
          <a:p>
            <a:pPr marL="609600" indent="-609600" algn="just">
              <a:buClr>
                <a:srgbClr val="3366CC"/>
              </a:buClr>
              <a:buSzTx/>
              <a:buFontTx/>
              <a:buAutoNum type="arabicPeriod" startAt="9"/>
            </a:pPr>
            <a:r>
              <a:rPr lang="el-GR" altLang="el-GR" sz="2500">
                <a:solidFill>
                  <a:srgbClr val="FF3300"/>
                </a:solidFill>
              </a:rPr>
              <a:t>Ποιες οι 6 κυριότερες κατηγορίες εξυπηρετητών </a:t>
            </a:r>
            <a:r>
              <a:rPr lang="en-US" altLang="el-GR" sz="2500">
                <a:solidFill>
                  <a:srgbClr val="FF3300"/>
                </a:solidFill>
              </a:rPr>
              <a:t>(servers) </a:t>
            </a:r>
            <a:r>
              <a:rPr lang="el-GR" altLang="el-GR" sz="2500">
                <a:solidFill>
                  <a:srgbClr val="FF3300"/>
                </a:solidFill>
              </a:rPr>
              <a:t>και τι γνωρίζετε γι’ αυτούς</a:t>
            </a:r>
            <a:r>
              <a:rPr lang="en-US" altLang="el-GR" sz="2500">
                <a:solidFill>
                  <a:srgbClr val="FF3300"/>
                </a:solidFill>
              </a:rPr>
              <a:t>;</a:t>
            </a:r>
          </a:p>
          <a:p>
            <a:pPr marL="609600" indent="-609600" algn="just">
              <a:buClr>
                <a:srgbClr val="3366CC"/>
              </a:buClr>
              <a:buSzTx/>
              <a:buFontTx/>
              <a:buAutoNum type="arabicPeriod" startAt="9"/>
            </a:pPr>
            <a:r>
              <a:rPr lang="el-GR" altLang="el-GR" sz="2500">
                <a:solidFill>
                  <a:srgbClr val="FF3300"/>
                </a:solidFill>
              </a:rPr>
              <a:t>Τι είναι οι κόμβοι και ποιος ο λόγος ύπαρξής τους;</a:t>
            </a:r>
          </a:p>
          <a:p>
            <a:pPr marL="609600" indent="-609600" algn="just">
              <a:buClr>
                <a:srgbClr val="3366CC"/>
              </a:buClr>
              <a:buSzTx/>
              <a:buFontTx/>
              <a:buAutoNum type="arabicPeriod" startAt="9"/>
            </a:pPr>
            <a:r>
              <a:rPr lang="el-GR" altLang="el-GR" sz="2500">
                <a:solidFill>
                  <a:srgbClr val="FF3300"/>
                </a:solidFill>
              </a:rPr>
              <a:t>Ποιος ο απαραίτητος εξοπλισμός των κόμβων;</a:t>
            </a:r>
          </a:p>
          <a:p>
            <a:pPr marL="609600" indent="-609600" algn="just">
              <a:buClr>
                <a:srgbClr val="3366CC"/>
              </a:buClr>
              <a:buSzTx/>
              <a:buFontTx/>
              <a:buAutoNum type="arabicPeriod" startAt="9"/>
            </a:pPr>
            <a:r>
              <a:rPr lang="el-GR" altLang="el-GR" sz="2500">
                <a:solidFill>
                  <a:srgbClr val="FF3300"/>
                </a:solidFill>
              </a:rPr>
              <a:t>Πως μπορεί ένας χρήστης να αποκτήσει πρόσβαση στο </a:t>
            </a:r>
            <a:r>
              <a:rPr lang="en-US" altLang="el-GR" sz="2500">
                <a:solidFill>
                  <a:srgbClr val="FF3300"/>
                </a:solidFill>
              </a:rPr>
              <a:t>Internet</a:t>
            </a:r>
            <a:r>
              <a:rPr lang="el-GR" altLang="el-GR" sz="2500">
                <a:solidFill>
                  <a:srgbClr val="FF3300"/>
                </a:solidFill>
              </a:rPr>
              <a:t> και ποια στοιχεία του δίνονται με την εγγραφή του;</a:t>
            </a:r>
          </a:p>
          <a:p>
            <a:pPr marL="609600" indent="-609600" algn="just">
              <a:buClr>
                <a:srgbClr val="3366CC"/>
              </a:buClr>
              <a:buSzTx/>
              <a:buFontTx/>
              <a:buAutoNum type="arabicPeriod" startAt="9"/>
            </a:pPr>
            <a:r>
              <a:rPr lang="el-GR" altLang="el-GR" sz="2500">
                <a:solidFill>
                  <a:srgbClr val="FF3300"/>
                </a:solidFill>
              </a:rPr>
              <a:t>Ποιες οι 6 κυριότερες υπηρεσίες του </a:t>
            </a:r>
            <a:r>
              <a:rPr lang="en-US" altLang="el-GR" sz="2500">
                <a:solidFill>
                  <a:srgbClr val="FF3300"/>
                </a:solidFill>
              </a:rPr>
              <a:t>Internet;</a:t>
            </a:r>
            <a:endParaRPr lang="el-GR" altLang="el-GR" sz="2500">
              <a:solidFill>
                <a:srgbClr val="FF3300"/>
              </a:solidFill>
            </a:endParaRPr>
          </a:p>
        </p:txBody>
      </p:sp>
      <p:pic>
        <p:nvPicPr>
          <p:cNvPr id="29702" name="Picture 6" descr="F:\pic material\internet-gifs\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4572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29701" name="Text Box 5" descr="Large confetti"/>
          <p:cNvSpPr txBox="1">
            <a:spLocks noChangeArrowheads="1"/>
          </p:cNvSpPr>
          <p:nvPr/>
        </p:nvSpPr>
        <p:spPr bwMode="auto">
          <a:xfrm>
            <a:off x="8305800" y="685800"/>
            <a:ext cx="304800" cy="579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spcBef>
                <a:spcPct val="50000"/>
              </a:spcBef>
            </a:pPr>
            <a:r>
              <a:rPr lang="en-US" altLang="el-GR" sz="3200">
                <a:solidFill>
                  <a:srgbClr val="0000FF"/>
                </a:solidFill>
                <a:effectLst>
                  <a:outerShdw blurRad="38100" dist="38100" dir="2700000" algn="tl">
                    <a:srgbClr val="C0C0C0"/>
                  </a:outerShdw>
                </a:effectLst>
              </a:rPr>
              <a:t>2</a:t>
            </a:r>
            <a:endParaRPr lang="el-GR" altLang="el-GR" sz="3200">
              <a:solidFill>
                <a:srgbClr val="0000FF"/>
              </a:solidFill>
              <a:effectLst>
                <a:outerShdw blurRad="38100" dist="38100" dir="2700000" algn="tl">
                  <a:srgbClr val="C0C0C0"/>
                </a:outerShdw>
              </a:effectLst>
            </a:endParaRPr>
          </a:p>
        </p:txBody>
      </p:sp>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9FEE6B58-CDEA-4B4C-ACB3-4002A9881B14}" type="slidenum">
              <a:rPr lang="el-GR" altLang="el-GR"/>
              <a:pPr/>
              <a:t>3</a:t>
            </a:fld>
            <a:endParaRPr lang="el-GR" altLang="el-GR"/>
          </a:p>
        </p:txBody>
      </p:sp>
      <p:sp>
        <p:nvSpPr>
          <p:cNvPr id="6152" name="Rectangle 8" descr="Large confetti"/>
          <p:cNvSpPr>
            <a:spLocks noGrp="1" noChangeArrowheads="1"/>
          </p:cNvSpPr>
          <p:nvPr>
            <p:ph type="title"/>
          </p:nvPr>
        </p:nvSpPr>
        <p:spPr/>
        <p:txBody>
          <a:bodyPr/>
          <a:lstStyle/>
          <a:p>
            <a:r>
              <a:rPr lang="el-GR" altLang="el-GR" sz="4000" b="1">
                <a:effectLst>
                  <a:outerShdw blurRad="38100" dist="38100" dir="2700000" algn="tl">
                    <a:srgbClr val="C0C0C0"/>
                  </a:outerShdw>
                </a:effectLst>
              </a:rPr>
              <a:t>Παροχείς Υπηρεσιών </a:t>
            </a:r>
            <a:r>
              <a:rPr lang="en-US" altLang="el-GR" sz="4000" b="1">
                <a:effectLst>
                  <a:outerShdw blurRad="38100" dist="38100" dir="2700000" algn="tl">
                    <a:srgbClr val="C0C0C0"/>
                  </a:outerShdw>
                </a:effectLst>
              </a:rPr>
              <a:t>Internet</a:t>
            </a:r>
            <a:br>
              <a:rPr lang="en-US" altLang="el-GR" sz="4000" b="1">
                <a:effectLst>
                  <a:outerShdw blurRad="38100" dist="38100" dir="2700000" algn="tl">
                    <a:srgbClr val="C0C0C0"/>
                  </a:outerShdw>
                </a:effectLst>
              </a:rPr>
            </a:br>
            <a:r>
              <a:rPr lang="en-US" altLang="el-GR" sz="4000" b="1">
                <a:effectLst>
                  <a:outerShdw blurRad="38100" dist="38100" dir="2700000" algn="tl">
                    <a:srgbClr val="C0C0C0"/>
                  </a:outerShdw>
                </a:effectLst>
              </a:rPr>
              <a:t>(Internet Service Providers</a:t>
            </a:r>
            <a:r>
              <a:rPr lang="el-GR" altLang="el-GR" sz="4000" b="1">
                <a:effectLst>
                  <a:outerShdw blurRad="38100" dist="38100" dir="2700000" algn="tl">
                    <a:srgbClr val="C0C0C0"/>
                  </a:outerShdw>
                </a:effectLst>
              </a:rPr>
              <a:t> -</a:t>
            </a:r>
            <a:r>
              <a:rPr lang="en-US" altLang="el-GR" sz="4000" b="1">
                <a:effectLst>
                  <a:outerShdw blurRad="38100" dist="38100" dir="2700000" algn="tl">
                    <a:srgbClr val="C0C0C0"/>
                  </a:outerShdw>
                </a:effectLst>
              </a:rPr>
              <a:t> ISP)</a:t>
            </a:r>
            <a:endParaRPr lang="el-GR" altLang="el-GR" sz="4000" b="1">
              <a:effectLst>
                <a:outerShdw blurRad="38100" dist="38100" dir="2700000" algn="tl">
                  <a:srgbClr val="C0C0C0"/>
                </a:outerShdw>
              </a:effectLst>
            </a:endParaRPr>
          </a:p>
        </p:txBody>
      </p:sp>
      <p:sp>
        <p:nvSpPr>
          <p:cNvPr id="6147" name="Text Box 3"/>
          <p:cNvSpPr txBox="1">
            <a:spLocks noChangeArrowheads="1"/>
          </p:cNvSpPr>
          <p:nvPr/>
        </p:nvSpPr>
        <p:spPr bwMode="auto">
          <a:xfrm>
            <a:off x="228600" y="1790700"/>
            <a:ext cx="86868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600" b="0">
                <a:solidFill>
                  <a:srgbClr val="FF3300"/>
                </a:solidFill>
                <a:effectLst/>
              </a:rPr>
              <a:t>Οι </a:t>
            </a:r>
            <a:r>
              <a:rPr lang="en-US" altLang="el-GR" sz="2600">
                <a:solidFill>
                  <a:srgbClr val="FF3300"/>
                </a:solidFill>
                <a:effectLst/>
              </a:rPr>
              <a:t>ISP</a:t>
            </a:r>
            <a:r>
              <a:rPr lang="en-US" altLang="el-GR" sz="2600" b="0">
                <a:solidFill>
                  <a:srgbClr val="FF3300"/>
                </a:solidFill>
                <a:effectLst/>
              </a:rPr>
              <a:t> </a:t>
            </a:r>
            <a:r>
              <a:rPr lang="el-GR" altLang="el-GR" sz="2600" b="0">
                <a:solidFill>
                  <a:srgbClr val="FF3300"/>
                </a:solidFill>
                <a:effectLst/>
              </a:rPr>
              <a:t>είναι συνήθως εταιρίες ή φορείς που έχουν μόνιμη σύνδεση με το Διαδίκτυο μέσω μισθωμένων τηλεφωνικών γραμμών και μέσω αυτών συνδέονται οι χρήστες με αυτό. Για τη σύνδεση αυτή θα πρέπει οι χρήστες να καταβάλουν κάποια συνδρομή, το ύψος της οποίας εξαρτάται από τον παροχέα και τις υπηρεσίες που μπορεί να παρέχει στους πελάτες του. Στο εξωτερικό υπάρχουν και εταιρίες που παρέχουν δωρεάν συνδρομή, αφού τα έξοδα λειτουργίας τους καλύπτονται από διαφημίσεις. Πολλοί πωλητές υπολογιστών, για να δελεάσουν τους πελάτες τους</a:t>
            </a:r>
            <a:r>
              <a:rPr lang="en-US" altLang="el-GR" sz="2600" b="0">
                <a:solidFill>
                  <a:srgbClr val="FF3300"/>
                </a:solidFill>
                <a:effectLst/>
              </a:rPr>
              <a:t>, </a:t>
            </a:r>
            <a:r>
              <a:rPr lang="el-GR" altLang="el-GR" sz="2600" b="0">
                <a:solidFill>
                  <a:srgbClr val="FF3300"/>
                </a:solidFill>
                <a:effectLst/>
              </a:rPr>
              <a:t>παρέχουν</a:t>
            </a:r>
            <a:r>
              <a:rPr lang="en-US" altLang="el-GR" sz="2600" b="0">
                <a:solidFill>
                  <a:srgbClr val="FF3300"/>
                </a:solidFill>
                <a:effectLst/>
              </a:rPr>
              <a:t> </a:t>
            </a:r>
            <a:r>
              <a:rPr lang="el-GR" altLang="el-GR" sz="2600" b="0">
                <a:solidFill>
                  <a:srgbClr val="FF3300"/>
                </a:solidFill>
                <a:effectLst/>
              </a:rPr>
              <a:t>με κάθε αγορά υπολογιστή για ορισμένο χρονικό διάστημα δωρεάν σύνδεση με κάποιο  </a:t>
            </a:r>
            <a:r>
              <a:rPr lang="en-US" altLang="el-GR" sz="2600">
                <a:solidFill>
                  <a:srgbClr val="FF3300"/>
                </a:solidFill>
                <a:effectLst/>
              </a:rPr>
              <a:t>ISP</a:t>
            </a:r>
            <a:r>
              <a:rPr lang="en-US" altLang="el-GR" sz="2600" b="0">
                <a:solidFill>
                  <a:srgbClr val="FF3300"/>
                </a:solidFill>
                <a:effectLst/>
              </a:rPr>
              <a:t>.</a:t>
            </a:r>
            <a:endParaRPr lang="el-GR" altLang="el-GR" sz="2600" b="0">
              <a:solidFill>
                <a:srgbClr val="FF3300"/>
              </a:solidFill>
              <a:effectLst/>
            </a:endParaRPr>
          </a:p>
        </p:txBody>
      </p:sp>
    </p:spTree>
  </p:cSld>
  <p:clrMapOvr>
    <a:masterClrMapping/>
  </p:clrMapOvr>
  <p:transition>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4"/>
          <p:cNvSpPr>
            <a:spLocks noGrp="1"/>
          </p:cNvSpPr>
          <p:nvPr>
            <p:ph type="ftr" sz="quarter" idx="11"/>
          </p:nvPr>
        </p:nvSpPr>
        <p:spPr/>
        <p:txBody>
          <a:body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p>
            <a:r>
              <a:rPr lang="el-GR" altLang="el-GR"/>
              <a:t>3 - </a:t>
            </a:r>
            <a:fld id="{6C4FFFEC-08B3-458B-8D7B-CF975501F312}" type="slidenum">
              <a:rPr lang="el-GR" altLang="el-GR"/>
              <a:pPr/>
              <a:t>4</a:t>
            </a:fld>
            <a:endParaRPr lang="el-GR" altLang="el-GR"/>
          </a:p>
        </p:txBody>
      </p:sp>
      <p:sp>
        <p:nvSpPr>
          <p:cNvPr id="11267" name="Rectangle 3"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Εξοπλισμός Παροχέων </a:t>
            </a:r>
            <a:r>
              <a:rPr lang="en-US" altLang="el-GR" b="1">
                <a:effectLst>
                  <a:outerShdw blurRad="38100" dist="38100" dir="2700000" algn="tl">
                    <a:srgbClr val="C0C0C0"/>
                  </a:outerShdw>
                </a:effectLst>
              </a:rPr>
              <a:t>Internet</a:t>
            </a:r>
            <a:endParaRPr lang="el-GR" altLang="el-GR" b="1">
              <a:effectLst>
                <a:outerShdw blurRad="38100" dist="38100" dir="2700000" algn="tl">
                  <a:srgbClr val="C0C0C0"/>
                </a:outerShdw>
              </a:effectLst>
            </a:endParaRPr>
          </a:p>
        </p:txBody>
      </p:sp>
      <p:sp>
        <p:nvSpPr>
          <p:cNvPr id="11268" name="Rectangle 4"/>
          <p:cNvSpPr>
            <a:spLocks noGrp="1" noChangeArrowheads="1"/>
          </p:cNvSpPr>
          <p:nvPr>
            <p:ph type="body" idx="1"/>
          </p:nvPr>
        </p:nvSpPr>
        <p:spPr>
          <a:xfrm>
            <a:off x="1752600" y="1828800"/>
            <a:ext cx="5791200" cy="4343400"/>
          </a:xfrm>
        </p:spPr>
        <p:txBody>
          <a:bodyPr/>
          <a:lstStyle/>
          <a:p>
            <a:pPr>
              <a:lnSpc>
                <a:spcPct val="90000"/>
              </a:lnSpc>
              <a:buClr>
                <a:srgbClr val="3366CC"/>
              </a:buClr>
              <a:buFont typeface="Wingdings" panose="05000000000000000000" pitchFamily="2" charset="2"/>
              <a:buChar char="v"/>
            </a:pPr>
            <a:r>
              <a:rPr lang="el-GR" altLang="el-GR">
                <a:solidFill>
                  <a:srgbClr val="FF3300"/>
                </a:solidFill>
              </a:rPr>
              <a:t>Τηλεπικοινωνιακές γραμμές</a:t>
            </a:r>
          </a:p>
          <a:p>
            <a:pPr>
              <a:lnSpc>
                <a:spcPct val="90000"/>
              </a:lnSpc>
              <a:buClr>
                <a:srgbClr val="3366CC"/>
              </a:buClr>
              <a:buFont typeface="Wingdings" panose="05000000000000000000" pitchFamily="2" charset="2"/>
              <a:buChar char="v"/>
            </a:pPr>
            <a:r>
              <a:rPr lang="el-GR" altLang="el-GR">
                <a:solidFill>
                  <a:srgbClr val="FF3300"/>
                </a:solidFill>
              </a:rPr>
              <a:t>Διαποδιαμορφωτές (</a:t>
            </a:r>
            <a:r>
              <a:rPr lang="en-US" altLang="el-GR">
                <a:solidFill>
                  <a:srgbClr val="FF3300"/>
                </a:solidFill>
              </a:rPr>
              <a:t>Modems</a:t>
            </a:r>
            <a:r>
              <a:rPr lang="el-GR" altLang="el-GR">
                <a:solidFill>
                  <a:srgbClr val="FF3300"/>
                </a:solidFill>
              </a:rPr>
              <a:t>)</a:t>
            </a:r>
          </a:p>
          <a:p>
            <a:pPr>
              <a:lnSpc>
                <a:spcPct val="90000"/>
              </a:lnSpc>
              <a:buClr>
                <a:srgbClr val="3366CC"/>
              </a:buClr>
              <a:buFont typeface="Wingdings" panose="05000000000000000000" pitchFamily="2" charset="2"/>
              <a:buChar char="v"/>
            </a:pPr>
            <a:r>
              <a:rPr lang="el-GR" altLang="el-GR">
                <a:solidFill>
                  <a:srgbClr val="FF3300"/>
                </a:solidFill>
              </a:rPr>
              <a:t>Επαναλήπτες (</a:t>
            </a:r>
            <a:r>
              <a:rPr lang="en-US" altLang="el-GR">
                <a:solidFill>
                  <a:srgbClr val="FF3300"/>
                </a:solidFill>
              </a:rPr>
              <a:t>Repeaters)</a:t>
            </a:r>
          </a:p>
          <a:p>
            <a:pPr>
              <a:lnSpc>
                <a:spcPct val="90000"/>
              </a:lnSpc>
              <a:buClr>
                <a:srgbClr val="3366CC"/>
              </a:buClr>
              <a:buFont typeface="Wingdings" panose="05000000000000000000" pitchFamily="2" charset="2"/>
              <a:buChar char="v"/>
            </a:pPr>
            <a:r>
              <a:rPr lang="el-GR" altLang="el-GR">
                <a:solidFill>
                  <a:srgbClr val="FF3300"/>
                </a:solidFill>
              </a:rPr>
              <a:t>Γέφυρες </a:t>
            </a:r>
            <a:r>
              <a:rPr lang="en-US" altLang="el-GR">
                <a:solidFill>
                  <a:srgbClr val="FF3300"/>
                </a:solidFill>
              </a:rPr>
              <a:t>(Bridges)</a:t>
            </a:r>
          </a:p>
          <a:p>
            <a:pPr>
              <a:lnSpc>
                <a:spcPct val="90000"/>
              </a:lnSpc>
              <a:buClr>
                <a:srgbClr val="3366CC"/>
              </a:buClr>
              <a:buFont typeface="Wingdings" panose="05000000000000000000" pitchFamily="2" charset="2"/>
              <a:buChar char="v"/>
            </a:pPr>
            <a:r>
              <a:rPr lang="el-GR" altLang="el-GR">
                <a:solidFill>
                  <a:srgbClr val="FF3300"/>
                </a:solidFill>
              </a:rPr>
              <a:t>Διανεμητές (</a:t>
            </a:r>
            <a:r>
              <a:rPr lang="en-US" altLang="el-GR">
                <a:solidFill>
                  <a:srgbClr val="FF3300"/>
                </a:solidFill>
              </a:rPr>
              <a:t>Hubs)</a:t>
            </a:r>
          </a:p>
          <a:p>
            <a:pPr>
              <a:lnSpc>
                <a:spcPct val="90000"/>
              </a:lnSpc>
              <a:buClr>
                <a:srgbClr val="3366CC"/>
              </a:buClr>
              <a:buFont typeface="Wingdings" panose="05000000000000000000" pitchFamily="2" charset="2"/>
              <a:buChar char="v"/>
            </a:pPr>
            <a:r>
              <a:rPr lang="el-GR" altLang="el-GR">
                <a:solidFill>
                  <a:srgbClr val="FF3300"/>
                </a:solidFill>
              </a:rPr>
              <a:t>Δρομολογητές</a:t>
            </a:r>
            <a:r>
              <a:rPr lang="en-US" altLang="el-GR">
                <a:solidFill>
                  <a:srgbClr val="FF3300"/>
                </a:solidFill>
              </a:rPr>
              <a:t> (Routers)</a:t>
            </a:r>
            <a:endParaRPr lang="el-GR" altLang="el-GR">
              <a:solidFill>
                <a:srgbClr val="FF3300"/>
              </a:solidFill>
            </a:endParaRPr>
          </a:p>
          <a:p>
            <a:pPr>
              <a:lnSpc>
                <a:spcPct val="90000"/>
              </a:lnSpc>
              <a:buClr>
                <a:srgbClr val="3366CC"/>
              </a:buClr>
              <a:buFont typeface="Wingdings" panose="05000000000000000000" pitchFamily="2" charset="2"/>
              <a:buChar char="v"/>
            </a:pPr>
            <a:r>
              <a:rPr lang="el-GR" altLang="el-GR">
                <a:solidFill>
                  <a:srgbClr val="FF3300"/>
                </a:solidFill>
              </a:rPr>
              <a:t>Πύλες (</a:t>
            </a:r>
            <a:r>
              <a:rPr lang="en-US" altLang="el-GR">
                <a:solidFill>
                  <a:srgbClr val="FF3300"/>
                </a:solidFill>
              </a:rPr>
              <a:t>Gateways)</a:t>
            </a:r>
            <a:endParaRPr lang="el-GR" altLang="el-GR">
              <a:solidFill>
                <a:srgbClr val="FF3300"/>
              </a:solidFill>
            </a:endParaRPr>
          </a:p>
          <a:p>
            <a:pPr>
              <a:lnSpc>
                <a:spcPct val="90000"/>
              </a:lnSpc>
              <a:buClr>
                <a:srgbClr val="3366CC"/>
              </a:buClr>
              <a:buFont typeface="Wingdings" panose="05000000000000000000" pitchFamily="2" charset="2"/>
              <a:buChar char="v"/>
            </a:pPr>
            <a:r>
              <a:rPr lang="el-GR" altLang="el-GR">
                <a:solidFill>
                  <a:srgbClr val="FF3300"/>
                </a:solidFill>
              </a:rPr>
              <a:t>Εξυπηρετητές </a:t>
            </a:r>
            <a:r>
              <a:rPr lang="en-US" altLang="el-GR">
                <a:solidFill>
                  <a:srgbClr val="FF3300"/>
                </a:solidFill>
              </a:rPr>
              <a:t>(Servers)</a:t>
            </a:r>
            <a:endParaRPr lang="el-GR" altLang="el-GR">
              <a:solidFill>
                <a:srgbClr val="FF3300"/>
              </a:solidFill>
            </a:endParaRPr>
          </a:p>
        </p:txBody>
      </p:sp>
    </p:spTree>
  </p:cSld>
  <p:clrMapOvr>
    <a:masterClrMapping/>
  </p:clrMapOvr>
  <p:transition>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3"/>
          <p:cNvSpPr>
            <a:spLocks noGrp="1"/>
          </p:cNvSpPr>
          <p:nvPr>
            <p:ph type="ftr" sz="quarter" idx="11"/>
          </p:nvPr>
        </p:nvSpPr>
        <p:spPr/>
        <p:txBody>
          <a:bodyPr/>
          <a:lstStyle/>
          <a:p>
            <a:r>
              <a:rPr lang="el-GR" altLang="el-GR"/>
              <a:t>Βελώνης Γεώργιος</a:t>
            </a:r>
          </a:p>
        </p:txBody>
      </p:sp>
      <p:sp>
        <p:nvSpPr>
          <p:cNvPr id="8" name="Θέση αριθμού διαφάνειας 4"/>
          <p:cNvSpPr>
            <a:spLocks noGrp="1"/>
          </p:cNvSpPr>
          <p:nvPr>
            <p:ph type="sldNum" sz="quarter" idx="12"/>
          </p:nvPr>
        </p:nvSpPr>
        <p:spPr/>
        <p:txBody>
          <a:bodyPr/>
          <a:lstStyle/>
          <a:p>
            <a:r>
              <a:rPr lang="el-GR" altLang="el-GR"/>
              <a:t>3 - </a:t>
            </a:r>
            <a:fld id="{A0F18B18-980A-4976-84C4-4DBF38BB5345}" type="slidenum">
              <a:rPr lang="el-GR" altLang="el-GR"/>
              <a:pPr/>
              <a:t>5</a:t>
            </a:fld>
            <a:endParaRPr lang="el-GR" altLang="el-GR"/>
          </a:p>
        </p:txBody>
      </p:sp>
      <p:sp>
        <p:nvSpPr>
          <p:cNvPr id="10242" name="Rectangle 2" descr="Large confetti"/>
          <p:cNvSpPr>
            <a:spLocks noGrp="1" noChangeArrowheads="1"/>
          </p:cNvSpPr>
          <p:nvPr>
            <p:ph type="title"/>
          </p:nvPr>
        </p:nvSpPr>
        <p:spPr>
          <a:xfrm>
            <a:off x="1093788" y="284163"/>
            <a:ext cx="7212012" cy="1143000"/>
          </a:xfrm>
        </p:spPr>
        <p:txBody>
          <a:bodyPr/>
          <a:lstStyle/>
          <a:p>
            <a:r>
              <a:rPr lang="el-GR" altLang="el-GR" b="1">
                <a:effectLst>
                  <a:outerShdw blurRad="38100" dist="38100" dir="2700000" algn="tl">
                    <a:srgbClr val="C0C0C0"/>
                  </a:outerShdw>
                </a:effectLst>
              </a:rPr>
              <a:t>Τηλεπικοινωνιακές Γραμμές</a:t>
            </a:r>
            <a:endParaRPr lang="el-GR" altLang="el-GR" sz="4000" b="1">
              <a:effectLst>
                <a:outerShdw blurRad="38100" dist="38100" dir="2700000" algn="tl">
                  <a:srgbClr val="C0C0C0"/>
                </a:outerShdw>
              </a:effectLst>
            </a:endParaRPr>
          </a:p>
        </p:txBody>
      </p:sp>
      <p:sp>
        <p:nvSpPr>
          <p:cNvPr id="10244" name="Text Box 4"/>
          <p:cNvSpPr txBox="1">
            <a:spLocks noChangeArrowheads="1"/>
          </p:cNvSpPr>
          <p:nvPr/>
        </p:nvSpPr>
        <p:spPr bwMode="auto">
          <a:xfrm>
            <a:off x="304800" y="1871663"/>
            <a:ext cx="8610600"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300" b="0">
                <a:solidFill>
                  <a:srgbClr val="FF3300"/>
                </a:solidFill>
                <a:effectLst/>
              </a:rPr>
              <a:t>Οι παροχείς μισθώνουν για τις ανάγκες τους ψηφιακές τηλεπικοινωνιακές γραμμές μεγάλου εύρους που μπορεί να φτάνουν και τα </a:t>
            </a:r>
            <a:r>
              <a:rPr lang="en-US" altLang="el-GR" sz="2300" b="0">
                <a:solidFill>
                  <a:srgbClr val="FF3300"/>
                </a:solidFill>
                <a:effectLst/>
              </a:rPr>
              <a:t>68 Mbps</a:t>
            </a:r>
            <a:r>
              <a:rPr lang="el-GR" altLang="el-GR" sz="2300" b="0">
                <a:solidFill>
                  <a:srgbClr val="FF3300"/>
                </a:solidFill>
                <a:effectLst/>
              </a:rPr>
              <a:t>. Οι γραμμές αυτές ονομάζονται </a:t>
            </a:r>
            <a:r>
              <a:rPr lang="el-GR" altLang="el-GR" sz="2300">
                <a:solidFill>
                  <a:srgbClr val="FF3300"/>
                </a:solidFill>
                <a:effectLst/>
              </a:rPr>
              <a:t>ραχοκοκαλιές </a:t>
            </a:r>
            <a:r>
              <a:rPr lang="en-US" altLang="el-GR" sz="2300">
                <a:solidFill>
                  <a:srgbClr val="FF3300"/>
                </a:solidFill>
                <a:effectLst/>
              </a:rPr>
              <a:t>(backbones)</a:t>
            </a:r>
            <a:r>
              <a:rPr lang="en-US" altLang="el-GR" sz="2300" b="0">
                <a:solidFill>
                  <a:srgbClr val="FF3300"/>
                </a:solidFill>
                <a:effectLst/>
              </a:rPr>
              <a:t> </a:t>
            </a:r>
            <a:r>
              <a:rPr lang="el-GR" altLang="el-GR" sz="2300" b="0">
                <a:solidFill>
                  <a:srgbClr val="FF3300"/>
                </a:solidFill>
                <a:effectLst/>
              </a:rPr>
              <a:t>και έχουν αναπτυχθεί σε εθνικό, Ευρωπαϊκό και παγκόσμιο επίπεδο. Μέσα από αυτές περνά ο μεγαλύτερος όγκος των δεδομένων που διακινούνται  και πάνω τους συνδέονται οι κόμβοι με γραμμές σύνδεσης της τάξης των 128 </a:t>
            </a:r>
            <a:r>
              <a:rPr lang="en-US" altLang="el-GR" sz="2300" b="0">
                <a:solidFill>
                  <a:srgbClr val="FF3300"/>
                </a:solidFill>
                <a:effectLst/>
              </a:rPr>
              <a:t>Kbps</a:t>
            </a:r>
            <a:r>
              <a:rPr lang="el-GR" altLang="el-GR" sz="2300" b="0">
                <a:solidFill>
                  <a:srgbClr val="FF3300"/>
                </a:solidFill>
                <a:effectLst/>
              </a:rPr>
              <a:t> και άνω</a:t>
            </a:r>
            <a:r>
              <a:rPr lang="en-US" altLang="el-GR" sz="2300" b="0">
                <a:solidFill>
                  <a:srgbClr val="FF3300"/>
                </a:solidFill>
                <a:effectLst/>
              </a:rPr>
              <a:t>.</a:t>
            </a:r>
            <a:endParaRPr lang="el-GR" altLang="el-GR" sz="2300" b="0">
              <a:solidFill>
                <a:srgbClr val="FF3300"/>
              </a:solidFill>
              <a:effectLst/>
            </a:endParaRPr>
          </a:p>
        </p:txBody>
      </p:sp>
      <p:sp>
        <p:nvSpPr>
          <p:cNvPr id="10248" name="Text Box 8"/>
          <p:cNvSpPr txBox="1">
            <a:spLocks noChangeArrowheads="1"/>
          </p:cNvSpPr>
          <p:nvPr/>
        </p:nvSpPr>
        <p:spPr bwMode="auto">
          <a:xfrm>
            <a:off x="304800" y="4448175"/>
            <a:ext cx="411480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2300" b="0">
                <a:solidFill>
                  <a:srgbClr val="FF3300"/>
                </a:solidFill>
                <a:effectLst/>
              </a:rPr>
              <a:t>Γνωστοί ελληνικοί παροχείς είναι οι: </a:t>
            </a:r>
            <a:r>
              <a:rPr lang="en-US" altLang="el-GR" sz="2300" b="0">
                <a:solidFill>
                  <a:srgbClr val="FF3300"/>
                </a:solidFill>
                <a:effectLst/>
              </a:rPr>
              <a:t>OTEnet, FORTHnet, Hellas On Line, PANAFONnet, COMPULINK, SPARKnet, </a:t>
            </a:r>
            <a:r>
              <a:rPr lang="el-GR" altLang="el-GR" sz="2300" b="0">
                <a:solidFill>
                  <a:srgbClr val="FF3300"/>
                </a:solidFill>
                <a:effectLst/>
              </a:rPr>
              <a:t>κ.ά..</a:t>
            </a:r>
            <a:endParaRPr lang="el-GR" altLang="el-GR" sz="2400" b="0">
              <a:solidFill>
                <a:schemeClr val="tx1"/>
              </a:solidFill>
              <a:effectLst/>
            </a:endParaRPr>
          </a:p>
        </p:txBody>
      </p:sp>
      <p:pic>
        <p:nvPicPr>
          <p:cNvPr id="10249" name="Picture 9" descr="C:\Τα έγγραφά μου\Οι εικόνες μου\Internet Cliparts\hdr__map_ani.gif"/>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4724400" y="4449763"/>
            <a:ext cx="3429000" cy="2179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E3620E84-6F70-42D2-96D8-77E09EF8D29B}" type="slidenum">
              <a:rPr lang="el-GR" altLang="el-GR"/>
              <a:pPr/>
              <a:t>6</a:t>
            </a:fld>
            <a:endParaRPr lang="el-GR" altLang="el-GR"/>
          </a:p>
        </p:txBody>
      </p:sp>
      <p:sp>
        <p:nvSpPr>
          <p:cNvPr id="28674" name="Rectangle 2" descr="Large confetti"/>
          <p:cNvSpPr>
            <a:spLocks noGrp="1" noChangeArrowheads="1"/>
          </p:cNvSpPr>
          <p:nvPr>
            <p:ph type="title"/>
          </p:nvPr>
        </p:nvSpPr>
        <p:spPr/>
        <p:txBody>
          <a:bodyPr/>
          <a:lstStyle/>
          <a:p>
            <a:r>
              <a:rPr lang="el-GR" altLang="el-GR" sz="3200" b="1">
                <a:effectLst>
                  <a:outerShdw blurRad="38100" dist="38100" dir="2700000" algn="tl">
                    <a:srgbClr val="C0C0C0"/>
                  </a:outerShdw>
                </a:effectLst>
              </a:rPr>
              <a:t>Χάρτης Σημείων Παρουσίας της </a:t>
            </a:r>
            <a:r>
              <a:rPr lang="en-US" altLang="el-GR" sz="3200" b="1">
                <a:effectLst>
                  <a:outerShdw blurRad="38100" dist="38100" dir="2700000" algn="tl">
                    <a:srgbClr val="C0C0C0"/>
                  </a:outerShdw>
                </a:effectLst>
              </a:rPr>
              <a:t>Forthnet</a:t>
            </a:r>
            <a:endParaRPr lang="el-GR" altLang="el-GR" sz="3200" b="1">
              <a:effectLst>
                <a:outerShdw blurRad="38100" dist="38100" dir="2700000" algn="tl">
                  <a:srgbClr val="C0C0C0"/>
                </a:outerShdw>
              </a:effectLst>
            </a:endParaRPr>
          </a:p>
        </p:txBody>
      </p:sp>
      <p:pic>
        <p:nvPicPr>
          <p:cNvPr id="28684" name="Picture 12" descr="C:\Τα έγγραφά μου\Οι εικόνες μου\Internet Cliparts\xartisFortnet.gif"/>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1600200" y="1600200"/>
            <a:ext cx="5943600"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l-GR" altLang="el-GR"/>
              <a:t>3 - </a:t>
            </a:r>
            <a:fld id="{61727AD3-21B6-44D9-B7F8-9DB61F4DA3C9}" type="slidenum">
              <a:rPr lang="el-GR" altLang="el-GR"/>
              <a:pPr/>
              <a:t>7</a:t>
            </a:fld>
            <a:endParaRPr lang="el-GR" altLang="el-GR"/>
          </a:p>
        </p:txBody>
      </p:sp>
      <p:sp>
        <p:nvSpPr>
          <p:cNvPr id="34818" name="Rectangle 2" descr="Large confetti"/>
          <p:cNvSpPr>
            <a:spLocks noGrp="1" noChangeArrowheads="1"/>
          </p:cNvSpPr>
          <p:nvPr>
            <p:ph type="title"/>
          </p:nvPr>
        </p:nvSpPr>
        <p:spPr>
          <a:xfrm>
            <a:off x="1093788" y="284163"/>
            <a:ext cx="7897812" cy="1143000"/>
          </a:xfrm>
        </p:spPr>
        <p:txBody>
          <a:bodyPr/>
          <a:lstStyle/>
          <a:p>
            <a:r>
              <a:rPr lang="el-GR" altLang="el-GR" sz="3300" b="1">
                <a:effectLst>
                  <a:outerShdw blurRad="38100" dist="38100" dir="2700000" algn="tl">
                    <a:srgbClr val="C0C0C0"/>
                  </a:outerShdw>
                </a:effectLst>
              </a:rPr>
              <a:t>Ο ΚΟΜΒΟΣ ΔΙΑΣΥΝΔΕΣΗΣ </a:t>
            </a:r>
            <a:br>
              <a:rPr lang="el-GR" altLang="el-GR" sz="3300" b="1">
                <a:effectLst>
                  <a:outerShdw blurRad="38100" dist="38100" dir="2700000" algn="tl">
                    <a:srgbClr val="C0C0C0"/>
                  </a:outerShdw>
                </a:effectLst>
              </a:rPr>
            </a:br>
            <a:r>
              <a:rPr lang="en-US" altLang="el-GR" sz="3300" b="1">
                <a:effectLst>
                  <a:outerShdw blurRad="38100" dist="38100" dir="2700000" algn="tl">
                    <a:srgbClr val="C0C0C0"/>
                  </a:outerShdw>
                </a:effectLst>
              </a:rPr>
              <a:t>ATHENS INTERNET EXCHANGE </a:t>
            </a:r>
            <a:r>
              <a:rPr lang="el-GR" altLang="el-GR" sz="3300" b="1">
                <a:effectLst>
                  <a:outerShdw blurRad="38100" dist="38100" dir="2700000" algn="tl">
                    <a:srgbClr val="C0C0C0"/>
                  </a:outerShdw>
                </a:effectLst>
              </a:rPr>
              <a:t>(ΑΙΧ)</a:t>
            </a:r>
          </a:p>
        </p:txBody>
      </p:sp>
      <p:sp>
        <p:nvSpPr>
          <p:cNvPr id="34819" name="Text Box 3" descr="Large confetti"/>
          <p:cNvSpPr txBox="1">
            <a:spLocks noChangeArrowheads="1"/>
          </p:cNvSpPr>
          <p:nvPr/>
        </p:nvSpPr>
        <p:spPr bwMode="auto">
          <a:xfrm>
            <a:off x="304800" y="2057400"/>
            <a:ext cx="8534400" cy="26543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just">
              <a:spcBef>
                <a:spcPct val="50000"/>
              </a:spcBef>
            </a:pPr>
            <a:r>
              <a:rPr lang="el-GR" altLang="el-GR" sz="2800" b="0">
                <a:solidFill>
                  <a:srgbClr val="FF3300"/>
                </a:solidFill>
                <a:effectLst/>
              </a:rPr>
              <a:t>Ο κόμβος </a:t>
            </a:r>
            <a:r>
              <a:rPr lang="en-US" altLang="el-GR" sz="2800">
                <a:solidFill>
                  <a:srgbClr val="FF3300"/>
                </a:solidFill>
                <a:effectLst/>
              </a:rPr>
              <a:t>Athens Internet Exchange</a:t>
            </a:r>
            <a:r>
              <a:rPr lang="en-US" altLang="el-GR" sz="2800" b="0">
                <a:solidFill>
                  <a:srgbClr val="FF3300"/>
                </a:solidFill>
                <a:effectLst/>
              </a:rPr>
              <a:t> (</a:t>
            </a:r>
            <a:r>
              <a:rPr lang="en-US" altLang="el-GR" sz="2800">
                <a:solidFill>
                  <a:srgbClr val="0000FF"/>
                </a:solidFill>
                <a:effectLst/>
              </a:rPr>
              <a:t>AIX</a:t>
            </a:r>
            <a:r>
              <a:rPr lang="en-US" altLang="el-GR" sz="2800" b="0">
                <a:solidFill>
                  <a:srgbClr val="FF3300"/>
                </a:solidFill>
                <a:effectLst/>
              </a:rPr>
              <a:t>) </a:t>
            </a:r>
            <a:r>
              <a:rPr lang="el-GR" altLang="el-GR" sz="2800" b="0">
                <a:solidFill>
                  <a:srgbClr val="FF3300"/>
                </a:solidFill>
                <a:effectLst/>
              </a:rPr>
              <a:t>προσφέρει τοπική διασύνδεση (</a:t>
            </a:r>
            <a:r>
              <a:rPr lang="en-US" altLang="el-GR" sz="2800" b="0">
                <a:solidFill>
                  <a:srgbClr val="FF3300"/>
                </a:solidFill>
                <a:effectLst/>
              </a:rPr>
              <a:t>peering) </a:t>
            </a:r>
            <a:r>
              <a:rPr lang="el-GR" altLang="el-GR" sz="2800" b="0">
                <a:solidFill>
                  <a:srgbClr val="FF3300"/>
                </a:solidFill>
                <a:effectLst/>
              </a:rPr>
              <a:t>μεταξύ των δικτύων των μεγαλύτερων εταιριών παροχής υπηρεσιών </a:t>
            </a:r>
            <a:r>
              <a:rPr lang="en-US" altLang="el-GR" sz="2800" b="0">
                <a:solidFill>
                  <a:srgbClr val="FF3300"/>
                </a:solidFill>
                <a:effectLst/>
              </a:rPr>
              <a:t>Internet (ISP) </a:t>
            </a:r>
            <a:r>
              <a:rPr lang="el-GR" altLang="el-GR" sz="2800" b="0">
                <a:solidFill>
                  <a:srgbClr val="FF3300"/>
                </a:solidFill>
                <a:effectLst/>
              </a:rPr>
              <a:t>στην Ελλάδα, συμβάλλοντας τα μέγιστα στην ανάπτυξη του </a:t>
            </a:r>
            <a:r>
              <a:rPr lang="en-US" altLang="el-GR" sz="2800" b="0">
                <a:solidFill>
                  <a:srgbClr val="FF3300"/>
                </a:solidFill>
                <a:effectLst/>
              </a:rPr>
              <a:t>Internet </a:t>
            </a:r>
            <a:r>
              <a:rPr lang="el-GR" altLang="el-GR" sz="2800" b="0">
                <a:solidFill>
                  <a:srgbClr val="FF3300"/>
                </a:solidFill>
                <a:effectLst/>
              </a:rPr>
              <a:t>στη χώρα μας. Η υπηρεσία διασύνδεσης προσφέρεται από την ΕΔΕΤ ΑΕ. </a:t>
            </a:r>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3"/>
          <p:cNvSpPr>
            <a:spLocks noGrp="1"/>
          </p:cNvSpPr>
          <p:nvPr>
            <p:ph type="ftr" sz="quarter" idx="11"/>
          </p:nvPr>
        </p:nvSpPr>
        <p:spPr/>
        <p:txBody>
          <a:bodyPr/>
          <a:lstStyle/>
          <a:p>
            <a:r>
              <a:rPr lang="el-GR" altLang="el-GR"/>
              <a:t>Βελώνης Γεώργιος</a:t>
            </a:r>
          </a:p>
        </p:txBody>
      </p:sp>
      <p:sp>
        <p:nvSpPr>
          <p:cNvPr id="8" name="Θέση αριθμού διαφάνειας 4"/>
          <p:cNvSpPr>
            <a:spLocks noGrp="1"/>
          </p:cNvSpPr>
          <p:nvPr>
            <p:ph type="sldNum" sz="quarter" idx="12"/>
          </p:nvPr>
        </p:nvSpPr>
        <p:spPr/>
        <p:txBody>
          <a:bodyPr/>
          <a:lstStyle/>
          <a:p>
            <a:r>
              <a:rPr lang="el-GR" altLang="el-GR"/>
              <a:t>3 - </a:t>
            </a:r>
            <a:fld id="{02AA0781-33F8-43F2-877C-BCD8ED1AD7C6}" type="slidenum">
              <a:rPr lang="el-GR" altLang="el-GR"/>
              <a:pPr/>
              <a:t>8</a:t>
            </a:fld>
            <a:endParaRPr lang="el-GR" altLang="el-GR"/>
          </a:p>
        </p:txBody>
      </p:sp>
      <p:sp>
        <p:nvSpPr>
          <p:cNvPr id="35842" name="Rectangle 2" descr="Large confetti"/>
          <p:cNvSpPr>
            <a:spLocks noGrp="1" noChangeArrowheads="1"/>
          </p:cNvSpPr>
          <p:nvPr>
            <p:ph type="title"/>
          </p:nvPr>
        </p:nvSpPr>
        <p:spPr>
          <a:xfrm>
            <a:off x="1093788" y="284163"/>
            <a:ext cx="4849812" cy="1143000"/>
          </a:xfrm>
        </p:spPr>
        <p:txBody>
          <a:bodyPr/>
          <a:lstStyle/>
          <a:p>
            <a:r>
              <a:rPr lang="el-GR" altLang="el-GR" b="1">
                <a:effectLst>
                  <a:outerShdw blurRad="38100" dist="38100" dir="2700000" algn="tl">
                    <a:srgbClr val="C0C0C0"/>
                  </a:outerShdw>
                </a:effectLst>
              </a:rPr>
              <a:t>Τεχνολογία ΑΤΜ</a:t>
            </a:r>
          </a:p>
        </p:txBody>
      </p:sp>
      <p:sp>
        <p:nvSpPr>
          <p:cNvPr id="35843" name="Text Box 3" descr="Large confetti"/>
          <p:cNvSpPr txBox="1">
            <a:spLocks noChangeArrowheads="1"/>
          </p:cNvSpPr>
          <p:nvPr/>
        </p:nvSpPr>
        <p:spPr bwMode="auto">
          <a:xfrm>
            <a:off x="152400" y="2057400"/>
            <a:ext cx="8839200" cy="3711575"/>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just">
              <a:lnSpc>
                <a:spcPct val="95000"/>
              </a:lnSpc>
              <a:spcBef>
                <a:spcPct val="50000"/>
              </a:spcBef>
            </a:pPr>
            <a:r>
              <a:rPr lang="el-GR" altLang="el-GR" sz="2500" b="0">
                <a:solidFill>
                  <a:srgbClr val="FF3300"/>
                </a:solidFill>
                <a:effectLst/>
              </a:rPr>
              <a:t>Το ΑΤΜ είναι μια προηγμένη τεχνολογία μετάδοσης δεδομένων στατικής *</a:t>
            </a:r>
            <a:r>
              <a:rPr lang="el-GR" altLang="el-GR" sz="2500" b="0" i="1">
                <a:solidFill>
                  <a:srgbClr val="FF3300"/>
                </a:solidFill>
                <a:effectLst/>
              </a:rPr>
              <a:t>πολυπλεξίας</a:t>
            </a:r>
            <a:r>
              <a:rPr lang="el-GR" altLang="el-GR" sz="2500" b="0">
                <a:solidFill>
                  <a:srgbClr val="FF3300"/>
                </a:solidFill>
                <a:effectLst/>
              </a:rPr>
              <a:t>  που σχεδιάστηκε, για να καλύψει όλες τις ανάγκες των σημερινών επιχειρήσεων και τηλεποικωνιακών οργανισμών. Μπορεί να προσφέρει υπηρεσίες δεδομένων, φωνής και εικόνας με τη μεγαλύτερη δυνατή ποιότητα και τα πιο αυστηρά συμβόλαια ποιότητας υπηρεσιών, αξιοποιώντας την πλέον σύγχρονη τηλεπικοινωνιακή υποδομή. Το πανελλαδικό δίκτυο του ΟΤΕ περιλαμβάνει συνολικά 47 κόμβους, εξαπλωμένους σε 24 πόλεις της Ελλάδος. Μπορούν να χωριστούν σε κόμβους πρόσβα</a:t>
            </a:r>
            <a:r>
              <a:rPr lang="en-US" altLang="el-GR" sz="2500" b="0">
                <a:solidFill>
                  <a:srgbClr val="FF3300"/>
                </a:solidFill>
                <a:effectLst/>
              </a:rPr>
              <a:t>-</a:t>
            </a:r>
            <a:r>
              <a:rPr lang="el-GR" altLang="el-GR" sz="2500" b="0">
                <a:solidFill>
                  <a:srgbClr val="FF3300"/>
                </a:solidFill>
                <a:effectLst/>
              </a:rPr>
              <a:t>σης, πάνω στους οποίους συνδέονται πελάτες και κόμβοι κορμού.</a:t>
            </a:r>
          </a:p>
        </p:txBody>
      </p:sp>
      <p:sp>
        <p:nvSpPr>
          <p:cNvPr id="35844" name="Text Box 4" descr="Large confetti"/>
          <p:cNvSpPr txBox="1">
            <a:spLocks noChangeArrowheads="1"/>
          </p:cNvSpPr>
          <p:nvPr/>
        </p:nvSpPr>
        <p:spPr bwMode="auto">
          <a:xfrm>
            <a:off x="152400" y="5943600"/>
            <a:ext cx="8991600" cy="581025"/>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spcBef>
                <a:spcPct val="50000"/>
              </a:spcBef>
            </a:pPr>
            <a:r>
              <a:rPr lang="el-GR" altLang="el-GR" sz="1600">
                <a:solidFill>
                  <a:srgbClr val="FF3300"/>
                </a:solidFill>
                <a:effectLst/>
              </a:rPr>
              <a:t>*</a:t>
            </a:r>
            <a:r>
              <a:rPr lang="el-GR" altLang="el-GR" sz="1600" b="0">
                <a:solidFill>
                  <a:srgbClr val="0000FF"/>
                </a:solidFill>
                <a:effectLst/>
              </a:rPr>
              <a:t> Το σύστημα πολυπλεξίας δίνει την δυνατότητα ταυτόχρονης μετάδοσης δεδομένων, φωνής και </a:t>
            </a:r>
            <a:r>
              <a:rPr lang="en-US" altLang="el-GR" sz="1600" b="0">
                <a:solidFill>
                  <a:srgbClr val="0000FF"/>
                </a:solidFill>
                <a:effectLst/>
              </a:rPr>
              <a:t>fax</a:t>
            </a:r>
            <a:r>
              <a:rPr lang="el-GR" altLang="el-GR" sz="1600" b="0">
                <a:solidFill>
                  <a:srgbClr val="0000FF"/>
                </a:solidFill>
                <a:effectLst/>
              </a:rPr>
              <a:t> μέσω</a:t>
            </a:r>
            <a:r>
              <a:rPr lang="en-US" altLang="el-GR" sz="1600" b="0">
                <a:solidFill>
                  <a:srgbClr val="0000FF"/>
                </a:solidFill>
                <a:effectLst/>
              </a:rPr>
              <a:t/>
            </a:r>
            <a:br>
              <a:rPr lang="en-US" altLang="el-GR" sz="1600" b="0">
                <a:solidFill>
                  <a:srgbClr val="0000FF"/>
                </a:solidFill>
                <a:effectLst/>
              </a:rPr>
            </a:br>
            <a:r>
              <a:rPr lang="en-US" altLang="el-GR" sz="1600" b="0">
                <a:solidFill>
                  <a:srgbClr val="0000FF"/>
                </a:solidFill>
                <a:effectLst/>
              </a:rPr>
              <a:t> </a:t>
            </a:r>
            <a:r>
              <a:rPr lang="el-GR" altLang="el-GR" sz="1600" b="0">
                <a:solidFill>
                  <a:srgbClr val="0000FF"/>
                </a:solidFill>
                <a:effectLst/>
              </a:rPr>
              <a:t> </a:t>
            </a:r>
            <a:r>
              <a:rPr lang="en-US" altLang="el-GR" sz="1600" b="0">
                <a:solidFill>
                  <a:srgbClr val="0000FF"/>
                </a:solidFill>
                <a:effectLst/>
              </a:rPr>
              <a:t> </a:t>
            </a:r>
            <a:r>
              <a:rPr lang="el-GR" altLang="el-GR" sz="1600" b="0">
                <a:solidFill>
                  <a:srgbClr val="0000FF"/>
                </a:solidFill>
                <a:effectLst/>
              </a:rPr>
              <a:t>ευθείας γραμμής επικοινωνίας (</a:t>
            </a:r>
            <a:r>
              <a:rPr lang="en-US" altLang="el-GR" sz="1600" b="0">
                <a:solidFill>
                  <a:srgbClr val="0000FF"/>
                </a:solidFill>
                <a:effectLst/>
              </a:rPr>
              <a:t>leased line).</a:t>
            </a:r>
            <a:endParaRPr lang="el-GR" altLang="el-GR" sz="1600" b="0">
              <a:solidFill>
                <a:srgbClr val="0000FF"/>
              </a:solidFill>
              <a:effectLst/>
            </a:endParaRPr>
          </a:p>
        </p:txBody>
      </p:sp>
      <p:sp>
        <p:nvSpPr>
          <p:cNvPr id="35845" name="Text Box 5" descr="Large confetti"/>
          <p:cNvSpPr txBox="1">
            <a:spLocks noChangeArrowheads="1"/>
          </p:cNvSpPr>
          <p:nvPr/>
        </p:nvSpPr>
        <p:spPr bwMode="auto">
          <a:xfrm>
            <a:off x="1143000" y="1630363"/>
            <a:ext cx="5562600" cy="274637"/>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spcBef>
                <a:spcPct val="50000"/>
              </a:spcBef>
            </a:pPr>
            <a:r>
              <a:rPr lang="el-GR" altLang="el-GR" sz="1200">
                <a:solidFill>
                  <a:srgbClr val="006600"/>
                </a:solidFill>
                <a:effectLst/>
              </a:rPr>
              <a:t>http://www.ote.gr/oteweb/greek/network/techs/atm.htm</a:t>
            </a:r>
          </a:p>
        </p:txBody>
      </p:sp>
    </p:spTree>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Θέση υποσέλιδου 3"/>
          <p:cNvSpPr>
            <a:spLocks noGrp="1"/>
          </p:cNvSpPr>
          <p:nvPr>
            <p:ph type="ftr" sz="quarter" idx="11"/>
          </p:nvPr>
        </p:nvSpPr>
        <p:spPr/>
        <p:txBody>
          <a:bodyPr/>
          <a:lstStyle/>
          <a:p>
            <a:r>
              <a:rPr lang="el-GR" altLang="el-GR"/>
              <a:t>Βελώνης Γεώργιος</a:t>
            </a:r>
          </a:p>
        </p:txBody>
      </p:sp>
      <p:sp>
        <p:nvSpPr>
          <p:cNvPr id="12" name="Θέση αριθμού διαφάνειας 4"/>
          <p:cNvSpPr>
            <a:spLocks noGrp="1"/>
          </p:cNvSpPr>
          <p:nvPr>
            <p:ph type="sldNum" sz="quarter" idx="12"/>
          </p:nvPr>
        </p:nvSpPr>
        <p:spPr/>
        <p:txBody>
          <a:bodyPr/>
          <a:lstStyle/>
          <a:p>
            <a:r>
              <a:rPr lang="el-GR" altLang="el-GR"/>
              <a:t>3 - </a:t>
            </a:r>
            <a:fld id="{9D8683E6-4C64-4916-9728-04772715DA8E}" type="slidenum">
              <a:rPr lang="el-GR" altLang="el-GR"/>
              <a:pPr/>
              <a:t>9</a:t>
            </a:fld>
            <a:endParaRPr lang="el-GR" altLang="el-GR"/>
          </a:p>
        </p:txBody>
      </p:sp>
      <p:sp>
        <p:nvSpPr>
          <p:cNvPr id="14338" name="Rectangle 2" descr="Large confetti"/>
          <p:cNvSpPr>
            <a:spLocks noGrp="1" noChangeArrowheads="1"/>
          </p:cNvSpPr>
          <p:nvPr>
            <p:ph type="title"/>
          </p:nvPr>
        </p:nvSpPr>
        <p:spPr/>
        <p:txBody>
          <a:bodyPr/>
          <a:lstStyle/>
          <a:p>
            <a:r>
              <a:rPr lang="el-GR" altLang="el-GR" sz="4800" b="1">
                <a:effectLst>
                  <a:outerShdw blurRad="38100" dist="38100" dir="2700000" algn="tl">
                    <a:srgbClr val="C0C0C0"/>
                  </a:outerShdw>
                </a:effectLst>
              </a:rPr>
              <a:t>Διαποδιαμορφωτές</a:t>
            </a:r>
            <a:r>
              <a:rPr lang="el-GR" altLang="el-GR" sz="3600" b="1">
                <a:effectLst>
                  <a:outerShdw blurRad="38100" dist="38100" dir="2700000" algn="tl">
                    <a:srgbClr val="C0C0C0"/>
                  </a:outerShdw>
                </a:effectLst>
              </a:rPr>
              <a:t> </a:t>
            </a:r>
            <a:r>
              <a:rPr lang="en-US" altLang="el-GR" sz="3600" b="1">
                <a:effectLst>
                  <a:outerShdw blurRad="38100" dist="38100" dir="2700000" algn="tl">
                    <a:srgbClr val="C0C0C0"/>
                  </a:outerShdw>
                </a:effectLst>
              </a:rPr>
              <a:t/>
            </a:r>
            <a:br>
              <a:rPr lang="en-US" altLang="el-GR" sz="3600" b="1">
                <a:effectLst>
                  <a:outerShdw blurRad="38100" dist="38100" dir="2700000" algn="tl">
                    <a:srgbClr val="C0C0C0"/>
                  </a:outerShdw>
                </a:effectLst>
              </a:rPr>
            </a:br>
            <a:r>
              <a:rPr lang="el-GR" altLang="el-GR" sz="3200" b="1">
                <a:effectLst>
                  <a:outerShdw blurRad="38100" dist="38100" dir="2700000" algn="tl">
                    <a:srgbClr val="C0C0C0"/>
                  </a:outerShdw>
                </a:effectLst>
              </a:rPr>
              <a:t>(</a:t>
            </a:r>
            <a:r>
              <a:rPr lang="en-US" altLang="el-GR" sz="3200" b="1">
                <a:effectLst>
                  <a:outerShdw blurRad="38100" dist="38100" dir="2700000" algn="tl">
                    <a:srgbClr val="C0C0C0"/>
                  </a:outerShdw>
                </a:effectLst>
              </a:rPr>
              <a:t>Modem – Modulator/Demodulator)</a:t>
            </a:r>
            <a:endParaRPr lang="el-GR" altLang="el-GR" sz="3200" b="1">
              <a:effectLst>
                <a:outerShdw blurRad="38100" dist="38100" dir="2700000" algn="tl">
                  <a:srgbClr val="C0C0C0"/>
                </a:outerShdw>
              </a:effectLst>
            </a:endParaRPr>
          </a:p>
        </p:txBody>
      </p:sp>
      <p:sp>
        <p:nvSpPr>
          <p:cNvPr id="14339" name="Text Box 3"/>
          <p:cNvSpPr txBox="1">
            <a:spLocks noChangeArrowheads="1"/>
          </p:cNvSpPr>
          <p:nvPr/>
        </p:nvSpPr>
        <p:spPr bwMode="auto">
          <a:xfrm>
            <a:off x="381000" y="1905000"/>
            <a:ext cx="84582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85000"/>
              </a:lnSpc>
              <a:spcBef>
                <a:spcPct val="50000"/>
              </a:spcBef>
            </a:pPr>
            <a:r>
              <a:rPr lang="el-GR" altLang="el-GR" sz="2700" b="0">
                <a:solidFill>
                  <a:srgbClr val="FF3300"/>
                </a:solidFill>
                <a:effectLst/>
              </a:rPr>
              <a:t>Τα </a:t>
            </a:r>
            <a:r>
              <a:rPr lang="en-US" altLang="el-GR" sz="2700">
                <a:solidFill>
                  <a:srgbClr val="FF3300"/>
                </a:solidFill>
                <a:effectLst/>
              </a:rPr>
              <a:t>modems</a:t>
            </a:r>
            <a:r>
              <a:rPr lang="en-US" altLang="el-GR" sz="2700" b="0">
                <a:solidFill>
                  <a:srgbClr val="FF3300"/>
                </a:solidFill>
                <a:effectLst/>
              </a:rPr>
              <a:t> </a:t>
            </a:r>
            <a:r>
              <a:rPr lang="el-GR" altLang="el-GR" sz="2700" b="0">
                <a:solidFill>
                  <a:srgbClr val="FF3300"/>
                </a:solidFill>
                <a:effectLst/>
              </a:rPr>
              <a:t>είναι συσκευές που συνδέουν υπολογιστές μεταξύ τους μέσω τηλεφωνικής γραμμής. Το </a:t>
            </a:r>
            <a:r>
              <a:rPr lang="en-US" altLang="el-GR" sz="2700">
                <a:solidFill>
                  <a:srgbClr val="FF3300"/>
                </a:solidFill>
                <a:effectLst/>
              </a:rPr>
              <a:t>modem</a:t>
            </a:r>
            <a:r>
              <a:rPr lang="en-US" altLang="el-GR" sz="2700" b="0">
                <a:solidFill>
                  <a:srgbClr val="FF3300"/>
                </a:solidFill>
                <a:effectLst/>
              </a:rPr>
              <a:t> </a:t>
            </a:r>
            <a:r>
              <a:rPr lang="el-GR" altLang="el-GR" sz="2700" b="0">
                <a:solidFill>
                  <a:srgbClr val="FF3300"/>
                </a:solidFill>
                <a:effectLst/>
              </a:rPr>
              <a:t>παρεμβάλλεται μεταξύ του υπολογιστή και της τηλε</a:t>
            </a:r>
            <a:r>
              <a:rPr lang="en-US" altLang="el-GR" sz="2700" b="0">
                <a:solidFill>
                  <a:srgbClr val="FF3300"/>
                </a:solidFill>
                <a:effectLst/>
              </a:rPr>
              <a:t>-</a:t>
            </a:r>
            <a:r>
              <a:rPr lang="el-GR" altLang="el-GR" sz="2700" b="0">
                <a:solidFill>
                  <a:srgbClr val="FF3300"/>
                </a:solidFill>
                <a:effectLst/>
              </a:rPr>
              <a:t>φωνικής συσκευής και αποτελεί βασικό και απαραίτητο εξοπλισμό των χρηστών του </a:t>
            </a:r>
            <a:r>
              <a:rPr lang="en-US" altLang="el-GR" sz="2700" b="0">
                <a:solidFill>
                  <a:srgbClr val="FF3300"/>
                </a:solidFill>
                <a:effectLst/>
              </a:rPr>
              <a:t>Internet.</a:t>
            </a:r>
          </a:p>
          <a:p>
            <a:pPr algn="just">
              <a:lnSpc>
                <a:spcPct val="85000"/>
              </a:lnSpc>
              <a:spcBef>
                <a:spcPct val="50000"/>
              </a:spcBef>
            </a:pPr>
            <a:r>
              <a:rPr lang="el-GR" altLang="el-GR" sz="2700" b="0">
                <a:solidFill>
                  <a:srgbClr val="FF3300"/>
                </a:solidFill>
                <a:effectLst/>
              </a:rPr>
              <a:t>Το </a:t>
            </a:r>
            <a:r>
              <a:rPr lang="en-US" altLang="el-GR" sz="2700">
                <a:solidFill>
                  <a:srgbClr val="FF3300"/>
                </a:solidFill>
                <a:effectLst/>
              </a:rPr>
              <a:t>modem</a:t>
            </a:r>
            <a:r>
              <a:rPr lang="en-US" altLang="el-GR" sz="2700" b="0">
                <a:solidFill>
                  <a:srgbClr val="FF3300"/>
                </a:solidFill>
                <a:effectLst/>
              </a:rPr>
              <a:t> </a:t>
            </a:r>
            <a:r>
              <a:rPr lang="el-GR" altLang="el-GR" sz="2700" b="0">
                <a:solidFill>
                  <a:srgbClr val="FF3300"/>
                </a:solidFill>
                <a:effectLst/>
              </a:rPr>
              <a:t>μετατρέπει το ψηφιακό σήμα σε αναλογικό και το αντίστροφο.</a:t>
            </a:r>
          </a:p>
        </p:txBody>
      </p:sp>
      <p:pic>
        <p:nvPicPr>
          <p:cNvPr id="14342" name="Picture 6" descr="F:\pic material\internet-gifs\connect.gif"/>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2057400" y="4800600"/>
            <a:ext cx="4495800" cy="1835150"/>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F:\pic material\hardware\modem.jpg"/>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304800" y="480060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14347" name="Text Box 11"/>
          <p:cNvSpPr txBox="1">
            <a:spLocks noChangeArrowheads="1"/>
          </p:cNvSpPr>
          <p:nvPr/>
        </p:nvSpPr>
        <p:spPr bwMode="auto">
          <a:xfrm>
            <a:off x="457200" y="63246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900" b="0">
                <a:solidFill>
                  <a:srgbClr val="3366CC"/>
                </a:solidFill>
                <a:effectLst/>
              </a:rPr>
              <a:t>Εσωτερικό</a:t>
            </a:r>
          </a:p>
        </p:txBody>
      </p:sp>
      <p:sp>
        <p:nvSpPr>
          <p:cNvPr id="14348" name="Text Box 12"/>
          <p:cNvSpPr txBox="1">
            <a:spLocks noChangeArrowheads="1"/>
          </p:cNvSpPr>
          <p:nvPr/>
        </p:nvSpPr>
        <p:spPr bwMode="auto">
          <a:xfrm>
            <a:off x="7086600" y="6324600"/>
            <a:ext cx="1295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900" b="0">
                <a:solidFill>
                  <a:srgbClr val="3366CC"/>
                </a:solidFill>
                <a:effectLst/>
              </a:rPr>
              <a:t>Εξωτερικό</a:t>
            </a:r>
          </a:p>
        </p:txBody>
      </p:sp>
      <p:pic>
        <p:nvPicPr>
          <p:cNvPr id="14349" name="Picture 13" descr="F:\pic material\animated-gifs-2\modem.gif"/>
          <p:cNvPicPr>
            <a:picLocks noChangeAspect="1" noChangeArrowheads="1" noCrop="1"/>
          </p:cNvPicPr>
          <p:nvPr/>
        </p:nvPicPr>
        <p:blipFill>
          <a:blip r:embed="rId4">
            <a:lum contrast="-6000"/>
            <a:extLst>
              <a:ext uri="{28A0092B-C50C-407E-A947-70E740481C1C}">
                <a14:useLocalDpi xmlns:a14="http://schemas.microsoft.com/office/drawing/2010/main" val="0"/>
              </a:ext>
            </a:extLst>
          </a:blip>
          <a:srcRect/>
          <a:stretch>
            <a:fillRect/>
          </a:stretch>
        </p:blipFill>
        <p:spPr bwMode="auto">
          <a:xfrm>
            <a:off x="6781800" y="5091113"/>
            <a:ext cx="1905000" cy="1157287"/>
          </a:xfrm>
          <a:prstGeom prst="rect">
            <a:avLst/>
          </a:prstGeom>
          <a:noFill/>
          <a:extLst>
            <a:ext uri="{909E8E84-426E-40DD-AFC4-6F175D3DCCD1}">
              <a14:hiddenFill xmlns:a14="http://schemas.microsoft.com/office/drawing/2010/main">
                <a:solidFill>
                  <a:srgbClr val="FFFFFF"/>
                </a:solidFill>
              </a14:hiddenFill>
            </a:ext>
          </a:extLst>
        </p:spPr>
      </p:pic>
      <p:pic>
        <p:nvPicPr>
          <p:cNvPr id="14351" name="Picture 15" descr="F:\pic material\animated-gifs-1\ani42.gif"/>
          <p:cNvPicPr>
            <a:picLocks noChangeAspect="1" noChangeArrowheads="1" noCrop="1"/>
          </p:cNvPicPr>
          <p:nvPr/>
        </p:nvPicPr>
        <p:blipFill>
          <a:blip r:embed="rId5">
            <a:lum contrast="42000"/>
            <a:extLst>
              <a:ext uri="{28A0092B-C50C-407E-A947-70E740481C1C}">
                <a14:useLocalDpi xmlns:a14="http://schemas.microsoft.com/office/drawing/2010/main" val="0"/>
              </a:ext>
            </a:extLst>
          </a:blip>
          <a:srcRect/>
          <a:stretch>
            <a:fillRect/>
          </a:stretch>
        </p:blipFill>
        <p:spPr bwMode="auto">
          <a:xfrm>
            <a:off x="7696200" y="0"/>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theme/theme1.xml><?xml version="1.0" encoding="utf-8"?>
<a:theme xmlns:a="http://schemas.openxmlformats.org/drawingml/2006/main" name="Ρυζόχαρτο">
  <a:themeElements>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Ρυζόχαρτ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4400" b="1" i="0" u="none" strike="noStrike" cap="none" normalizeH="0" baseline="0" smtClean="0">
            <a:ln>
              <a:noFill/>
            </a:ln>
            <a:solidFill>
              <a:schemeClr val="hlink"/>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4400" b="1" i="0" u="none" strike="noStrike" cap="none" normalizeH="0" baseline="0" smtClean="0">
            <a:ln>
              <a:noFill/>
            </a:ln>
            <a:solidFill>
              <a:schemeClr val="hlink"/>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Ρυζόχαρτο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Ρυζόχαρτο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Ρυζόχαρτο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Ρυζόχαρτο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Designs\Ρυζόχαρτο.pot</Template>
  <TotalTime>773</TotalTime>
  <Words>1494</Words>
  <Application>Microsoft Office PowerPoint</Application>
  <PresentationFormat>Προβολή στην οθόνη (4:3)</PresentationFormat>
  <Paragraphs>154</Paragraphs>
  <Slides>28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28</vt:i4>
      </vt:variant>
    </vt:vector>
  </HeadingPairs>
  <TitlesOfParts>
    <vt:vector size="31" baseType="lpstr">
      <vt:lpstr>Times New Roman</vt:lpstr>
      <vt:lpstr>Wingdings</vt:lpstr>
      <vt:lpstr>Ρυζόχαρτο</vt:lpstr>
      <vt:lpstr>ΒΑΣΙΚΕΣ ΥΠΗΡΕΣΙΕΣ  ΤΟΥ ΔΙΑΔΙΚΤΥΟΥ</vt:lpstr>
      <vt:lpstr>ΛΕΙΤΟΥΡΓΙΑ ΤΟΥ INTERNET</vt:lpstr>
      <vt:lpstr>Παροχείς Υπηρεσιών Internet (Internet Service Providers - ISP)</vt:lpstr>
      <vt:lpstr>Εξοπλισμός Παροχέων Internet</vt:lpstr>
      <vt:lpstr>Τηλεπικοινωνιακές Γραμμές</vt:lpstr>
      <vt:lpstr>Χάρτης Σημείων Παρουσίας της Forthnet</vt:lpstr>
      <vt:lpstr>Ο ΚΟΜΒΟΣ ΔΙΑΣΥΝΔΕΣΗΣ  ATHENS INTERNET EXCHANGE (ΑΙΧ)</vt:lpstr>
      <vt:lpstr>Τεχνολογία ΑΤΜ</vt:lpstr>
      <vt:lpstr>Διαποδιαμορφωτές  (Modem – Modulator/Demodulator)</vt:lpstr>
      <vt:lpstr>Παράσταση Σύνδεσης Υπολογιστών Μέσω Modem</vt:lpstr>
      <vt:lpstr>Επαναλήπτες (Repeaters)</vt:lpstr>
      <vt:lpstr>Παράσταση Σύνδεσης Δικτύων με Επαναλήπτες</vt:lpstr>
      <vt:lpstr>Γέφυρες (Bridges) </vt:lpstr>
      <vt:lpstr>Παράσταση Σύνδεσης Δικτύων με Γέφυρες</vt:lpstr>
      <vt:lpstr>Διανεμητές (Hubs)</vt:lpstr>
      <vt:lpstr>Δρομολογητές (Routers)</vt:lpstr>
      <vt:lpstr>Παράσταση Σύνδεσης Δικτύων με Δρομολογητές</vt:lpstr>
      <vt:lpstr>Πύλες (Gateways)</vt:lpstr>
      <vt:lpstr>Παράσταση Σύνδεσης Δικτύων με Πύλες</vt:lpstr>
      <vt:lpstr>Εξυπηρετητές (Servers)</vt:lpstr>
      <vt:lpstr>Κόμβοι ή Σημεία Παρουσίας</vt:lpstr>
      <vt:lpstr>Εξοπλισμός Κόμβων</vt:lpstr>
      <vt:lpstr>Εξοπλισμός Κόμβων</vt:lpstr>
      <vt:lpstr>Χρήστες ή Συνδρομητές</vt:lpstr>
      <vt:lpstr>Υπηρεσίες Internet</vt:lpstr>
      <vt:lpstr>Παράσταση Υπηρεσιών Internet</vt:lpstr>
      <vt:lpstr>Ερωτήσεις 3ου Μαθήματος</vt:lpstr>
      <vt:lpstr>Ερωτήσεις 3ου Μαθήματος</vt:lpstr>
    </vt:vector>
  </TitlesOfParts>
  <Manager>Βελώνης Γεώργιος</Manager>
  <Company>1ο Τ.Ε.Ε. Κατερίνης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ΒΑΣΙΚΕΣ ΥΠΗΡΕΣΙΕΣ ΤΟΥ ΔΙΑΔΙΚΤΥΟΥ-Μάθημα 3ο</dc:title>
  <dc:subject>Λειτουργία του Internet</dc:subject>
  <dc:creator>Βελώνης Γεώργιος</dc:creator>
  <dc:description>V2.2_x000d_
Ιανουάριος 2003</dc:description>
  <cp:lastModifiedBy>Χαρικλεια Θεουλακη</cp:lastModifiedBy>
  <cp:revision>72</cp:revision>
  <dcterms:created xsi:type="dcterms:W3CDTF">2001-10-03T19:20:53Z</dcterms:created>
  <dcterms:modified xsi:type="dcterms:W3CDTF">2014-07-18T09:00:31Z</dcterms:modified>
</cp:coreProperties>
</file>