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5" r:id="rId1"/>
  </p:sldMasterIdLst>
  <p:sldIdLst>
    <p:sldId id="256" r:id="rId2"/>
    <p:sldId id="260" r:id="rId3"/>
    <p:sldId id="261" r:id="rId4"/>
    <p:sldId id="268" r:id="rId5"/>
    <p:sldId id="259" r:id="rId6"/>
    <p:sldId id="257" r:id="rId7"/>
    <p:sldId id="266" r:id="rId8"/>
    <p:sldId id="265" r:id="rId9"/>
    <p:sldId id="263" r:id="rId10"/>
    <p:sldId id="264" r:id="rId11"/>
    <p:sldId id="267" r:id="rId12"/>
    <p:sldId id="270" r:id="rId13"/>
    <p:sldId id="262" r:id="rId14"/>
    <p:sldId id="273" r:id="rId15"/>
    <p:sldId id="271" r:id="rId16"/>
    <p:sldId id="274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9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27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4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1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51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3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46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04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81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301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7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09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46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7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5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44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FD0937-C826-4D22-AAF7-9866B741255A}" type="datetimeFigureOut">
              <a:rPr lang="el-GR" smtClean="0"/>
              <a:t>25/3/2024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E9E3F-4538-4F23-A961-56839E87D8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088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  <p:sldLayoutId id="2147484668" r:id="rId13"/>
    <p:sldLayoutId id="2147484669" r:id="rId14"/>
    <p:sldLayoutId id="2147484670" r:id="rId15"/>
    <p:sldLayoutId id="2147484671" r:id="rId16"/>
    <p:sldLayoutId id="21474846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p76pzz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112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152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2jfk5h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v/html/8547/2258/Mousiki_A-Gymnasiou_html-empl/index1_2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inyurl.com/4p76pzz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fcxavhj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5akvam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112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2ak6rxw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int.gr/93/sain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6004A5-9677-461C-1BCC-C960F566C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085" y="881904"/>
            <a:ext cx="7783829" cy="4557401"/>
          </a:xfrm>
        </p:spPr>
        <p:txBody>
          <a:bodyPr>
            <a:normAutofit/>
          </a:bodyPr>
          <a:lstStyle/>
          <a:p>
            <a:r>
              <a:rPr lang="el-GR" sz="6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Η μουσική δημιουργία ταξιδεύει στον χώρο και τον χρόνο.</a:t>
            </a:r>
            <a:br>
              <a:rPr lang="el-GR" sz="6600" dirty="0">
                <a:solidFill>
                  <a:srgbClr val="0070C0"/>
                </a:solidFill>
              </a:rPr>
            </a:b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9E0E458-8A9D-D452-3B3B-80622E9DC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464638"/>
            <a:ext cx="12192000" cy="1590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3900" dirty="0">
                <a:solidFill>
                  <a:srgbClr val="0070C0"/>
                </a:solidFill>
                <a:latin typeface="Palatino Linotype" panose="02040502050505030304" pitchFamily="18" charset="0"/>
              </a:rPr>
              <a:t>Βυζαντινή Μουσική και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3900" dirty="0">
                <a:solidFill>
                  <a:srgbClr val="0070C0"/>
                </a:solidFill>
                <a:latin typeface="Palatino Linotype" panose="02040502050505030304" pitchFamily="18" charset="0"/>
              </a:rPr>
              <a:t>μουσική στην Ιταλική Αναγέννηση.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l-GR" sz="39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E8995-05CD-3795-EFD9-23E124FF9645}"/>
              </a:ext>
            </a:extLst>
          </p:cNvPr>
          <p:cNvSpPr txBox="1"/>
          <p:nvPr/>
        </p:nvSpPr>
        <p:spPr>
          <a:xfrm>
            <a:off x="4397693" y="59828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https://tinyurl.com/4p76pzzn</a:t>
            </a:r>
            <a:endParaRPr lang="el-GR" sz="1800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8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3D7083-631A-BA38-7AF8-7C0BAB9C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616372"/>
            <a:ext cx="11041379" cy="1303867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Λεονάρντο ντα Βίντσι: "Πώς να ζωγραφίσετε μια καταιγίδα"  </a:t>
            </a:r>
            <a:br>
              <a:rPr lang="el-GR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Ένα παράδειγμα ζωγραφικής της Αναγέννησης </a:t>
            </a:r>
            <a:br>
              <a:rPr lang="en-US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Ποιες λέξεις ή φράσεις του κειμένου παραπέμπουν σε ήχους και μουσική; </a:t>
            </a:r>
            <a:br>
              <a:rPr lang="el-GR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</a:br>
            <a:endParaRPr lang="el-GR" sz="2800" dirty="0"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23C7AE-C342-6270-60F0-9D8E301F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1" y="1783078"/>
            <a:ext cx="11136628" cy="4251961"/>
          </a:xfrm>
        </p:spPr>
        <p:txBody>
          <a:bodyPr>
            <a:noAutofit/>
          </a:bodyPr>
          <a:lstStyle/>
          <a:p>
            <a:pPr algn="just"/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Αν θέλεις να </a:t>
            </a:r>
            <a:r>
              <a:rPr lang="el-GR" sz="2300" b="0" i="0" dirty="0" err="1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παραστήσεις</a:t>
            </a:r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 σωστά μια καταιγίδα, παρατήρησε και αναλογίσου </a:t>
            </a:r>
            <a:r>
              <a:rPr lang="el-GR" sz="2300" b="0" i="0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πώς φυσά ο άνεμος πάνω στην επιφάνεια της θάλασσας και της ξηράς</a:t>
            </a:r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, πώς </a:t>
            </a:r>
            <a:r>
              <a:rPr lang="el-GR" sz="2300" b="0" i="0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σηκώνει κι αρπάζει ό,τι δεν είναι στέρεα ριζωμένο στο χώμα</a:t>
            </a:r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. </a:t>
            </a:r>
          </a:p>
          <a:p>
            <a:pPr algn="just"/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Για να απεικονίσεις σωστά την καταιγίδα, ζωγράφισε πρώτα τα </a:t>
            </a:r>
            <a:r>
              <a:rPr lang="el-GR" sz="2300" b="0" i="0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σύννεφα κομματιασμένα, καθώς τα παρασύρει ο αέρας μαζί με την ψιλή άμμο που σηκώνει από την αυλή.</a:t>
            </a:r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 </a:t>
            </a:r>
          </a:p>
          <a:p>
            <a:pPr algn="just"/>
            <a:r>
              <a:rPr lang="el-GR" sz="2300" b="0" i="0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Ανακάτεψε κλαδιά και φύλλα που τα σκόρπισε ο οργισμένος άνεμος μαζί με άλλα ελαφρά αντικείμενα</a:t>
            </a:r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. </a:t>
            </a:r>
          </a:p>
          <a:p>
            <a:pPr algn="just"/>
            <a:r>
              <a:rPr lang="el-GR" sz="2300" b="0" i="0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Δέντρα και χόρτα λυγίζουν στη γη</a:t>
            </a:r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 ….. </a:t>
            </a:r>
          </a:p>
          <a:p>
            <a:pPr algn="just"/>
            <a:r>
              <a:rPr lang="el-GR" sz="2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Άλλοι </a:t>
            </a:r>
            <a:r>
              <a:rPr lang="el-GR" sz="2300" b="0" i="0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αφήνουν τα ρούχα και τα μαλλιά τους να τα δέρνει ο αέρας.</a:t>
            </a:r>
          </a:p>
          <a:p>
            <a:pPr algn="just"/>
            <a:r>
              <a:rPr lang="el-GR" sz="1900" dirty="0">
                <a:latin typeface="Palatino Linotype" panose="02040502050505030304" pitchFamily="18" charset="0"/>
              </a:rPr>
              <a:t>Μαρίνα Λαμπράκη-Πλάκα, Οι πραγματείες περί ζωγραφικής </a:t>
            </a:r>
            <a:r>
              <a:rPr lang="el-GR" sz="1900" dirty="0" err="1">
                <a:latin typeface="Palatino Linotype" panose="02040502050505030304" pitchFamily="18" charset="0"/>
              </a:rPr>
              <a:t>Αλμπέρτι</a:t>
            </a:r>
            <a:r>
              <a:rPr lang="el-GR" sz="1900" dirty="0">
                <a:latin typeface="Palatino Linotype" panose="02040502050505030304" pitchFamily="18" charset="0"/>
              </a:rPr>
              <a:t> και </a:t>
            </a:r>
            <a:r>
              <a:rPr lang="el-GR" sz="1900" dirty="0" err="1">
                <a:latin typeface="Palatino Linotype" panose="02040502050505030304" pitchFamily="18" charset="0"/>
              </a:rPr>
              <a:t>Λεονάρδο</a:t>
            </a:r>
            <a:r>
              <a:rPr lang="el-GR" sz="1900" dirty="0">
                <a:latin typeface="Palatino Linotype" panose="02040502050505030304" pitchFamily="18" charset="0"/>
              </a:rPr>
              <a:t>, σελ. 251-253: από το </a:t>
            </a:r>
            <a:r>
              <a:rPr lang="en-US" sz="1900" dirty="0">
                <a:latin typeface="Palatino Linotype" panose="02040502050505030304" pitchFamily="18" charset="0"/>
              </a:rPr>
              <a:t>http://ebooks.edu.gr/ebooks/v/html/8547/2698/Istoria_B-Lykeiou_html-empl/index6_8.html</a:t>
            </a:r>
            <a:endParaRPr lang="el-GR" sz="19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5D1A2D-21D6-8DE3-83DD-9133D8AC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5635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dirty="0"/>
              <a:t>Χαρακτηριστικά Βυζαντινού και Γρηγοριανού μέλους 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C64AD8C6-4FB6-E3DD-F63B-2581CC811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50" y="1108285"/>
            <a:ext cx="6313160" cy="46414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700" dirty="0"/>
              <a:t>Κλίμακες: ήχοι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700" dirty="0"/>
              <a:t>Αυστηρά µ</a:t>
            </a:r>
            <a:r>
              <a:rPr lang="el-GR" sz="2700" dirty="0" err="1"/>
              <a:t>ονοφωνικό</a:t>
            </a:r>
            <a:r>
              <a:rPr lang="el-GR" sz="2700" dirty="0"/>
              <a:t>, είτε από έναν ψάλτη είτε από χορωδία.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700" dirty="0"/>
              <a:t>Χρήση του ίσου ή </a:t>
            </a:r>
            <a:r>
              <a:rPr lang="el-GR" sz="2700" dirty="0" err="1"/>
              <a:t>ισοκράτη</a:t>
            </a:r>
            <a:endParaRPr lang="el-GR" sz="2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700" dirty="0" err="1"/>
              <a:t>Χρησιµοποιούνται</a:t>
            </a:r>
            <a:r>
              <a:rPr lang="el-GR" sz="2700" dirty="0"/>
              <a:t> </a:t>
            </a:r>
            <a:r>
              <a:rPr lang="el-GR" sz="2700" dirty="0" err="1"/>
              <a:t>σηµάδια</a:t>
            </a:r>
            <a:r>
              <a:rPr lang="el-GR" sz="2700" dirty="0"/>
              <a:t> που δείχνουν πόσος πιο ψηλά ή πιο </a:t>
            </a:r>
            <a:r>
              <a:rPr lang="el-GR" sz="2700" dirty="0" err="1"/>
              <a:t>χαµηλά</a:t>
            </a:r>
            <a:r>
              <a:rPr lang="el-GR" sz="2700" dirty="0"/>
              <a:t> είναι το </a:t>
            </a:r>
            <a:r>
              <a:rPr lang="el-GR" sz="2700" dirty="0" err="1"/>
              <a:t>επόµενο</a:t>
            </a:r>
            <a:r>
              <a:rPr lang="el-GR" sz="2700" dirty="0"/>
              <a:t> </a:t>
            </a:r>
            <a:r>
              <a:rPr lang="el-GR" sz="2700" dirty="0" err="1"/>
              <a:t>διάστηµα</a:t>
            </a:r>
            <a:r>
              <a:rPr lang="el-GR" sz="2700" dirty="0"/>
              <a:t> και τον χρόνο και την έκφραση.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700" dirty="0"/>
              <a:t>Ο </a:t>
            </a:r>
            <a:r>
              <a:rPr lang="el-GR" sz="2700" dirty="0" err="1"/>
              <a:t>ρυθµός</a:t>
            </a:r>
            <a:r>
              <a:rPr lang="el-GR" sz="2700" dirty="0"/>
              <a:t> καθορίζεται από τον </a:t>
            </a:r>
            <a:r>
              <a:rPr lang="el-GR" sz="2700" dirty="0" err="1"/>
              <a:t>τονισµό</a:t>
            </a:r>
            <a:r>
              <a:rPr lang="el-GR" sz="2700" dirty="0"/>
              <a:t> των λέξεων.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2700" dirty="0"/>
              <a:t>Η µ</a:t>
            </a:r>
            <a:r>
              <a:rPr lang="el-GR" sz="2700" dirty="0" err="1"/>
              <a:t>ουσική</a:t>
            </a:r>
            <a:r>
              <a:rPr lang="el-GR" sz="2700" dirty="0"/>
              <a:t> </a:t>
            </a:r>
            <a:r>
              <a:rPr lang="el-GR" sz="2700" dirty="0" err="1"/>
              <a:t>παραµένει</a:t>
            </a:r>
            <a:r>
              <a:rPr lang="el-GR" sz="2700" dirty="0"/>
              <a:t> φωνητική. Όργανα δεν </a:t>
            </a:r>
            <a:r>
              <a:rPr lang="el-GR" sz="2700" dirty="0" err="1"/>
              <a:t>χρησιµοποιούνται</a:t>
            </a:r>
            <a:r>
              <a:rPr lang="el-GR" sz="2700" dirty="0"/>
              <a:t> στην εκκλησία. </a:t>
            </a:r>
          </a:p>
        </p:txBody>
      </p:sp>
      <p:pic>
        <p:nvPicPr>
          <p:cNvPr id="10" name="Θέση περιεχομένου 4">
            <a:extLst>
              <a:ext uri="{FF2B5EF4-FFF2-40B4-BE49-F238E27FC236}">
                <a16:creationId xmlns:a16="http://schemas.microsoft.com/office/drawing/2014/main" id="{3A0EF0F7-0CC0-22A2-EF84-C11B8FCA7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2"/>
          <a:stretch/>
        </p:blipFill>
        <p:spPr>
          <a:xfrm>
            <a:off x="6780810" y="1326368"/>
            <a:ext cx="5337849" cy="4911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F1F6A7-409D-F89C-BFF1-5FEED35DFAAA}"/>
              </a:ext>
            </a:extLst>
          </p:cNvPr>
          <p:cNvSpPr txBox="1"/>
          <p:nvPr/>
        </p:nvSpPr>
        <p:spPr>
          <a:xfrm>
            <a:off x="918212" y="6078481"/>
            <a:ext cx="9238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https://photodentro.edu.gr/v/item/ds/8521/1126</a:t>
            </a:r>
            <a:endParaRPr lang="el-GR" dirty="0"/>
          </a:p>
          <a:p>
            <a:r>
              <a:rPr lang="en-US" dirty="0"/>
              <a:t>http://3gym-trikal.tri.sch.gr/wp-content/uploads/2013/01/byzantinh-moysikh.pdf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17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82A0CE-2AF4-4B66-AD25-92D137C9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490" y="449835"/>
            <a:ext cx="563885" cy="6093796"/>
          </a:xfrm>
        </p:spPr>
        <p:txBody>
          <a:bodyPr>
            <a:normAutofit fontScale="90000"/>
          </a:bodyPr>
          <a:lstStyle/>
          <a:p>
            <a:r>
              <a:rPr lang="el-GR" dirty="0"/>
              <a:t>ΧΕΙΡΟΓΡΑΦΑ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5897F9E-19AA-9FD7-C2DE-DEAAFEDD5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" b="6672"/>
          <a:stretch/>
        </p:blipFill>
        <p:spPr>
          <a:xfrm>
            <a:off x="1120143" y="449835"/>
            <a:ext cx="4202428" cy="5958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D9D9C0-9BF2-39EF-BE94-2E925613D6BD}"/>
              </a:ext>
            </a:extLst>
          </p:cNvPr>
          <p:cNvSpPr txBox="1"/>
          <p:nvPr/>
        </p:nvSpPr>
        <p:spPr>
          <a:xfrm>
            <a:off x="360999" y="6358965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https://photodentro.edu.gr/v/item/ds/8521/1126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8FBD311-1753-1411-C177-8DA54B38B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3" t="7063" r="54037" b="11580"/>
          <a:stretch/>
        </p:blipFill>
        <p:spPr>
          <a:xfrm>
            <a:off x="6185533" y="98098"/>
            <a:ext cx="4202428" cy="6208726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0E8F767-2C1F-BF33-F73D-15198AFF1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7" t="95240" r="19089"/>
          <a:stretch/>
        </p:blipFill>
        <p:spPr>
          <a:xfrm>
            <a:off x="5322571" y="6358965"/>
            <a:ext cx="6515100" cy="3693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6F1D627-44B8-6B1E-E03B-2C92E2D65343}"/>
              </a:ext>
            </a:extLst>
          </p:cNvPr>
          <p:cNvSpPr txBox="1"/>
          <p:nvPr/>
        </p:nvSpPr>
        <p:spPr>
          <a:xfrm>
            <a:off x="6546533" y="6543631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https://tinyurl.com/2hww6xhh</a:t>
            </a:r>
          </a:p>
        </p:txBody>
      </p:sp>
    </p:spTree>
    <p:extLst>
      <p:ext uri="{BB962C8B-B14F-4D97-AF65-F5344CB8AC3E}">
        <p14:creationId xmlns:p14="http://schemas.microsoft.com/office/powerpoint/2010/main" val="306051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6F7108-364C-6118-FC91-2D7FC1F2E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0" y="1508761"/>
            <a:ext cx="3486150" cy="1920239"/>
          </a:xfrm>
        </p:spPr>
        <p:txBody>
          <a:bodyPr>
            <a:noAutofit/>
          </a:bodyPr>
          <a:lstStyle/>
          <a:p>
            <a:pPr algn="l"/>
            <a:r>
              <a:rPr lang="el-GR" sz="3300" b="0" i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</a:rPr>
              <a:t>Αντιστοίχιση νοτών Βυζαντινής και ευρωπαϊκής μουσικής</a:t>
            </a:r>
            <a:endParaRPr lang="el-GR" sz="33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49DCC2-0FAC-B20E-74C9-C10BF4D81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" t="14391" r="59923"/>
          <a:stretch/>
        </p:blipFill>
        <p:spPr>
          <a:xfrm>
            <a:off x="520878" y="2849924"/>
            <a:ext cx="7800162" cy="1676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C21F53-F194-A3DA-2E43-3F3399429253}"/>
              </a:ext>
            </a:extLst>
          </p:cNvPr>
          <p:cNvSpPr txBox="1"/>
          <p:nvPr/>
        </p:nvSpPr>
        <p:spPr>
          <a:xfrm>
            <a:off x="3047047" y="6379718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Πηγή: </a:t>
            </a:r>
            <a:r>
              <a:rPr lang="en-US" dirty="0">
                <a:hlinkClick r:id="rId3"/>
              </a:rPr>
              <a:t>https://photodentro.edu.gr/v/item/ds/8521/1526</a:t>
            </a:r>
            <a:endParaRPr lang="el-GR" dirty="0"/>
          </a:p>
          <a:p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0BC1CEE-120C-786C-2FB7-4DD6AC9D6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44" t="24352" b="25736"/>
          <a:stretch/>
        </p:blipFill>
        <p:spPr>
          <a:xfrm>
            <a:off x="2171700" y="4526145"/>
            <a:ext cx="5680709" cy="977275"/>
          </a:xfrm>
          <a:prstGeom prst="rect">
            <a:avLst/>
          </a:prstGeo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108644B3-A166-FE48-530D-D4A57B06E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144" t="16006" r="24459" b="5308"/>
          <a:stretch/>
        </p:blipFill>
        <p:spPr>
          <a:xfrm>
            <a:off x="891541" y="538467"/>
            <a:ext cx="7703820" cy="2311457"/>
          </a:xfrm>
        </p:spPr>
      </p:pic>
    </p:spTree>
    <p:extLst>
      <p:ext uri="{BB962C8B-B14F-4D97-AF65-F5344CB8AC3E}">
        <p14:creationId xmlns:p14="http://schemas.microsoft.com/office/powerpoint/2010/main" val="240660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3" descr="εικόνα">
            <a:extLst>
              <a:ext uri="{FF2B5EF4-FFF2-40B4-BE49-F238E27FC236}">
                <a16:creationId xmlns:a16="http://schemas.microsoft.com/office/drawing/2014/main" id="{6CA36D8E-3B0E-8104-76E5-424244B93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7" y="2481370"/>
            <a:ext cx="1037662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728FC8-4233-868B-148A-743661C22E00}"/>
              </a:ext>
            </a:extLst>
          </p:cNvPr>
          <p:cNvSpPr txBox="1"/>
          <p:nvPr/>
        </p:nvSpPr>
        <p:spPr>
          <a:xfrm>
            <a:off x="6946583" y="6014158"/>
            <a:ext cx="6097904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Πηγή: βιβλίο μουσικής  Ε’ δημοτικού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https://tinyurl.com/42jfk5h5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11FE4B7-9736-9063-AE88-AF548074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998" y="283026"/>
            <a:ext cx="66965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Tο</a:t>
            </a:r>
            <a:r>
              <a:rPr kumimoji="0" lang="el-GR" altLang="el-GR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sz="3000" b="1" dirty="0">
                <a:solidFill>
                  <a:srgbClr val="002060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Β</a:t>
            </a:r>
            <a:r>
              <a:rPr kumimoji="0" lang="el-GR" altLang="el-GR" sz="3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υζαντινό μουσικό αλφαβητάρι</a:t>
            </a:r>
            <a:endParaRPr kumimoji="0" lang="el-GR" altLang="el-GR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5121" name="Εικόνα 6" descr="εικόνα">
            <a:extLst>
              <a:ext uri="{FF2B5EF4-FFF2-40B4-BE49-F238E27FC236}">
                <a16:creationId xmlns:a16="http://schemas.microsoft.com/office/drawing/2014/main" id="{FCD16360-DF3D-51E9-9D5F-D10768152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8" b="4310"/>
          <a:stretch/>
        </p:blipFill>
        <p:spPr bwMode="auto">
          <a:xfrm>
            <a:off x="2196465" y="843843"/>
            <a:ext cx="8023833" cy="18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C9D2A978-9107-C438-24F6-76F97ACF9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5" name="Εικόνα 14" descr="εικόνα">
            <a:extLst>
              <a:ext uri="{FF2B5EF4-FFF2-40B4-BE49-F238E27FC236}">
                <a16:creationId xmlns:a16="http://schemas.microsoft.com/office/drawing/2014/main" id="{FBF3D9E5-E1C1-1F3B-9084-CB92B9F0C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73" y="3151423"/>
            <a:ext cx="2433383" cy="263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33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77194D-52C1-C3AC-1F74-16E4F98A0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655" b="13921"/>
          <a:stretch/>
        </p:blipFill>
        <p:spPr>
          <a:xfrm>
            <a:off x="1077162" y="4771480"/>
            <a:ext cx="9694176" cy="113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BAB12E-8CC7-7A1A-1428-8CD3A678F0FA}"/>
              </a:ext>
            </a:extLst>
          </p:cNvPr>
          <p:cNvSpPr txBox="1"/>
          <p:nvPr/>
        </p:nvSpPr>
        <p:spPr>
          <a:xfrm>
            <a:off x="1072107" y="6282952"/>
            <a:ext cx="100477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http://ebooks.edu.gr/ebooks/v/html/8547/2258/Mousiki_A-Gymnasiou_html-empl/index1_2.html</a:t>
            </a:r>
            <a:endParaRPr lang="el-GR" dirty="0"/>
          </a:p>
          <a:p>
            <a:r>
              <a:rPr lang="el-GR" dirty="0"/>
              <a:t>https://photodentro.edu.gr/v/item/ds/8521/1117</a:t>
            </a:r>
          </a:p>
          <a:p>
            <a:endParaRPr lang="el-GR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721FDD9-4CD6-BD4B-DAEB-10D30BE34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" r="5324"/>
          <a:stretch/>
        </p:blipFill>
        <p:spPr>
          <a:xfrm>
            <a:off x="868616" y="430283"/>
            <a:ext cx="10744200" cy="2863259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55F2FC4-3053-1EA1-E8A4-B2CAFAE2E1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76" t="14888" r="17502" b="12949"/>
          <a:stretch/>
        </p:blipFill>
        <p:spPr>
          <a:xfrm>
            <a:off x="723898" y="2729058"/>
            <a:ext cx="11033635" cy="16708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370C19-DB90-FE4C-5669-12B6B32FBAF7}"/>
              </a:ext>
            </a:extLst>
          </p:cNvPr>
          <p:cNvSpPr txBox="1"/>
          <p:nvPr/>
        </p:nvSpPr>
        <p:spPr>
          <a:xfrm>
            <a:off x="10771338" y="4549676"/>
            <a:ext cx="12077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FF00"/>
                </a:solidFill>
                <a:highlight>
                  <a:srgbClr val="0000FF"/>
                </a:highlight>
              </a:rPr>
              <a:t>Το ακούμε</a:t>
            </a:r>
          </a:p>
          <a:p>
            <a:r>
              <a:rPr lang="en-US" sz="2400" dirty="0">
                <a:solidFill>
                  <a:srgbClr val="FFFF00"/>
                </a:solidFill>
                <a:highlight>
                  <a:srgbClr val="0000FF"/>
                </a:highlight>
              </a:rPr>
              <a:t>https://tinyurl.com/5n84f2mv</a:t>
            </a:r>
            <a:endParaRPr lang="el-GR" sz="2400" dirty="0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9625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CF2848-61D7-F513-4843-3D91AE54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188" y="586462"/>
            <a:ext cx="9601196" cy="1303867"/>
          </a:xfrm>
        </p:spPr>
        <p:txBody>
          <a:bodyPr>
            <a:normAutofit/>
          </a:bodyPr>
          <a:lstStyle/>
          <a:p>
            <a:r>
              <a:rPr lang="el-GR" b="1" dirty="0"/>
              <a:t>Ήχος Πλάγιος του Α΄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981B17-422E-1B2A-73C5-880FAB08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563" y="2708515"/>
            <a:ext cx="4099558" cy="3318936"/>
          </a:xfrm>
        </p:spPr>
        <p:txBody>
          <a:bodyPr/>
          <a:lstStyle/>
          <a:p>
            <a:r>
              <a:rPr lang="el-GR" dirty="0"/>
              <a:t>Χριστός Ανέστη </a:t>
            </a:r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  <a:hlinkClick r:id="rId2"/>
              </a:rPr>
              <a:t>https://tinyurl.com/4p76pzzn</a:t>
            </a:r>
            <a:endParaRPr lang="el-GR" dirty="0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48791-4504-4520-F45F-E2F5348CCE15}"/>
              </a:ext>
            </a:extLst>
          </p:cNvPr>
          <p:cNvSpPr txBox="1"/>
          <p:nvPr/>
        </p:nvSpPr>
        <p:spPr>
          <a:xfrm>
            <a:off x="2088832" y="6386245"/>
            <a:ext cx="7169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http://photodentro.edu.gr/aggregator/lo/photodentro-lor-8521-6344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0CA4C23-C37B-9339-0576-30350018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47" y="4524592"/>
            <a:ext cx="9032558" cy="112150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D6BD22A-87BA-387E-37E8-20D34E6EF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45" t="3878" b="27501"/>
          <a:stretch/>
        </p:blipFill>
        <p:spPr>
          <a:xfrm>
            <a:off x="883921" y="517987"/>
            <a:ext cx="5511303" cy="407828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80905C7E-93F8-E8D8-1426-1AC1F8D5F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83" t="76087"/>
          <a:stretch/>
        </p:blipFill>
        <p:spPr bwMode="auto">
          <a:xfrm>
            <a:off x="1844932" y="5646096"/>
            <a:ext cx="9601196" cy="660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FD233C-C28D-F279-A9D8-7D5918F3AEFE}"/>
              </a:ext>
            </a:extLst>
          </p:cNvPr>
          <p:cNvSpPr txBox="1"/>
          <p:nvPr/>
        </p:nvSpPr>
        <p:spPr>
          <a:xfrm>
            <a:off x="6620826" y="1707343"/>
            <a:ext cx="7117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700" b="1" dirty="0"/>
              <a:t>Ένας Βυζαντινός Ύμνος </a:t>
            </a:r>
            <a:br>
              <a:rPr lang="el-GR" sz="2700" b="1" dirty="0"/>
            </a:br>
            <a:r>
              <a:rPr lang="el-GR" sz="2700" b="1" dirty="0"/>
              <a:t>και ένα παραδοσιακό τραγούδι.</a:t>
            </a:r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290811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5">
            <a:extLst>
              <a:ext uri="{FF2B5EF4-FFF2-40B4-BE49-F238E27FC236}">
                <a16:creationId xmlns:a16="http://schemas.microsoft.com/office/drawing/2014/main" id="{7067F0E1-9D4E-32CA-ADDE-49D686312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242" r="10175" b="5641"/>
          <a:stretch/>
        </p:blipFill>
        <p:spPr>
          <a:xfrm>
            <a:off x="1122660" y="546295"/>
            <a:ext cx="7804170" cy="5434744"/>
          </a:xfrm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C1996E0B-163A-664C-8700-288F9F7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5817870"/>
            <a:ext cx="8492490" cy="1474470"/>
          </a:xfrm>
        </p:spPr>
        <p:txBody>
          <a:bodyPr>
            <a:normAutofit/>
          </a:bodyPr>
          <a:lstStyle/>
          <a:p>
            <a:r>
              <a:rPr lang="el-GR" sz="2100" dirty="0" err="1">
                <a:solidFill>
                  <a:srgbClr val="0070C0"/>
                </a:solidFill>
              </a:rPr>
              <a:t>Πηγη</a:t>
            </a:r>
            <a:r>
              <a:rPr lang="el-GR" sz="2100" dirty="0">
                <a:solidFill>
                  <a:srgbClr val="0070C0"/>
                </a:solidFill>
              </a:rPr>
              <a:t>:</a:t>
            </a:r>
            <a:r>
              <a:rPr lang="en-US" sz="2100" dirty="0">
                <a:solidFill>
                  <a:srgbClr val="0070C0"/>
                </a:solidFill>
              </a:rPr>
              <a:t>https://tinyurl.com/ycbwe3cm</a:t>
            </a:r>
            <a:endParaRPr lang="el-GR" sz="21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02766-E1D8-4050-4F2B-2D5AC0F9AE40}"/>
              </a:ext>
            </a:extLst>
          </p:cNvPr>
          <p:cNvSpPr txBox="1"/>
          <p:nvPr/>
        </p:nvSpPr>
        <p:spPr>
          <a:xfrm>
            <a:off x="9006840" y="0"/>
            <a:ext cx="2891790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700" b="1" dirty="0">
                <a:solidFill>
                  <a:srgbClr val="002060"/>
                </a:solidFill>
              </a:rPr>
              <a:t>Το ακούμε: </a:t>
            </a:r>
          </a:p>
          <a:p>
            <a:r>
              <a:rPr lang="el-GR" sz="2700" b="1" dirty="0">
                <a:solidFill>
                  <a:srgbClr val="002060"/>
                </a:solidFill>
              </a:rPr>
              <a:t>Συζητάμε το περιεχόμενο της ακρόασης/ συμπληρώνουμε το φύλλο ακρόασης</a:t>
            </a:r>
          </a:p>
          <a:p>
            <a:r>
              <a:rPr lang="el-GR" sz="27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https://tinyurl.com/5fcxavhj</a:t>
            </a:r>
            <a:endParaRPr lang="el-GR" sz="2700" b="1" dirty="0">
              <a:solidFill>
                <a:srgbClr val="002060"/>
              </a:solidFill>
            </a:endParaRPr>
          </a:p>
          <a:p>
            <a:endParaRPr lang="el-GR" sz="2700" b="1" dirty="0">
              <a:solidFill>
                <a:srgbClr val="002060"/>
              </a:solidFill>
            </a:endParaRPr>
          </a:p>
          <a:p>
            <a:r>
              <a:rPr lang="el-GR" sz="2700" b="1" dirty="0">
                <a:solidFill>
                  <a:srgbClr val="002060"/>
                </a:solidFill>
              </a:rPr>
              <a:t>2. Ανά ζευγάρια ή ομάδες συμπληρώνουμε τα μουσικά «σημεία στίξης»</a:t>
            </a:r>
            <a:r>
              <a:rPr lang="el-GR" sz="2700" b="1" dirty="0">
                <a:solidFill>
                  <a:srgbClr val="7030A0"/>
                </a:solidFill>
              </a:rPr>
              <a:t> ρυθμικά ή μελωδικά.</a:t>
            </a:r>
            <a:endParaRPr lang="el-GR" sz="27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6CED9-0AB8-EAE0-F768-B747BE5A72B9}"/>
              </a:ext>
            </a:extLst>
          </p:cNvPr>
          <p:cNvSpPr txBox="1"/>
          <p:nvPr/>
        </p:nvSpPr>
        <p:spPr>
          <a:xfrm>
            <a:off x="1476990" y="-20806"/>
            <a:ext cx="78041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b="1" dirty="0"/>
              <a:t>Από τη Βυζαντινή στην Παραδοσιακή μουσική: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2747390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99C687F-7EF3-22DD-8F97-211B0157C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402" y="444698"/>
            <a:ext cx="9983418" cy="59675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848BC-112E-90F8-2C8E-2C20D3D66019}"/>
              </a:ext>
            </a:extLst>
          </p:cNvPr>
          <p:cNvSpPr txBox="1"/>
          <p:nvPr/>
        </p:nvSpPr>
        <p:spPr>
          <a:xfrm>
            <a:off x="1403033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Πηγή: https://tinyurl.com/3xzud3m2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475F438A-6940-A790-3831-0466F121F18E}"/>
              </a:ext>
            </a:extLst>
          </p:cNvPr>
          <p:cNvSpPr/>
          <p:nvPr/>
        </p:nvSpPr>
        <p:spPr>
          <a:xfrm>
            <a:off x="8766810" y="0"/>
            <a:ext cx="2366010" cy="1668780"/>
          </a:xfrm>
          <a:prstGeom prst="downArrow">
            <a:avLst>
              <a:gd name="adj1" fmla="val 4631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b="1" dirty="0">
                <a:solidFill>
                  <a:schemeClr val="tx1"/>
                </a:solidFill>
              </a:rPr>
              <a:t>Ήχος Πλάγιος του Α’ </a:t>
            </a:r>
          </a:p>
        </p:txBody>
      </p:sp>
    </p:spTree>
    <p:extLst>
      <p:ext uri="{BB962C8B-B14F-4D97-AF65-F5344CB8AC3E}">
        <p14:creationId xmlns:p14="http://schemas.microsoft.com/office/powerpoint/2010/main" val="14232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7DCDADC4-4A93-BEF9-42D7-37A3A57C055A}"/>
              </a:ext>
            </a:extLst>
          </p:cNvPr>
          <p:cNvSpPr txBox="1">
            <a:spLocks/>
          </p:cNvSpPr>
          <p:nvPr/>
        </p:nvSpPr>
        <p:spPr>
          <a:xfrm>
            <a:off x="411480" y="951547"/>
            <a:ext cx="11689080" cy="4954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Γεννήθηκε και καλλιεργήθηκε στα πλαίσια της </a:t>
            </a:r>
            <a:r>
              <a:rPr lang="el-GR" sz="2700" u="sng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Βυζαντινής αυτοκρατορίας. (4</a:t>
            </a:r>
            <a:r>
              <a:rPr lang="el-GR" sz="2700" u="sng" baseline="300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ος</a:t>
            </a:r>
            <a:r>
              <a:rPr lang="el-GR" sz="2700" u="sng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αι.)</a:t>
            </a:r>
          </a:p>
          <a:p>
            <a:pPr>
              <a:spcAft>
                <a:spcPts val="1800"/>
              </a:spcAft>
            </a:pP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ιστορία της ξεκινάει από τους </a:t>
            </a:r>
            <a:r>
              <a:rPr lang="el-GR" sz="2700" u="sng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πρώτους Χριστιανικούς χρόνους</a:t>
            </a: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1800"/>
              </a:spcAft>
            </a:pP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Αποτελεί </a:t>
            </a:r>
            <a:r>
              <a:rPr lang="el-GR" sz="2700" u="sng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εξέλιξη της Αρχαίας Ελληνικής μουσικής </a:t>
            </a: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συνδέεται στενά με το αρχαίο ελληνικό μουσικό σύστημα. </a:t>
            </a:r>
          </a:p>
          <a:p>
            <a:pPr>
              <a:spcAft>
                <a:spcPts val="1800"/>
              </a:spcAft>
            </a:pP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κατά βάση </a:t>
            </a:r>
            <a:r>
              <a:rPr lang="el-GR" sz="2700" u="sng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φωνητική και μονόφωνη </a:t>
            </a: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τη χρήση </a:t>
            </a:r>
            <a:r>
              <a:rPr lang="el-GR" sz="2700" dirty="0" err="1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ισοκρατήματος</a:t>
            </a: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l-GR" sz="2700" dirty="0">
                <a:solidFill>
                  <a:srgbClr val="0067B4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Φτιάχτηκε και χρησιμοποιήθηκε από Αγίους, αυτοκράτορες, πατριάρχες, ιερείς, μοναχούς, ιεροψάλτες και από τον απλό λαό. </a:t>
            </a:r>
          </a:p>
          <a:p>
            <a:pPr>
              <a:spcAft>
                <a:spcPts val="0"/>
              </a:spcAft>
            </a:pPr>
            <a:r>
              <a:rPr lang="el-GR" sz="18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 βιβλίο «Εκκλησιαστική Μουσική» ΕΚΚΛΗΣΙΑΣΤΙΚΟΥ ΓΥΜΝΑΣΙΟΥ (Πρόλογος)</a:t>
            </a:r>
          </a:p>
          <a:p>
            <a:pPr>
              <a:spcAft>
                <a:spcPts val="0"/>
              </a:spcAft>
            </a:pPr>
            <a:r>
              <a:rPr lang="en-US" sz="1800" dirty="0">
                <a:solidFill>
                  <a:srgbClr val="0067B4"/>
                </a:solidFill>
                <a:latin typeface="Palatino Linotype" panose="02040502050505030304" pitchFamily="18" charset="0"/>
              </a:rPr>
              <a:t>https://www.armonias-genesis.gr/</a:t>
            </a:r>
            <a:endParaRPr lang="el-GR" sz="1800" dirty="0">
              <a:solidFill>
                <a:srgbClr val="0067B4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AA1E6C7A-4B83-F748-086D-9C0898BD6F91}"/>
              </a:ext>
            </a:extLst>
          </p:cNvPr>
          <p:cNvSpPr txBox="1">
            <a:spLocks/>
          </p:cNvSpPr>
          <p:nvPr/>
        </p:nvSpPr>
        <p:spPr>
          <a:xfrm>
            <a:off x="1534370" y="0"/>
            <a:ext cx="8525087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dirty="0"/>
              <a:t>ΒΥΖΑΝΤΙΝΗ ΜΟΥΣΙΚΗ</a:t>
            </a:r>
          </a:p>
        </p:txBody>
      </p:sp>
    </p:spTree>
    <p:extLst>
      <p:ext uri="{BB962C8B-B14F-4D97-AF65-F5344CB8AC3E}">
        <p14:creationId xmlns:p14="http://schemas.microsoft.com/office/powerpoint/2010/main" val="70340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17DAF0-42FB-CD15-F66C-1A9F5CEA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632222"/>
            <a:ext cx="11249025" cy="578358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27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«Οι Εκκλησίες του Θεού λέγονται και οίκοι προσευχών. Γι’ αυτό οι προσευχόμενοι οφείλουν να προσεύχονται με δάκρυα και ταπείνωση και </a:t>
            </a:r>
            <a:r>
              <a:rPr lang="el-GR" sz="2700" i="1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όχι με αταξία και θρασύτητα</a:t>
            </a:r>
            <a:r>
              <a:rPr lang="el-GR" sz="27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el-GR" sz="2700" i="1" dirty="0">
                <a:solidFill>
                  <a:srgbClr val="00206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l-GR" sz="27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με πολλή κατάνυξη και με θεάρεστο ήθος να αναπέμπουν τις προσευχές στον Θεό, ο Οποίος γνωρίζει το βάθος των καρδιών μας. </a:t>
            </a:r>
          </a:p>
          <a:p>
            <a:pPr>
              <a:spcAft>
                <a:spcPts val="0"/>
              </a:spcAft>
            </a:pPr>
            <a:r>
              <a:rPr lang="el-GR" sz="27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παραγγέλλουν οι Πατέρες, ακολουθώντας το Ευαγγελικό ρητό που ορίζει ότι </a:t>
            </a:r>
            <a:r>
              <a:rPr lang="el-GR" sz="2700" i="1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δεν πρέπει να προσευχόμαστε όπως οι ειδωλολάτρες, με πολυλογίες και κραυγές, νομίζοντας ότι έτσι θα εισακουσθούμε καλύτερα</a:t>
            </a:r>
            <a:r>
              <a:rPr lang="el-GR" sz="27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l-GR" sz="27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Πρέπει να προσφέρουμε </a:t>
            </a:r>
            <a:r>
              <a:rPr lang="el-GR" sz="2700" i="1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τον ύμνο</a:t>
            </a:r>
            <a:r>
              <a:rPr lang="el-GR" sz="2700" i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στον Θεό μυστικά και με τον ίδιο τρόπο να λέμε και τα αιτήματά μας, ώστε ο Πατέρας μας -που βλέπει τα κρυφά- να μας ανταμείψει στα φανερά». </a:t>
            </a:r>
          </a:p>
          <a:p>
            <a:r>
              <a:rPr lang="el-GR" sz="270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Θεόδωρος </a:t>
            </a:r>
            <a:r>
              <a:rPr lang="el-GR" sz="2700" dirty="0" err="1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Βαλσαμών</a:t>
            </a:r>
            <a:r>
              <a:rPr lang="el-GR" sz="270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(12ος αιώνας) Πατριάρχης Αντιοχείας</a:t>
            </a:r>
          </a:p>
          <a:p>
            <a:endParaRPr lang="el-GR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78475-1BE3-3D7C-3134-91464BA5570D}"/>
              </a:ext>
            </a:extLst>
          </p:cNvPr>
          <p:cNvSpPr txBox="1"/>
          <p:nvPr/>
        </p:nvSpPr>
        <p:spPr>
          <a:xfrm>
            <a:off x="728662" y="6415803"/>
            <a:ext cx="9684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 βιβλίο «Εκκλησιαστική Μουσική» ΕΚΚΛΗΣΙΑΣΤΙΚΟΥ ΓΥΜΝΑΣΙΟΥ (Πρόλογος)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D5AB7-9919-E088-945C-4F07306541A4}"/>
              </a:ext>
            </a:extLst>
          </p:cNvPr>
          <p:cNvSpPr txBox="1"/>
          <p:nvPr/>
        </p:nvSpPr>
        <p:spPr>
          <a:xfrm>
            <a:off x="1108711" y="17501"/>
            <a:ext cx="9989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/>
              <a:t>ΤΟ ΥΦΟΣ ΤΗΣ ΒΥΖΑΝΤΙΝΗΣ ΜΟΥΣΙΚΗΣ</a:t>
            </a:r>
          </a:p>
        </p:txBody>
      </p:sp>
    </p:spTree>
    <p:extLst>
      <p:ext uri="{BB962C8B-B14F-4D97-AF65-F5344CB8AC3E}">
        <p14:creationId xmlns:p14="http://schemas.microsoft.com/office/powerpoint/2010/main" val="21406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DAE0DA-3371-AD86-D3F2-40AFE469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6312"/>
            <a:ext cx="9601196" cy="1303867"/>
          </a:xfrm>
        </p:spPr>
        <p:txBody>
          <a:bodyPr>
            <a:normAutofit/>
          </a:bodyPr>
          <a:lstStyle/>
          <a:p>
            <a:r>
              <a:rPr lang="el-GR" dirty="0"/>
              <a:t>Βυζαντινή Μουσική- ιστορικά στοιχεία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CE65C4-40FE-1F3C-B1DB-12FBA11C4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117600"/>
            <a:ext cx="11757660" cy="5604088"/>
          </a:xfrm>
        </p:spPr>
        <p:txBody>
          <a:bodyPr>
            <a:noAutofit/>
          </a:bodyPr>
          <a:lstStyle/>
          <a:p>
            <a:r>
              <a:rPr lang="el-GR" sz="2700" dirty="0">
                <a:latin typeface="Palatino Linotype" panose="02040502050505030304" pitchFamily="18" charset="0"/>
              </a:rPr>
              <a:t>Μέχρι τον 4ο αιώνα οι πιστοί στη Λειτουργία έψαλαν «µε µ</a:t>
            </a:r>
            <a:r>
              <a:rPr lang="el-GR" sz="2700" dirty="0" err="1">
                <a:latin typeface="Palatino Linotype" panose="02040502050505030304" pitchFamily="18" charset="0"/>
              </a:rPr>
              <a:t>ια</a:t>
            </a:r>
            <a:r>
              <a:rPr lang="el-GR" sz="2700" dirty="0">
                <a:latin typeface="Palatino Linotype" panose="02040502050505030304" pitchFamily="18" charset="0"/>
              </a:rPr>
              <a:t> ψυχή και µ</a:t>
            </a:r>
            <a:r>
              <a:rPr lang="el-GR" sz="2700" dirty="0" err="1">
                <a:latin typeface="Palatino Linotype" panose="02040502050505030304" pitchFamily="18" charset="0"/>
              </a:rPr>
              <a:t>ια</a:t>
            </a:r>
            <a:r>
              <a:rPr lang="el-GR" sz="2700" dirty="0">
                <a:latin typeface="Palatino Linotype" panose="02040502050505030304" pitchFamily="18" charset="0"/>
              </a:rPr>
              <a:t> φωνή».</a:t>
            </a:r>
          </a:p>
          <a:p>
            <a:r>
              <a:rPr lang="el-GR" sz="2700" dirty="0">
                <a:latin typeface="Palatino Linotype" panose="02040502050505030304" pitchFamily="18" charset="0"/>
              </a:rPr>
              <a:t>Αργότερα καθήκον του ψάλτη ήταν να καθοδηγεί µε κινήσεις του χεριού (</a:t>
            </a:r>
            <a:r>
              <a:rPr lang="el-GR" sz="2700" dirty="0" err="1">
                <a:latin typeface="Palatino Linotype" panose="02040502050505030304" pitchFamily="18" charset="0"/>
              </a:rPr>
              <a:t>νεύµατα</a:t>
            </a:r>
            <a:r>
              <a:rPr lang="el-GR" sz="2700" dirty="0">
                <a:latin typeface="Palatino Linotype" panose="02040502050505030304" pitchFamily="18" charset="0"/>
              </a:rPr>
              <a:t>) το </a:t>
            </a:r>
            <a:r>
              <a:rPr lang="el-GR" sz="2700" dirty="0" err="1">
                <a:latin typeface="Palatino Linotype" panose="02040502050505030304" pitchFamily="18" charset="0"/>
              </a:rPr>
              <a:t>εκκλησίασµα</a:t>
            </a:r>
            <a:r>
              <a:rPr lang="el-GR" sz="2700" dirty="0">
                <a:latin typeface="Palatino Linotype" panose="02040502050505030304" pitchFamily="18" charset="0"/>
              </a:rPr>
              <a:t>.</a:t>
            </a:r>
          </a:p>
          <a:p>
            <a:r>
              <a:rPr lang="el-GR" sz="2700" dirty="0">
                <a:latin typeface="Palatino Linotype" panose="02040502050505030304" pitchFamily="18" charset="0"/>
              </a:rPr>
              <a:t>5</a:t>
            </a:r>
            <a:r>
              <a:rPr lang="el-GR" sz="2700" baseline="30000" dirty="0">
                <a:latin typeface="Palatino Linotype" panose="02040502050505030304" pitchFamily="18" charset="0"/>
              </a:rPr>
              <a:t>ος</a:t>
            </a:r>
            <a:r>
              <a:rPr lang="el-GR" sz="2700" dirty="0">
                <a:latin typeface="Palatino Linotype" panose="02040502050505030304" pitchFamily="18" charset="0"/>
              </a:rPr>
              <a:t> αι. Μελωδίες σε απλό στιλ, αποφεύγοντας δάνεια από την </a:t>
            </a:r>
            <a:r>
              <a:rPr lang="el-GR" sz="2700" dirty="0" err="1">
                <a:latin typeface="Palatino Linotype" panose="02040502050505030304" pitchFamily="18" charset="0"/>
              </a:rPr>
              <a:t>κοσµική</a:t>
            </a:r>
            <a:r>
              <a:rPr lang="el-GR" sz="2700" dirty="0">
                <a:latin typeface="Palatino Linotype" panose="02040502050505030304" pitchFamily="18" charset="0"/>
              </a:rPr>
              <a:t> µ</a:t>
            </a:r>
            <a:r>
              <a:rPr lang="el-GR" sz="2700" dirty="0" err="1">
                <a:latin typeface="Palatino Linotype" panose="02040502050505030304" pitchFamily="18" charset="0"/>
              </a:rPr>
              <a:t>ουσική</a:t>
            </a:r>
            <a:r>
              <a:rPr lang="el-GR" sz="2700" dirty="0">
                <a:latin typeface="Palatino Linotype" panose="02040502050505030304" pitchFamily="18" charset="0"/>
              </a:rPr>
              <a:t>.</a:t>
            </a:r>
          </a:p>
          <a:p>
            <a:r>
              <a:rPr lang="el-GR" sz="2700" dirty="0">
                <a:latin typeface="Palatino Linotype" panose="02040502050505030304" pitchFamily="18" charset="0"/>
              </a:rPr>
              <a:t>Βυζαντινοί ύμνοι: Τροπάρια, Κοντάκια</a:t>
            </a:r>
          </a:p>
          <a:p>
            <a:r>
              <a:rPr lang="el-GR" sz="2700" dirty="0">
                <a:latin typeface="Palatino Linotype" panose="02040502050505030304" pitchFamily="18" charset="0"/>
              </a:rPr>
              <a:t>Άγιος Ρωμανός ο Μελωδός, Άγιος Ιωάννης ο Δαμασκηνός- Οκτώηχος,  Κασσιανή µ</a:t>
            </a:r>
            <a:r>
              <a:rPr lang="el-GR" sz="2700" dirty="0" err="1">
                <a:latin typeface="Palatino Linotype" panose="02040502050505030304" pitchFamily="18" charset="0"/>
              </a:rPr>
              <a:t>οναχή</a:t>
            </a:r>
            <a:endParaRPr lang="el-GR" sz="2700" dirty="0">
              <a:latin typeface="Palatino Linotype" panose="02040502050505030304" pitchFamily="18" charset="0"/>
            </a:endParaRPr>
          </a:p>
          <a:p>
            <a:r>
              <a:rPr lang="el-GR" sz="2700" dirty="0">
                <a:latin typeface="Palatino Linotype" panose="02040502050505030304" pitchFamily="18" charset="0"/>
              </a:rPr>
              <a:t>8- 11ος αι.  µ</a:t>
            </a:r>
            <a:r>
              <a:rPr lang="el-GR" sz="2700" dirty="0" err="1">
                <a:latin typeface="Palatino Linotype" panose="02040502050505030304" pitchFamily="18" charset="0"/>
              </a:rPr>
              <a:t>ουσική</a:t>
            </a:r>
            <a:r>
              <a:rPr lang="el-GR" sz="2700" dirty="0">
                <a:latin typeface="Palatino Linotype" panose="02040502050505030304" pitchFamily="18" charset="0"/>
              </a:rPr>
              <a:t> </a:t>
            </a:r>
            <a:r>
              <a:rPr lang="el-GR" sz="2700" dirty="0" err="1">
                <a:latin typeface="Palatino Linotype" panose="02040502050505030304" pitchFamily="18" charset="0"/>
              </a:rPr>
              <a:t>σηµειογραφία</a:t>
            </a:r>
            <a:r>
              <a:rPr lang="el-GR" sz="2700" dirty="0">
                <a:latin typeface="Palatino Linotype" panose="02040502050505030304" pitchFamily="18" charset="0"/>
              </a:rPr>
              <a:t>. </a:t>
            </a:r>
          </a:p>
          <a:p>
            <a:r>
              <a:rPr lang="en-US" sz="2100" dirty="0">
                <a:latin typeface="Palatino Linotype" panose="02040502050505030304" pitchFamily="18" charset="0"/>
              </a:rPr>
              <a:t>http://3gym-trikal.tri.sch.gr/wp-content/uploads/2013/01/byzantinh-moysikh.pdf</a:t>
            </a:r>
            <a:endParaRPr lang="el-GR" sz="21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0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3F6E77-EB10-1664-9261-D0CBD24D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42" y="182033"/>
            <a:ext cx="9601196" cy="1303867"/>
          </a:xfrm>
        </p:spPr>
        <p:txBody>
          <a:bodyPr/>
          <a:lstStyle/>
          <a:p>
            <a:r>
              <a:rPr lang="el-GR" dirty="0"/>
              <a:t>ΒΥΖΑΝΤΙΟ ΚΑΙ ΑΝΑΓΕΝΝΗΣΗ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DFF362-3E4E-70DB-A170-A3EF6424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348740"/>
            <a:ext cx="11306175" cy="67208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b="1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Oι</a:t>
            </a:r>
            <a:r>
              <a:rPr lang="el-GR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λόγιοι του Βυζαντίου και η </a:t>
            </a:r>
            <a:r>
              <a:rPr lang="el-GR" b="1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ανα</a:t>
            </a:r>
            <a:r>
              <a:rPr lang="el-GR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-γέννηση των ανθρωπιστικών σπουδών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srgbClr val="0070C0"/>
                </a:solidFill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Εξαιτίας των </a:t>
            </a:r>
            <a:r>
              <a:rPr lang="el-GR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οθωμανικών επιθέσεων κατά της Κωνσταντινούπολης, πολλοί λόγιοι εγκατέλειψαν το Βυζάντιο, με τη μεγαλύτερη έξοδο με την άλωση της Πόλης το 1453.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srgbClr val="0070C0"/>
                </a:solidFill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Π</a:t>
            </a:r>
            <a:r>
              <a:rPr lang="el-GR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ολλοί κατέλαβαν έδρες Ελληνικών στα πανεπιστήμια της Ιταλίας και των Κάτω Χωρών και </a:t>
            </a:r>
            <a:r>
              <a:rPr lang="el-GR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έδωσαν ώθηση στις λεγόμενες ανθρωπιστικές επιστήμες</a:t>
            </a:r>
            <a:r>
              <a:rPr lang="el-GR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δηλ. τη </a:t>
            </a:r>
            <a:r>
              <a:rPr lang="el-GR" u="sng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γραμματική, τη ρητορική, την ποίηση, την ιστορία και τη φιλοσοφία</a:t>
            </a:r>
            <a:r>
              <a:rPr lang="el-GR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Αυτές οι επιστήμες καλλιεργούσαν το μυαλό, το πνεύμα και το ήθος του πολίτη, προετοιμάζοντάς τον για μια ζωή αρετής και προσφοράς στην κοινωνία.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Palatino Linotype" panose="02040502050505030304" pitchFamily="18" charset="0"/>
              </a:rPr>
              <a:t>http://melodisia.mmb.org.gr/category/default.asp?id=2&amp;c=102#</a:t>
            </a:r>
            <a:endParaRPr lang="el-GR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355801-B1BF-0F3A-EE41-5656824B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83" y="219495"/>
            <a:ext cx="9291215" cy="1049235"/>
          </a:xfrm>
        </p:spPr>
        <p:txBody>
          <a:bodyPr>
            <a:normAutofit/>
          </a:bodyPr>
          <a:lstStyle/>
          <a:p>
            <a:r>
              <a:rPr lang="el-GR" sz="3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Η Αναγέννηση με μια ματιά</a:t>
            </a:r>
            <a:endParaRPr lang="el-GR" sz="3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79D759-5568-2068-3853-28F7B7F3C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994410"/>
            <a:ext cx="11391900" cy="586359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Οι συνθέτες </a:t>
            </a:r>
            <a:r>
              <a:rPr lang="el-GR" sz="2800" b="1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Ζοσκέν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ντε </a:t>
            </a:r>
            <a:r>
              <a:rPr lang="el-GR" sz="2800" b="1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Πρε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Ορλάντο ντι </a:t>
            </a:r>
            <a:r>
              <a:rPr lang="el-GR" sz="2800" b="1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Λάσσο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2800" b="1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Παλεστρίνα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και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l-GR" sz="2800" b="1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Μοντεβέρντι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 στην εποχή τους εξυμνήθηκαν όσο και οι σύγχρονοί τους 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Σαίξπηρ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Μιχαήλ Άγγελος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ντα Βίντσι 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και 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Κοπέρνικος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2800" kern="100" dirty="0">
              <a:solidFill>
                <a:srgbClr val="0070C0"/>
              </a:solidFill>
              <a:effectLst/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https://tinyurl.com/35akvams</a:t>
            </a:r>
            <a:r>
              <a:rPr lang="en-US" sz="24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Monteverdi </a:t>
            </a:r>
            <a:r>
              <a:rPr lang="el-GR" sz="24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πολυφωνία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kern="100" dirty="0">
                <a:solidFill>
                  <a:srgbClr val="0070C0"/>
                </a:solidFill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ουσικοί, συγγραφείς, καλλιτέχνες και επιστήμονες- μοιράζονταν το κοινό </a:t>
            </a:r>
            <a:r>
              <a:rPr lang="el-GR" sz="2800" b="1" u="sng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ενδιαφέρον τους για την αρχαιοελληνική και λατινική γραμματεία και τέχνη.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Αυτό το «</a:t>
            </a:r>
            <a:r>
              <a:rPr lang="el-GR" sz="2800" kern="1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ανα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-γεννημένο» ενδιαφέρον για τα κλασικά κείμενα χαρακτηρίζει τον 15ο και 16ο αιώνα (ή την περίοδο από το 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1450 μέχρι το 1600 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περίπου), γνωστή και σαν </a:t>
            </a:r>
            <a:r>
              <a:rPr lang="el-GR" sz="2800" b="1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Αναγέννηση</a:t>
            </a:r>
            <a:r>
              <a:rPr lang="el-GR" sz="2800" kern="1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http://melodisia.mmb.org.gr/category/default.asp?id=2&amp;c=102#</a:t>
            </a:r>
            <a:endParaRPr lang="el-GR"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6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A8BCE46-C6BA-E35A-60CF-0C7D325FF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608" b="35858"/>
          <a:stretch/>
        </p:blipFill>
        <p:spPr>
          <a:xfrm>
            <a:off x="3154652" y="1589452"/>
            <a:ext cx="5493510" cy="39416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F7C99-FC11-7965-3329-354B1BD9D246}"/>
              </a:ext>
            </a:extLst>
          </p:cNvPr>
          <p:cNvSpPr txBox="1"/>
          <p:nvPr/>
        </p:nvSpPr>
        <p:spPr>
          <a:xfrm>
            <a:off x="861062" y="5804203"/>
            <a:ext cx="9238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https://photodentro.edu.gr/v/item/ds/8521/1126</a:t>
            </a:r>
            <a:endParaRPr lang="el-GR" dirty="0"/>
          </a:p>
          <a:p>
            <a:r>
              <a:rPr lang="en-US" dirty="0"/>
              <a:t>http://3gym-trikal.tri.sch.gr/wp-content/uploads/2013/01/byzantinh-moysikh.pdf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06147-5131-45B0-82C3-5BBF543BD385}"/>
              </a:ext>
            </a:extLst>
          </p:cNvPr>
          <p:cNvSpPr txBox="1"/>
          <p:nvPr/>
        </p:nvSpPr>
        <p:spPr>
          <a:xfrm>
            <a:off x="861062" y="666122"/>
            <a:ext cx="10384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700" dirty="0"/>
              <a:t>Η Εκκλησιαστική µ</a:t>
            </a:r>
            <a:r>
              <a:rPr lang="el-GR" sz="2700" dirty="0" err="1"/>
              <a:t>ουσική</a:t>
            </a:r>
            <a:r>
              <a:rPr lang="el-GR" sz="2700" dirty="0"/>
              <a:t> από το Βυζάντιο διαδόθηκε στη ∆</a:t>
            </a:r>
            <a:r>
              <a:rPr lang="el-GR" sz="2700" dirty="0" err="1"/>
              <a:t>υτική</a:t>
            </a:r>
            <a:r>
              <a:rPr lang="el-GR" sz="2700" dirty="0"/>
              <a:t> Ευρώπη, και αναπτύχθηκε σταδιακά σε Γρηγοριανό µέλος.</a:t>
            </a:r>
          </a:p>
        </p:txBody>
      </p:sp>
    </p:spTree>
    <p:extLst>
      <p:ext uri="{BB962C8B-B14F-4D97-AF65-F5344CB8AC3E}">
        <p14:creationId xmlns:p14="http://schemas.microsoft.com/office/powerpoint/2010/main" val="328102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C63C0E-A854-DB60-6FEA-E4551565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1441"/>
            <a:ext cx="9601196" cy="377190"/>
          </a:xfrm>
        </p:spPr>
        <p:txBody>
          <a:bodyPr>
            <a:normAutofit fontScale="90000"/>
          </a:bodyPr>
          <a:lstStyle/>
          <a:p>
            <a:r>
              <a:rPr lang="el-GR" dirty="0"/>
              <a:t>Σημαντικές χρονολογίες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F8A1A1-190F-998B-DF0A-6AA644B7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468631"/>
            <a:ext cx="10869929" cy="4106336"/>
          </a:xfrm>
        </p:spPr>
        <p:txBody>
          <a:bodyPr>
            <a:noAutofit/>
          </a:bodyPr>
          <a:lstStyle/>
          <a:p>
            <a:r>
              <a:rPr lang="el-GR" sz="2700" dirty="0">
                <a:latin typeface="Palatino Linotype" panose="02040502050505030304" pitchFamily="18" charset="0"/>
              </a:rPr>
              <a:t>1054: Το Σχίσμα</a:t>
            </a:r>
          </a:p>
          <a:p>
            <a:r>
              <a:rPr lang="el-GR" sz="2700" dirty="0">
                <a:latin typeface="Palatino Linotype" panose="02040502050505030304" pitchFamily="18" charset="0"/>
              </a:rPr>
              <a:t>1453: Η άλωση της Πόλης</a:t>
            </a:r>
          </a:p>
          <a:p>
            <a:pPr lvl="1"/>
            <a:r>
              <a:rPr lang="el-GR" sz="2700" dirty="0">
                <a:latin typeface="Palatino Linotype" panose="02040502050505030304" pitchFamily="18" charset="0"/>
              </a:rPr>
              <a:t>Βυζαντινή μουσική της Ανατολικής Εκκλησίας.</a:t>
            </a:r>
          </a:p>
          <a:p>
            <a:pPr lvl="1"/>
            <a:r>
              <a:rPr lang="el-GR" sz="2700" dirty="0">
                <a:latin typeface="Palatino Linotype" panose="02040502050505030304" pitchFamily="18" charset="0"/>
              </a:rPr>
              <a:t>Γρηγοριανό μέλος </a:t>
            </a:r>
            <a:endParaRPr lang="en-US" sz="2700" dirty="0">
              <a:latin typeface="Palatino Linotype" panose="02040502050505030304" pitchFamily="18" charset="0"/>
            </a:endParaRPr>
          </a:p>
          <a:p>
            <a:pPr lvl="1"/>
            <a:r>
              <a:rPr lang="en-US" sz="2700" dirty="0">
                <a:latin typeface="Palatino Linotype" panose="02040502050505030304" pitchFamily="18" charset="0"/>
                <a:hlinkClick r:id="rId2"/>
              </a:rPr>
              <a:t>https://tinyurl.com/2ak6rxw9</a:t>
            </a:r>
            <a:r>
              <a:rPr lang="en-US" sz="2700" dirty="0">
                <a:latin typeface="Palatino Linotype" panose="02040502050505030304" pitchFamily="18" charset="0"/>
              </a:rPr>
              <a:t>  </a:t>
            </a:r>
            <a:r>
              <a:rPr lang="el-GR" sz="2700" dirty="0">
                <a:latin typeface="Palatino Linotype" panose="02040502050505030304" pitchFamily="18" charset="0"/>
              </a:rPr>
              <a:t>Τι μας θυμίζει; </a:t>
            </a:r>
          </a:p>
          <a:p>
            <a:r>
              <a:rPr lang="el-GR" sz="2700" dirty="0">
                <a:latin typeface="Palatino Linotype" panose="02040502050505030304" pitchFamily="18" charset="0"/>
              </a:rPr>
              <a:t>1517: Μεταρρύθμιση του Λούθηρου- δημιουργία Προτεσταντικής Εκκλησίας στην Ευρώπη.</a:t>
            </a:r>
          </a:p>
          <a:p>
            <a:pPr lvl="1"/>
            <a:r>
              <a:rPr lang="el-GR" sz="2400" dirty="0">
                <a:latin typeface="Palatino Linotype" panose="02040502050505030304" pitchFamily="18" charset="0"/>
              </a:rPr>
              <a:t>Λειτουργία στη Δυτική Εκκλησία.</a:t>
            </a:r>
          </a:p>
          <a:p>
            <a:pPr lvl="1"/>
            <a:r>
              <a:rPr lang="el-GR" sz="23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Ενσωμάτωση στη Λειτουργία απλών ύμνων, των χορικών (</a:t>
            </a:r>
            <a:r>
              <a:rPr lang="el-GR" sz="2300" dirty="0" err="1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chorales</a:t>
            </a:r>
            <a:r>
              <a:rPr lang="el-GR" sz="23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που μπορεί να ήταν καινούρ</a:t>
            </a:r>
            <a:r>
              <a:rPr lang="el-GR" sz="2300" dirty="0"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</a:t>
            </a:r>
            <a:r>
              <a:rPr lang="el-GR" sz="23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ιες συνθέσεις , ή να προέρχονται από το </a:t>
            </a:r>
            <a:r>
              <a:rPr lang="el-GR" sz="2300" b="1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Γρηγοριανό μέλος</a:t>
            </a:r>
          </a:p>
          <a:p>
            <a:pPr lvl="1"/>
            <a:r>
              <a:rPr lang="el-GR" sz="23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Χρήση Εκκλησιαστικού οργάνου ή αργότερα ορχήστρας</a:t>
            </a:r>
            <a:endParaRPr lang="el-GR" sz="2300" dirty="0">
              <a:latin typeface="Palatino Linotype" panose="02040502050505030304" pitchFamily="18" charset="0"/>
            </a:endParaRPr>
          </a:p>
          <a:p>
            <a:endParaRPr lang="el-GR" sz="27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085797-3116-5F38-4096-48EEF9089EF8}"/>
              </a:ext>
            </a:extLst>
          </p:cNvPr>
          <p:cNvSpPr txBox="1"/>
          <p:nvPr/>
        </p:nvSpPr>
        <p:spPr>
          <a:xfrm>
            <a:off x="1295402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Πηγή: </a:t>
            </a:r>
            <a:r>
              <a:rPr lang="el-GR" dirty="0" err="1"/>
              <a:t>melodisia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193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E37DAF9-039D-8C65-6B0E-8306DF305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2" t="2847" r="5294" b="6944"/>
          <a:stretch/>
        </p:blipFill>
        <p:spPr>
          <a:xfrm>
            <a:off x="564198" y="897254"/>
            <a:ext cx="5447349" cy="45605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DD93D-B109-BE83-12C9-42F268BF5D8F}"/>
              </a:ext>
            </a:extLst>
          </p:cNvPr>
          <p:cNvSpPr txBox="1"/>
          <p:nvPr/>
        </p:nvSpPr>
        <p:spPr>
          <a:xfrm>
            <a:off x="10259377" y="1794510"/>
            <a:ext cx="15398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30CBD"/>
                </a:solidFill>
                <a:effectLst/>
                <a:latin typeface="Arial" panose="020B0604020202020204" pitchFamily="34" charset="0"/>
              </a:rPr>
              <a:t>12ος αιώνας.</a:t>
            </a:r>
          </a:p>
          <a:p>
            <a:r>
              <a:rPr lang="el-GR" b="0" i="0" dirty="0">
                <a:solidFill>
                  <a:srgbClr val="030CBD"/>
                </a:solidFill>
                <a:effectLst/>
                <a:latin typeface="Arial" panose="020B0604020202020204" pitchFamily="34" charset="0"/>
              </a:rPr>
              <a:t>Πιστό αντίγραφο εικόνας που βρίσκεται στην Μονή Αγίας Αικατερίνης στο Σινά. </a:t>
            </a:r>
            <a:endParaRPr lang="el-GR" dirty="0">
              <a:solidFill>
                <a:srgbClr val="030CBD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F563605-855E-5FF9-2794-E21062B83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9" t="4750" r="15816" b="5500"/>
          <a:stretch/>
        </p:blipFill>
        <p:spPr>
          <a:xfrm>
            <a:off x="6093775" y="44415"/>
            <a:ext cx="4173378" cy="6769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534FCB-D835-2189-0AAE-C0C8F88BEFB0}"/>
              </a:ext>
            </a:extLst>
          </p:cNvPr>
          <p:cNvSpPr txBox="1"/>
          <p:nvPr/>
        </p:nvSpPr>
        <p:spPr>
          <a:xfrm>
            <a:off x="2262030" y="-61259"/>
            <a:ext cx="6097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000" dirty="0">
                <a:solidFill>
                  <a:srgbClr val="0070C0"/>
                </a:solidFill>
                <a:latin typeface="Roboto Condensed" panose="020F0502020204030204" pitchFamily="2" charset="0"/>
              </a:rPr>
              <a:t>Αναγεννησιακή </a:t>
            </a:r>
          </a:p>
          <a:p>
            <a:r>
              <a:rPr lang="el-GR" sz="3000" dirty="0">
                <a:solidFill>
                  <a:srgbClr val="0070C0"/>
                </a:solidFill>
                <a:latin typeface="Roboto Condensed" panose="020F0502020204030204" pitchFamily="2" charset="0"/>
              </a:rPr>
              <a:t>και Βυζαντινή τέχνη</a:t>
            </a:r>
            <a:endParaRPr lang="el-GR" sz="30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C01C4-8CF2-8D4C-BC2D-2C5A975F1D24}"/>
              </a:ext>
            </a:extLst>
          </p:cNvPr>
          <p:cNvSpPr txBox="1"/>
          <p:nvPr/>
        </p:nvSpPr>
        <p:spPr>
          <a:xfrm>
            <a:off x="479745" y="5457825"/>
            <a:ext cx="5529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0" i="0" dirty="0">
                <a:solidFill>
                  <a:srgbClr val="030CBD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http://ebooks.edu.gr/ebooks/v/html/8547/2698/Istoria_B-Lykeiou_html-empl/index6_8.html </a:t>
            </a:r>
            <a:endParaRPr lang="el-GR" sz="1500" b="0" i="0" dirty="0">
              <a:solidFill>
                <a:srgbClr val="030CBD"/>
              </a:solidFill>
              <a:effectLst/>
              <a:latin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b="0" i="0" dirty="0">
                <a:solidFill>
                  <a:srgbClr val="030CBD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Ορθόδοξος Συναξαριστής</a:t>
            </a:r>
            <a:r>
              <a:rPr lang="el-GR" sz="1500" b="0" i="0" dirty="0">
                <a:solidFill>
                  <a:srgbClr val="030CBD"/>
                </a:solidFill>
                <a:effectLst/>
                <a:latin typeface="Arial" panose="020B0604020202020204" pitchFamily="34" charset="0"/>
              </a:rPr>
              <a:t> στο </a:t>
            </a:r>
            <a:r>
              <a:rPr lang="en-US" sz="1500" b="0" i="0" dirty="0">
                <a:solidFill>
                  <a:srgbClr val="030CBD"/>
                </a:solidFill>
                <a:effectLst/>
                <a:latin typeface="Arial" panose="020B0604020202020204" pitchFamily="34" charset="0"/>
              </a:rPr>
              <a:t>https://photodentro.edu.gr/v/item/ds/8521/6188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24297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1704</TotalTime>
  <Words>1301</Words>
  <Application>Microsoft Office PowerPoint</Application>
  <PresentationFormat>Ευρεία οθόνη</PresentationFormat>
  <Paragraphs>100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Garamond</vt:lpstr>
      <vt:lpstr>Palatino Linotype</vt:lpstr>
      <vt:lpstr>Roboto Condensed</vt:lpstr>
      <vt:lpstr>Times New Roman</vt:lpstr>
      <vt:lpstr>Οργανικό</vt:lpstr>
      <vt:lpstr>Η μουσική δημιουργία ταξιδεύει στον χώρο και τον χρόνο. </vt:lpstr>
      <vt:lpstr>Παρουσίαση του PowerPoint</vt:lpstr>
      <vt:lpstr>Παρουσίαση του PowerPoint</vt:lpstr>
      <vt:lpstr>Βυζαντινή Μουσική- ιστορικά στοιχεία</vt:lpstr>
      <vt:lpstr>ΒΥΖΑΝΤΙΟ ΚΑΙ ΑΝΑΓΕΝΝΗΣΗ</vt:lpstr>
      <vt:lpstr>Η Αναγέννηση με μια ματιά</vt:lpstr>
      <vt:lpstr>Παρουσίαση του PowerPoint</vt:lpstr>
      <vt:lpstr>Σημαντικές χρονολογίες</vt:lpstr>
      <vt:lpstr>Παρουσίαση του PowerPoint</vt:lpstr>
      <vt:lpstr>Λεονάρντο ντα Βίντσι: "Πώς να ζωγραφίσετε μια καταιγίδα"   Ένα παράδειγμα ζωγραφικής της Αναγέννησης  Ποιες λέξεις ή φράσεις του κειμένου παραπέμπουν σε ήχους και μουσική;  </vt:lpstr>
      <vt:lpstr>Χαρακτηριστικά Βυζαντινού και Γρηγοριανού μέλους </vt:lpstr>
      <vt:lpstr>ΧΕΙΡΟΓΡΑΦΑ</vt:lpstr>
      <vt:lpstr>Αντιστοίχιση νοτών Βυζαντινής και ευρωπαϊκής μουσικής</vt:lpstr>
      <vt:lpstr>Παρουσίαση του PowerPoint</vt:lpstr>
      <vt:lpstr>Παρουσίαση του PowerPoint</vt:lpstr>
      <vt:lpstr>Ήχος Πλάγιος του Α΄</vt:lpstr>
      <vt:lpstr>Πηγη:https://tinyurl.com/ycbwe3cm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μουσική δημιουργία ταξιδεύει στον χώρο και τον χρόνο. </dc:title>
  <dc:creator>Μιρέλα</dc:creator>
  <cp:lastModifiedBy>Μιρέλα</cp:lastModifiedBy>
  <cp:revision>7</cp:revision>
  <dcterms:created xsi:type="dcterms:W3CDTF">2024-03-10T21:08:46Z</dcterms:created>
  <dcterms:modified xsi:type="dcterms:W3CDTF">2024-03-25T19:58:20Z</dcterms:modified>
</cp:coreProperties>
</file>