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83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77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54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51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38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79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70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34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722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89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88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ACDB-D969-43BE-9646-B461C49F6F70}" type="datetimeFigureOut">
              <a:rPr lang="el-GR" smtClean="0"/>
              <a:t>16/3/2025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265A69B-8951-4C2A-A28D-EAE745572A98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5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3" r:id="rId1"/>
    <p:sldLayoutId id="2147484254" r:id="rId2"/>
    <p:sldLayoutId id="2147484255" r:id="rId3"/>
    <p:sldLayoutId id="2147484256" r:id="rId4"/>
    <p:sldLayoutId id="2147484257" r:id="rId5"/>
    <p:sldLayoutId id="2147484258" r:id="rId6"/>
    <p:sldLayoutId id="2147484259" r:id="rId7"/>
    <p:sldLayoutId id="2147484260" r:id="rId8"/>
    <p:sldLayoutId id="2147484261" r:id="rId9"/>
    <p:sldLayoutId id="2147484262" r:id="rId10"/>
    <p:sldLayoutId id="21474842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CFA496-5327-9474-07DF-42FCE20FE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ΑΞΙΟΣΗΜΕΙΩΤΕΣ ΤΑΥΤΟΤΗΤΕΣ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AFF8EBA-CA84-BF87-8F61-E0C7FC785E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ΕΙΣΗΓΗΤΗΣ: ΠΑΤΣΙΑΝΗΣ ΕΥΣΤΡΑΤΙΟΣ</a:t>
            </a:r>
          </a:p>
        </p:txBody>
      </p:sp>
    </p:spTree>
    <p:extLst>
      <p:ext uri="{BB962C8B-B14F-4D97-AF65-F5344CB8AC3E}">
        <p14:creationId xmlns:p14="http://schemas.microsoft.com/office/powerpoint/2010/main" val="2421726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C903DD-5AE6-0471-605E-2759BD17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l-GR" cap="none" dirty="0"/>
            </a:br>
            <a:r>
              <a:rPr lang="el-GR" cap="none" dirty="0"/>
              <a:t>Ευχαριστώ για την προσοχή σας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10178A-E245-1BA2-714E-9CCFC6295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Πατσιάνης Ευστράτιος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>
                <a:solidFill>
                  <a:srgbClr val="820000"/>
                </a:solidFill>
              </a:rPr>
              <a:t>Μαθηματικός</a:t>
            </a:r>
          </a:p>
        </p:txBody>
      </p:sp>
    </p:spTree>
    <p:extLst>
      <p:ext uri="{BB962C8B-B14F-4D97-AF65-F5344CB8AC3E}">
        <p14:creationId xmlns:p14="http://schemas.microsoft.com/office/powerpoint/2010/main" val="2788158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AA99DD-5A25-12E4-D0BC-C972A594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Εκπαιδευτικοι</a:t>
            </a:r>
            <a:r>
              <a:rPr lang="el-GR" dirty="0"/>
              <a:t> </a:t>
            </a:r>
            <a:r>
              <a:rPr lang="el-GR" dirty="0" err="1"/>
              <a:t>στοχοι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4A35D9-62C2-49D6-CAE2-768791663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sz="2900" dirty="0">
                <a:solidFill>
                  <a:schemeClr val="accent1"/>
                </a:solidFill>
              </a:rPr>
              <a:t>Σε επίπεδο γνώσεων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500" dirty="0"/>
              <a:t>Να κατανοήσουν την έννοια της ταυτότητας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500" dirty="0"/>
              <a:t>Να απομνημονεύσουν τις βασικές ταυτότητες</a:t>
            </a:r>
          </a:p>
          <a:p>
            <a:pPr marL="457200" lvl="1" indent="0">
              <a:buNone/>
            </a:pPr>
            <a:endParaRPr lang="el-GR" dirty="0"/>
          </a:p>
          <a:p>
            <a:r>
              <a:rPr lang="el-GR" sz="2900" dirty="0">
                <a:solidFill>
                  <a:schemeClr val="accent1"/>
                </a:solidFill>
              </a:rPr>
              <a:t>Σε επίπεδο δεξιοτήτων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500" dirty="0"/>
              <a:t>Να εφαρμόζουν τις ταυτότητες για την απλοποίηση αλγεβρικών παραστάσεων και τη επίλυση εξισώσεων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500" dirty="0"/>
              <a:t>Να αναπτύξουν την ικανότητα να μετασχηματίζουν πολύπλοκες αλγεβρικές παραστάσεις χρησιμοποιώντας τις ταυτότητες</a:t>
            </a:r>
          </a:p>
          <a:p>
            <a:pPr lvl="1"/>
            <a:endParaRPr lang="el-GR" dirty="0"/>
          </a:p>
          <a:p>
            <a:r>
              <a:rPr lang="el-GR" sz="2900" dirty="0">
                <a:solidFill>
                  <a:schemeClr val="accent1"/>
                </a:solidFill>
              </a:rPr>
              <a:t>Σε επίπεδο στάσεων-συμπεριφορών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500" dirty="0"/>
              <a:t>Να αναπτύξουν κριτική σκέψη και ικανότητα ανάλυσης κατά την εφαρμογή των ταυτοτήτων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2500" dirty="0"/>
              <a:t>Να αναπτύξουν θετική στάση απέναντι στα μαθηματικά αναγνωρίζοντας τη χρησιμότητα των ταυτοτήτων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7521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A37B3F-DC21-073A-0197-60C6CF2F4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Τετραγωνο</a:t>
            </a:r>
            <a:r>
              <a:rPr lang="el-GR" dirty="0"/>
              <a:t> </a:t>
            </a:r>
            <a:r>
              <a:rPr lang="el-GR" dirty="0" err="1"/>
              <a:t>αθροισματοσ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1956FA-7B0F-E2B4-3A2A-91F79B9FE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l-GR" sz="2400" dirty="0" err="1">
                <a:solidFill>
                  <a:schemeClr val="accent2">
                    <a:lumMod val="50000"/>
                  </a:schemeClr>
                </a:solidFill>
              </a:rPr>
              <a:t>α+β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=α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+2αβ+β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l-GR" dirty="0"/>
          </a:p>
          <a:p>
            <a:r>
              <a:rPr lang="el-GR" dirty="0"/>
              <a:t>Απόδειξη: (</a:t>
            </a:r>
            <a:r>
              <a:rPr lang="el-GR" dirty="0" err="1"/>
              <a:t>α+β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l-GR" dirty="0"/>
              <a:t>=(</a:t>
            </a:r>
            <a:r>
              <a:rPr lang="el-GR" dirty="0" err="1"/>
              <a:t>α+β</a:t>
            </a:r>
            <a:r>
              <a:rPr lang="el-GR" dirty="0"/>
              <a:t>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</a:t>
            </a:r>
            <a:r>
              <a:rPr lang="el-GR" dirty="0" err="1"/>
              <a:t>α+β</a:t>
            </a:r>
            <a:r>
              <a:rPr lang="el-GR" dirty="0"/>
              <a:t>)=α</a:t>
            </a:r>
            <a:r>
              <a:rPr lang="el-GR" baseline="30000" dirty="0"/>
              <a:t>2</a:t>
            </a:r>
            <a:r>
              <a:rPr lang="el-GR" dirty="0"/>
              <a:t>+αβ+βα+β</a:t>
            </a:r>
            <a:r>
              <a:rPr lang="el-GR" baseline="30000" dirty="0"/>
              <a:t>2</a:t>
            </a:r>
            <a:r>
              <a:rPr lang="el-GR" dirty="0"/>
              <a:t>=α</a:t>
            </a:r>
            <a:r>
              <a:rPr lang="el-GR" baseline="30000" dirty="0"/>
              <a:t>2</a:t>
            </a:r>
            <a:r>
              <a:rPr lang="el-GR" dirty="0"/>
              <a:t>+2αβ+β</a:t>
            </a:r>
            <a:r>
              <a:rPr lang="el-GR" baseline="30000" dirty="0"/>
              <a:t>2</a:t>
            </a:r>
          </a:p>
          <a:p>
            <a:pPr marL="0" indent="0">
              <a:buNone/>
            </a:pPr>
            <a:r>
              <a:rPr lang="el-GR" dirty="0"/>
              <a:t>Παραδείγματα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(x+3)</a:t>
            </a:r>
            <a:r>
              <a:rPr lang="en-US" baseline="30000" dirty="0"/>
              <a:t>2</a:t>
            </a:r>
            <a:r>
              <a:rPr lang="en-US" dirty="0"/>
              <a:t>=x</a:t>
            </a:r>
            <a:r>
              <a:rPr lang="en-US" baseline="30000" dirty="0"/>
              <a:t>2</a:t>
            </a:r>
            <a:r>
              <a:rPr lang="en-US" dirty="0"/>
              <a:t>+2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3+3</a:t>
            </a:r>
            <a:r>
              <a:rPr lang="en-US" baseline="30000" dirty="0"/>
              <a:t>2</a:t>
            </a:r>
            <a:r>
              <a:rPr lang="en-US" dirty="0"/>
              <a:t>=x</a:t>
            </a:r>
            <a:r>
              <a:rPr lang="en-US" baseline="30000" dirty="0"/>
              <a:t>2</a:t>
            </a:r>
            <a:r>
              <a:rPr lang="en-US" dirty="0"/>
              <a:t>+6x+9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x+</a:t>
            </a:r>
            <a:r>
              <a:rPr lang="el-GR" dirty="0"/>
              <a:t>5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=</a:t>
            </a:r>
            <a:r>
              <a:rPr lang="el-GR" dirty="0"/>
              <a:t>(2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n-US" baseline="30000" dirty="0"/>
              <a:t>2</a:t>
            </a:r>
            <a:r>
              <a:rPr lang="en-US" dirty="0"/>
              <a:t>+2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2x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5</a:t>
            </a:r>
            <a:r>
              <a:rPr lang="en-US" dirty="0"/>
              <a:t>+</a:t>
            </a:r>
            <a:r>
              <a:rPr lang="el-GR" dirty="0"/>
              <a:t>5</a:t>
            </a:r>
            <a:r>
              <a:rPr lang="en-US" baseline="30000" dirty="0"/>
              <a:t>2</a:t>
            </a:r>
            <a:r>
              <a:rPr lang="en-US" dirty="0"/>
              <a:t>=</a:t>
            </a:r>
            <a:r>
              <a:rPr lang="el-GR" dirty="0"/>
              <a:t>4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+</a:t>
            </a:r>
            <a:r>
              <a:rPr lang="el-GR" dirty="0"/>
              <a:t>20</a:t>
            </a:r>
            <a:r>
              <a:rPr lang="en-US" dirty="0"/>
              <a:t>x+</a:t>
            </a:r>
            <a:r>
              <a:rPr lang="el-GR" dirty="0"/>
              <a:t>25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(3x+2y)</a:t>
            </a:r>
            <a:r>
              <a:rPr lang="en-US" baseline="30000" dirty="0"/>
              <a:t>2</a:t>
            </a:r>
            <a:r>
              <a:rPr lang="en-US" dirty="0"/>
              <a:t>=</a:t>
            </a:r>
            <a:r>
              <a:rPr lang="el-GR" dirty="0"/>
              <a:t>(</a:t>
            </a:r>
            <a:r>
              <a:rPr lang="en-US" dirty="0"/>
              <a:t>3x</a:t>
            </a:r>
            <a:r>
              <a:rPr lang="el-GR" dirty="0"/>
              <a:t>)</a:t>
            </a:r>
            <a:r>
              <a:rPr lang="en-US" baseline="30000" dirty="0"/>
              <a:t>2</a:t>
            </a:r>
            <a:r>
              <a:rPr lang="en-US" dirty="0"/>
              <a:t>+2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3x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2y+(2y)</a:t>
            </a:r>
            <a:r>
              <a:rPr lang="en-US" baseline="30000" dirty="0"/>
              <a:t>2</a:t>
            </a:r>
            <a:r>
              <a:rPr lang="en-US" dirty="0"/>
              <a:t>=9x</a:t>
            </a:r>
            <a:r>
              <a:rPr lang="en-US" baseline="30000" dirty="0"/>
              <a:t>2</a:t>
            </a:r>
            <a:r>
              <a:rPr lang="en-US" dirty="0"/>
              <a:t>+1</a:t>
            </a:r>
            <a:r>
              <a:rPr lang="el-GR" dirty="0"/>
              <a:t>2</a:t>
            </a:r>
            <a:r>
              <a:rPr lang="en-US" dirty="0"/>
              <a:t>xy+4y</a:t>
            </a:r>
            <a:r>
              <a:rPr lang="el-GR" baseline="30000" dirty="0"/>
              <a:t>2</a:t>
            </a:r>
            <a:endParaRPr lang="en-US" baseline="30000" dirty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610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E83B95-C2E4-3540-009F-191B07F4B6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E87C3D-7146-B637-4C2C-E2A94A0A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Τετραγωνο</a:t>
            </a:r>
            <a:r>
              <a:rPr lang="el-GR" dirty="0"/>
              <a:t> </a:t>
            </a:r>
            <a:r>
              <a:rPr lang="el-GR" dirty="0" err="1"/>
              <a:t>διαφορασ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AD6CF4-7C26-D873-8AA8-CA92A2C2E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(α-β)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=α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-2αβ+β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l-GR" dirty="0"/>
          </a:p>
          <a:p>
            <a:r>
              <a:rPr lang="el-GR" dirty="0"/>
              <a:t>Απόδειξη: (α-β)</a:t>
            </a:r>
            <a:r>
              <a:rPr lang="el-GR" baseline="30000" dirty="0"/>
              <a:t>2</a:t>
            </a:r>
            <a:r>
              <a:rPr lang="el-GR" dirty="0"/>
              <a:t>=(α-β)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(α-β)=α</a:t>
            </a:r>
            <a:r>
              <a:rPr lang="el-GR" baseline="30000" dirty="0"/>
              <a:t>2</a:t>
            </a:r>
            <a:r>
              <a:rPr lang="el-GR" dirty="0"/>
              <a:t>-αβ-βα+β</a:t>
            </a:r>
            <a:r>
              <a:rPr lang="el-GR" baseline="30000" dirty="0"/>
              <a:t>2</a:t>
            </a:r>
            <a:r>
              <a:rPr lang="el-GR" dirty="0"/>
              <a:t>==α</a:t>
            </a:r>
            <a:r>
              <a:rPr lang="el-GR" baseline="30000" dirty="0"/>
              <a:t>2</a:t>
            </a:r>
            <a:r>
              <a:rPr lang="el-GR" dirty="0"/>
              <a:t>-2αβ+β</a:t>
            </a:r>
            <a:r>
              <a:rPr lang="el-GR" baseline="30000" dirty="0"/>
              <a:t>2</a:t>
            </a:r>
          </a:p>
          <a:p>
            <a:pPr marL="0" indent="0">
              <a:buNone/>
            </a:pPr>
            <a:r>
              <a:rPr lang="el-GR" dirty="0"/>
              <a:t>Παραδείγματα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(x</a:t>
            </a:r>
            <a:r>
              <a:rPr lang="el-GR" dirty="0"/>
              <a:t>-4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=x</a:t>
            </a:r>
            <a:r>
              <a:rPr lang="en-US" baseline="30000" dirty="0"/>
              <a:t>2</a:t>
            </a:r>
            <a:r>
              <a:rPr lang="el-GR" dirty="0"/>
              <a:t>-</a:t>
            </a:r>
            <a:r>
              <a:rPr lang="en-US" dirty="0"/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4</a:t>
            </a:r>
            <a:r>
              <a:rPr lang="en-US" dirty="0"/>
              <a:t>+</a:t>
            </a:r>
            <a:r>
              <a:rPr lang="el-GR" dirty="0"/>
              <a:t>4</a:t>
            </a:r>
            <a:r>
              <a:rPr lang="en-US" baseline="30000" dirty="0"/>
              <a:t>2</a:t>
            </a:r>
            <a:r>
              <a:rPr lang="en-US" dirty="0"/>
              <a:t>=x</a:t>
            </a:r>
            <a:r>
              <a:rPr lang="en-US" baseline="30000" dirty="0"/>
              <a:t>2</a:t>
            </a:r>
            <a:r>
              <a:rPr lang="el-GR" dirty="0"/>
              <a:t>-8</a:t>
            </a:r>
            <a:r>
              <a:rPr lang="en-US" dirty="0"/>
              <a:t>x+</a:t>
            </a:r>
            <a:r>
              <a:rPr lang="el-GR" dirty="0"/>
              <a:t>16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-3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=</a:t>
            </a:r>
            <a:r>
              <a:rPr lang="el-GR" dirty="0"/>
              <a:t>(2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n-US" baseline="30000" dirty="0"/>
              <a:t>2</a:t>
            </a:r>
            <a:r>
              <a:rPr lang="el-GR" dirty="0"/>
              <a:t>-</a:t>
            </a:r>
            <a:r>
              <a:rPr lang="en-US" dirty="0"/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2x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3</a:t>
            </a:r>
            <a:r>
              <a:rPr lang="en-US" dirty="0"/>
              <a:t>+</a:t>
            </a:r>
            <a:r>
              <a:rPr lang="el-GR" dirty="0"/>
              <a:t>3</a:t>
            </a:r>
            <a:r>
              <a:rPr lang="en-US" baseline="30000" dirty="0"/>
              <a:t>2</a:t>
            </a:r>
            <a:r>
              <a:rPr lang="en-US" dirty="0"/>
              <a:t>=</a:t>
            </a:r>
            <a:r>
              <a:rPr lang="el-GR" dirty="0"/>
              <a:t>4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l-GR" dirty="0"/>
              <a:t>-12</a:t>
            </a:r>
            <a:r>
              <a:rPr lang="en-US" dirty="0"/>
              <a:t>x+</a:t>
            </a:r>
            <a:r>
              <a:rPr lang="el-GR" dirty="0"/>
              <a:t>9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(3x</a:t>
            </a:r>
            <a:r>
              <a:rPr lang="el-GR" dirty="0"/>
              <a:t>-4</a:t>
            </a:r>
            <a:r>
              <a:rPr lang="en-US" dirty="0"/>
              <a:t>y)</a:t>
            </a:r>
            <a:r>
              <a:rPr lang="en-US" baseline="30000" dirty="0"/>
              <a:t>2</a:t>
            </a:r>
            <a:r>
              <a:rPr lang="en-US" dirty="0"/>
              <a:t>=</a:t>
            </a:r>
            <a:r>
              <a:rPr lang="el-GR" dirty="0"/>
              <a:t>(</a:t>
            </a:r>
            <a:r>
              <a:rPr lang="en-US" dirty="0"/>
              <a:t>3x</a:t>
            </a:r>
            <a:r>
              <a:rPr lang="el-GR" dirty="0"/>
              <a:t>)</a:t>
            </a:r>
            <a:r>
              <a:rPr lang="en-US" baseline="30000" dirty="0"/>
              <a:t>2</a:t>
            </a:r>
            <a:r>
              <a:rPr lang="el-GR" dirty="0"/>
              <a:t>-</a:t>
            </a:r>
            <a:r>
              <a:rPr lang="en-US" dirty="0"/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3x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4</a:t>
            </a:r>
            <a:r>
              <a:rPr lang="en-US" dirty="0"/>
              <a:t>y+(</a:t>
            </a:r>
            <a:r>
              <a:rPr lang="el-GR" dirty="0"/>
              <a:t>4</a:t>
            </a:r>
            <a:r>
              <a:rPr lang="en-US" dirty="0"/>
              <a:t>y)</a:t>
            </a:r>
            <a:r>
              <a:rPr lang="en-US" baseline="30000" dirty="0"/>
              <a:t>2</a:t>
            </a:r>
            <a:r>
              <a:rPr lang="en-US" dirty="0"/>
              <a:t>=9x</a:t>
            </a:r>
            <a:r>
              <a:rPr lang="en-US" baseline="30000" dirty="0"/>
              <a:t>2</a:t>
            </a:r>
            <a:r>
              <a:rPr lang="el-GR" dirty="0"/>
              <a:t>-24</a:t>
            </a:r>
            <a:r>
              <a:rPr lang="en-US" dirty="0" err="1"/>
              <a:t>xy</a:t>
            </a:r>
            <a:r>
              <a:rPr lang="en-US" dirty="0"/>
              <a:t>+</a:t>
            </a:r>
            <a:r>
              <a:rPr lang="el-GR" dirty="0"/>
              <a:t>16</a:t>
            </a:r>
            <a:r>
              <a:rPr lang="en-US" dirty="0"/>
              <a:t>y</a:t>
            </a:r>
            <a:r>
              <a:rPr lang="el-GR" baseline="30000" dirty="0"/>
              <a:t>2</a:t>
            </a:r>
            <a:endParaRPr lang="en-US" baseline="30000" dirty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462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6C526-4CF7-65DD-7971-4204B26139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32E797-6823-D8BB-1B4A-FC4149E1A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Κυβοσ</a:t>
            </a:r>
            <a:r>
              <a:rPr lang="el-GR" dirty="0"/>
              <a:t> </a:t>
            </a:r>
            <a:r>
              <a:rPr lang="el-GR" dirty="0" err="1"/>
              <a:t>αθροισματοσ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B486D8-FFE5-9C2E-0B5F-351B63096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l-GR" sz="2400" dirty="0" err="1">
                <a:solidFill>
                  <a:schemeClr val="accent2">
                    <a:lumMod val="50000"/>
                  </a:schemeClr>
                </a:solidFill>
              </a:rPr>
              <a:t>α+β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=α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+3α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β+3αβ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+β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l-GR" dirty="0"/>
          </a:p>
          <a:p>
            <a:r>
              <a:rPr lang="el-GR" dirty="0"/>
              <a:t>Απόδειξη: (</a:t>
            </a:r>
            <a:r>
              <a:rPr lang="el-GR" dirty="0" err="1"/>
              <a:t>α+β</a:t>
            </a:r>
            <a:r>
              <a:rPr lang="el-GR" dirty="0"/>
              <a:t>)</a:t>
            </a:r>
            <a:r>
              <a:rPr lang="el-GR" baseline="30000" dirty="0"/>
              <a:t>3</a:t>
            </a:r>
            <a:r>
              <a:rPr lang="el-GR" dirty="0"/>
              <a:t>=(</a:t>
            </a:r>
            <a:r>
              <a:rPr lang="el-GR" dirty="0" err="1"/>
              <a:t>α+β</a:t>
            </a:r>
            <a:r>
              <a:rPr lang="el-GR" dirty="0"/>
              <a:t>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</a:t>
            </a:r>
            <a:r>
              <a:rPr lang="el-GR" dirty="0" err="1"/>
              <a:t>α+β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l-GR" dirty="0"/>
              <a:t>=(</a:t>
            </a:r>
            <a:r>
              <a:rPr lang="el-GR" dirty="0" err="1"/>
              <a:t>α+β</a:t>
            </a:r>
            <a:r>
              <a:rPr lang="el-GR" dirty="0"/>
              <a:t>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(α</a:t>
            </a:r>
            <a:r>
              <a:rPr lang="el-GR" baseline="30000" dirty="0"/>
              <a:t>2</a:t>
            </a:r>
            <a:r>
              <a:rPr lang="el-GR" dirty="0"/>
              <a:t>+2αβ+β</a:t>
            </a:r>
            <a:r>
              <a:rPr lang="el-GR" baseline="30000" dirty="0"/>
              <a:t>2</a:t>
            </a:r>
            <a:r>
              <a:rPr lang="el-GR" dirty="0"/>
              <a:t>)=α</a:t>
            </a:r>
            <a:r>
              <a:rPr lang="el-GR" baseline="30000" dirty="0"/>
              <a:t>3</a:t>
            </a:r>
            <a:r>
              <a:rPr lang="el-GR" dirty="0"/>
              <a:t>+2α</a:t>
            </a:r>
            <a:r>
              <a:rPr lang="el-GR" baseline="30000" dirty="0"/>
              <a:t>2</a:t>
            </a:r>
            <a:r>
              <a:rPr lang="el-GR" dirty="0"/>
              <a:t>β+αβ</a:t>
            </a:r>
            <a:r>
              <a:rPr lang="el-GR" baseline="30000" dirty="0"/>
              <a:t>2</a:t>
            </a:r>
            <a:r>
              <a:rPr lang="el-GR" dirty="0"/>
              <a:t>+α</a:t>
            </a:r>
            <a:r>
              <a:rPr lang="el-GR" baseline="30000" dirty="0"/>
              <a:t>2</a:t>
            </a:r>
            <a:r>
              <a:rPr lang="el-GR" dirty="0"/>
              <a:t>β+2αβ</a:t>
            </a:r>
            <a:r>
              <a:rPr lang="el-GR" baseline="30000" dirty="0"/>
              <a:t>2</a:t>
            </a:r>
            <a:r>
              <a:rPr lang="el-GR" dirty="0"/>
              <a:t>+β</a:t>
            </a:r>
            <a:r>
              <a:rPr lang="el-GR" baseline="30000" dirty="0"/>
              <a:t>3</a:t>
            </a:r>
            <a:r>
              <a:rPr lang="el-GR" dirty="0"/>
              <a:t>= =α</a:t>
            </a:r>
            <a:r>
              <a:rPr lang="el-GR" baseline="30000" dirty="0"/>
              <a:t>3</a:t>
            </a:r>
            <a:r>
              <a:rPr lang="el-GR" dirty="0"/>
              <a:t>+3α</a:t>
            </a:r>
            <a:r>
              <a:rPr lang="el-GR" baseline="30000" dirty="0"/>
              <a:t>2</a:t>
            </a:r>
            <a:r>
              <a:rPr lang="el-GR" dirty="0"/>
              <a:t>β+3αβ</a:t>
            </a:r>
            <a:r>
              <a:rPr lang="el-GR" baseline="30000" dirty="0"/>
              <a:t>2</a:t>
            </a:r>
            <a:r>
              <a:rPr lang="el-GR" dirty="0"/>
              <a:t>+β</a:t>
            </a:r>
            <a:r>
              <a:rPr lang="el-GR" baseline="30000" dirty="0"/>
              <a:t>3</a:t>
            </a:r>
          </a:p>
          <a:p>
            <a:pPr marL="0" indent="0">
              <a:buNone/>
            </a:pPr>
            <a:r>
              <a:rPr lang="el-GR" dirty="0"/>
              <a:t>Παραδείγματα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(x</a:t>
            </a:r>
            <a:r>
              <a:rPr lang="el-GR" dirty="0"/>
              <a:t>+2</a:t>
            </a:r>
            <a:r>
              <a:rPr lang="en-US" dirty="0"/>
              <a:t>)</a:t>
            </a:r>
            <a:r>
              <a:rPr lang="el-GR" baseline="30000" dirty="0"/>
              <a:t>3</a:t>
            </a:r>
            <a:r>
              <a:rPr lang="en-US" dirty="0"/>
              <a:t>=x</a:t>
            </a:r>
            <a:r>
              <a:rPr lang="el-GR" baseline="30000" dirty="0"/>
              <a:t>3</a:t>
            </a:r>
            <a:r>
              <a:rPr lang="el-GR" dirty="0"/>
              <a:t>+3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2</a:t>
            </a:r>
            <a:r>
              <a:rPr lang="en-US" dirty="0"/>
              <a:t>+</a:t>
            </a:r>
            <a:r>
              <a:rPr lang="el-GR" dirty="0"/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2</a:t>
            </a:r>
            <a:r>
              <a:rPr lang="el-GR" baseline="30000" dirty="0"/>
              <a:t>2</a:t>
            </a:r>
            <a:r>
              <a:rPr lang="en-US" dirty="0"/>
              <a:t>+</a:t>
            </a:r>
            <a:r>
              <a:rPr lang="el-GR" dirty="0"/>
              <a:t>2</a:t>
            </a:r>
            <a:r>
              <a:rPr lang="el-GR" baseline="30000" dirty="0"/>
              <a:t>3</a:t>
            </a:r>
            <a:r>
              <a:rPr lang="en-US" baseline="30000" dirty="0"/>
              <a:t> </a:t>
            </a:r>
            <a:r>
              <a:rPr lang="en-US" dirty="0"/>
              <a:t>= x</a:t>
            </a:r>
            <a:r>
              <a:rPr lang="el-GR" baseline="30000" dirty="0"/>
              <a:t>3</a:t>
            </a:r>
            <a:r>
              <a:rPr lang="el-GR" dirty="0"/>
              <a:t>+6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l-GR" dirty="0"/>
              <a:t>+12</a:t>
            </a:r>
            <a:r>
              <a:rPr lang="en-US" dirty="0"/>
              <a:t>x+</a:t>
            </a:r>
            <a:r>
              <a:rPr lang="el-GR" dirty="0"/>
              <a:t>8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+1</a:t>
            </a:r>
            <a:r>
              <a:rPr lang="en-US" dirty="0"/>
              <a:t>)</a:t>
            </a:r>
            <a:r>
              <a:rPr lang="el-GR" baseline="30000" dirty="0"/>
              <a:t>3</a:t>
            </a:r>
            <a:r>
              <a:rPr lang="en-US" dirty="0"/>
              <a:t>=</a:t>
            </a:r>
            <a:r>
              <a:rPr lang="el-GR" dirty="0"/>
              <a:t> (2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3</a:t>
            </a:r>
            <a:r>
              <a:rPr lang="el-GR" dirty="0"/>
              <a:t>+3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/>
              <a:t>2x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1+3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2x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1</a:t>
            </a:r>
            <a:r>
              <a:rPr lang="el-GR" baseline="30000" dirty="0"/>
              <a:t>2</a:t>
            </a:r>
            <a:r>
              <a:rPr lang="el-GR" dirty="0"/>
              <a:t>+1</a:t>
            </a:r>
            <a:r>
              <a:rPr lang="el-GR" baseline="30000" dirty="0"/>
              <a:t>3</a:t>
            </a:r>
            <a:r>
              <a:rPr lang="en-US" dirty="0"/>
              <a:t>=</a:t>
            </a:r>
            <a:r>
              <a:rPr lang="el-GR" dirty="0"/>
              <a:t>8</a:t>
            </a:r>
            <a:r>
              <a:rPr lang="en-US" dirty="0"/>
              <a:t>x</a:t>
            </a:r>
            <a:r>
              <a:rPr lang="el-GR" baseline="30000" dirty="0"/>
              <a:t>3</a:t>
            </a:r>
            <a:r>
              <a:rPr lang="el-GR" dirty="0"/>
              <a:t>+12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l-GR" dirty="0"/>
              <a:t>+6</a:t>
            </a:r>
            <a:r>
              <a:rPr lang="en-US" dirty="0"/>
              <a:t>x+</a:t>
            </a:r>
            <a:r>
              <a:rPr lang="el-GR" dirty="0"/>
              <a:t>1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(3x</a:t>
            </a:r>
            <a:r>
              <a:rPr lang="el-GR" dirty="0"/>
              <a:t>+2</a:t>
            </a:r>
            <a:r>
              <a:rPr lang="en-US" dirty="0"/>
              <a:t>y)</a:t>
            </a:r>
            <a:r>
              <a:rPr lang="el-GR" baseline="30000" dirty="0"/>
              <a:t>3</a:t>
            </a:r>
            <a:r>
              <a:rPr lang="en-US" dirty="0"/>
              <a:t>=</a:t>
            </a:r>
            <a:r>
              <a:rPr lang="el-GR" dirty="0"/>
              <a:t>(</a:t>
            </a:r>
            <a:r>
              <a:rPr lang="en-US" dirty="0"/>
              <a:t>3x</a:t>
            </a:r>
            <a:r>
              <a:rPr lang="el-GR" dirty="0"/>
              <a:t>)</a:t>
            </a:r>
            <a:r>
              <a:rPr lang="el-GR" baseline="30000" dirty="0"/>
              <a:t>3</a:t>
            </a:r>
            <a:r>
              <a:rPr lang="el-GR" dirty="0"/>
              <a:t>+3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/>
              <a:t>3x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2</a:t>
            </a:r>
            <a:r>
              <a:rPr lang="en-US" dirty="0"/>
              <a:t>y+</a:t>
            </a:r>
            <a:r>
              <a:rPr lang="el-GR" dirty="0"/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3x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(2</a:t>
            </a:r>
            <a:r>
              <a:rPr lang="en-US" dirty="0"/>
              <a:t>y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l-GR" dirty="0"/>
              <a:t>+</a:t>
            </a: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y)</a:t>
            </a:r>
            <a:r>
              <a:rPr lang="el-GR" baseline="30000" dirty="0"/>
              <a:t>3</a:t>
            </a:r>
            <a:r>
              <a:rPr lang="en-US" dirty="0"/>
              <a:t>=</a:t>
            </a:r>
            <a:r>
              <a:rPr lang="el-GR" dirty="0"/>
              <a:t> 27</a:t>
            </a:r>
            <a:r>
              <a:rPr lang="en-US" dirty="0"/>
              <a:t>x</a:t>
            </a:r>
            <a:r>
              <a:rPr lang="el-GR" baseline="30000" dirty="0"/>
              <a:t>3</a:t>
            </a:r>
            <a:r>
              <a:rPr lang="el-GR" dirty="0"/>
              <a:t>+54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y</a:t>
            </a:r>
            <a:r>
              <a:rPr lang="el-GR" dirty="0"/>
              <a:t>+36</a:t>
            </a:r>
            <a:r>
              <a:rPr lang="en-US" dirty="0" err="1"/>
              <a:t>xy</a:t>
            </a:r>
            <a:r>
              <a:rPr lang="el-GR" baseline="30000" dirty="0"/>
              <a:t>2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y</a:t>
            </a:r>
            <a:r>
              <a:rPr lang="el-GR" baseline="30000" dirty="0"/>
              <a:t>3</a:t>
            </a:r>
            <a:endParaRPr lang="en-US" baseline="30000" dirty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609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09DCD0-684E-8335-375F-9161EF7958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6803EE-9E36-5610-7D91-B5141DBE7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Κυβοσ</a:t>
            </a:r>
            <a:r>
              <a:rPr lang="el-GR" dirty="0"/>
              <a:t> </a:t>
            </a:r>
            <a:r>
              <a:rPr lang="el-GR" dirty="0" err="1"/>
              <a:t>διαφορασ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61DD33-64B1-C344-6C94-CA1AFD2E7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(α-β)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=α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-3α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β+3αβ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-β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l-GR" dirty="0"/>
          </a:p>
          <a:p>
            <a:r>
              <a:rPr lang="el-GR" dirty="0"/>
              <a:t>Απόδειξη: (α-β)</a:t>
            </a:r>
            <a:r>
              <a:rPr lang="el-GR" baseline="30000" dirty="0"/>
              <a:t>3</a:t>
            </a:r>
            <a:r>
              <a:rPr lang="el-GR" dirty="0"/>
              <a:t>=(α-β)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(α-β)</a:t>
            </a:r>
            <a:r>
              <a:rPr lang="el-GR" baseline="30000" dirty="0"/>
              <a:t>2</a:t>
            </a:r>
            <a:r>
              <a:rPr lang="el-GR" dirty="0"/>
              <a:t>=(α-β)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(α</a:t>
            </a:r>
            <a:r>
              <a:rPr lang="el-GR" baseline="30000" dirty="0"/>
              <a:t>2</a:t>
            </a:r>
            <a:r>
              <a:rPr lang="el-GR" dirty="0"/>
              <a:t>-2αβ+β</a:t>
            </a:r>
            <a:r>
              <a:rPr lang="el-GR" baseline="30000" dirty="0"/>
              <a:t>2</a:t>
            </a:r>
            <a:r>
              <a:rPr lang="el-GR" dirty="0"/>
              <a:t>)=α</a:t>
            </a:r>
            <a:r>
              <a:rPr lang="el-GR" baseline="30000" dirty="0"/>
              <a:t>3</a:t>
            </a:r>
            <a:r>
              <a:rPr lang="el-GR" dirty="0"/>
              <a:t>-2α</a:t>
            </a:r>
            <a:r>
              <a:rPr lang="el-GR" baseline="30000" dirty="0"/>
              <a:t>2</a:t>
            </a:r>
            <a:r>
              <a:rPr lang="el-GR" dirty="0"/>
              <a:t>β+αβ</a:t>
            </a:r>
            <a:r>
              <a:rPr lang="el-GR" baseline="30000" dirty="0"/>
              <a:t>2</a:t>
            </a:r>
            <a:r>
              <a:rPr lang="el-GR" dirty="0"/>
              <a:t>-α</a:t>
            </a:r>
            <a:r>
              <a:rPr lang="el-GR" baseline="30000" dirty="0"/>
              <a:t>2</a:t>
            </a:r>
            <a:r>
              <a:rPr lang="el-GR" dirty="0"/>
              <a:t>β+2αβ</a:t>
            </a:r>
            <a:r>
              <a:rPr lang="el-GR" baseline="30000" dirty="0"/>
              <a:t>2</a:t>
            </a:r>
            <a:r>
              <a:rPr lang="el-GR" dirty="0"/>
              <a:t>-β</a:t>
            </a:r>
            <a:r>
              <a:rPr lang="el-GR" baseline="30000" dirty="0"/>
              <a:t>3</a:t>
            </a:r>
            <a:r>
              <a:rPr lang="el-GR" dirty="0"/>
              <a:t>=            =α</a:t>
            </a:r>
            <a:r>
              <a:rPr lang="el-GR" baseline="30000" dirty="0"/>
              <a:t>3</a:t>
            </a:r>
            <a:r>
              <a:rPr lang="el-GR" dirty="0"/>
              <a:t>-3α</a:t>
            </a:r>
            <a:r>
              <a:rPr lang="el-GR" baseline="30000" dirty="0"/>
              <a:t>2</a:t>
            </a:r>
            <a:r>
              <a:rPr lang="el-GR" dirty="0"/>
              <a:t>β+3αβ</a:t>
            </a:r>
            <a:r>
              <a:rPr lang="el-GR" baseline="30000" dirty="0"/>
              <a:t>2</a:t>
            </a:r>
            <a:r>
              <a:rPr lang="el-GR" dirty="0"/>
              <a:t>-β</a:t>
            </a:r>
            <a:r>
              <a:rPr lang="el-GR" baseline="30000" dirty="0"/>
              <a:t>3</a:t>
            </a:r>
          </a:p>
          <a:p>
            <a:pPr marL="0" indent="0">
              <a:buNone/>
            </a:pPr>
            <a:r>
              <a:rPr lang="el-GR" dirty="0"/>
              <a:t>Παραδείγματα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(x</a:t>
            </a:r>
            <a:r>
              <a:rPr lang="el-GR" dirty="0"/>
              <a:t>-2</a:t>
            </a:r>
            <a:r>
              <a:rPr lang="en-US" dirty="0"/>
              <a:t>)</a:t>
            </a:r>
            <a:r>
              <a:rPr lang="el-GR" baseline="30000" dirty="0"/>
              <a:t>3</a:t>
            </a:r>
            <a:r>
              <a:rPr lang="en-US" dirty="0"/>
              <a:t>=x</a:t>
            </a:r>
            <a:r>
              <a:rPr lang="el-GR" baseline="30000" dirty="0"/>
              <a:t>3</a:t>
            </a:r>
            <a:r>
              <a:rPr lang="el-GR" dirty="0"/>
              <a:t>-3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2</a:t>
            </a:r>
            <a:r>
              <a:rPr lang="en-US" dirty="0"/>
              <a:t>+</a:t>
            </a:r>
            <a:r>
              <a:rPr lang="el-GR" dirty="0"/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2</a:t>
            </a:r>
            <a:r>
              <a:rPr lang="el-GR" baseline="30000" dirty="0"/>
              <a:t>2</a:t>
            </a:r>
            <a:r>
              <a:rPr lang="el-GR" dirty="0"/>
              <a:t>-2</a:t>
            </a:r>
            <a:r>
              <a:rPr lang="el-GR" baseline="30000" dirty="0"/>
              <a:t>3</a:t>
            </a:r>
            <a:r>
              <a:rPr lang="en-US" baseline="30000" dirty="0"/>
              <a:t> </a:t>
            </a:r>
            <a:r>
              <a:rPr lang="en-US" dirty="0"/>
              <a:t>= x</a:t>
            </a:r>
            <a:r>
              <a:rPr lang="el-GR" baseline="30000" dirty="0"/>
              <a:t>3</a:t>
            </a:r>
            <a:r>
              <a:rPr lang="el-GR" dirty="0"/>
              <a:t>-6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l-GR" dirty="0"/>
              <a:t>+12</a:t>
            </a:r>
            <a:r>
              <a:rPr lang="en-US" dirty="0"/>
              <a:t>x</a:t>
            </a:r>
            <a:r>
              <a:rPr lang="el-GR" dirty="0"/>
              <a:t>-8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-1</a:t>
            </a:r>
            <a:r>
              <a:rPr lang="en-US" dirty="0"/>
              <a:t>)</a:t>
            </a:r>
            <a:r>
              <a:rPr lang="el-GR" baseline="30000" dirty="0"/>
              <a:t>3</a:t>
            </a:r>
            <a:r>
              <a:rPr lang="en-US" dirty="0"/>
              <a:t>=</a:t>
            </a:r>
            <a:r>
              <a:rPr lang="el-GR" dirty="0"/>
              <a:t> (2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3</a:t>
            </a:r>
            <a:r>
              <a:rPr lang="el-GR" dirty="0"/>
              <a:t>-3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/>
              <a:t>2x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1+3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2x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1</a:t>
            </a:r>
            <a:r>
              <a:rPr lang="el-GR" baseline="30000" dirty="0"/>
              <a:t>2</a:t>
            </a:r>
            <a:r>
              <a:rPr lang="el-GR" dirty="0"/>
              <a:t>-1</a:t>
            </a:r>
            <a:r>
              <a:rPr lang="el-GR" baseline="30000" dirty="0"/>
              <a:t>3</a:t>
            </a:r>
            <a:r>
              <a:rPr lang="en-US" dirty="0"/>
              <a:t>=</a:t>
            </a:r>
            <a:r>
              <a:rPr lang="el-GR" dirty="0"/>
              <a:t>8</a:t>
            </a:r>
            <a:r>
              <a:rPr lang="en-US" dirty="0"/>
              <a:t>x</a:t>
            </a:r>
            <a:r>
              <a:rPr lang="el-GR" baseline="30000" dirty="0"/>
              <a:t>3</a:t>
            </a:r>
            <a:r>
              <a:rPr lang="el-GR" dirty="0"/>
              <a:t>-12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l-GR" dirty="0"/>
              <a:t>+6</a:t>
            </a:r>
            <a:r>
              <a:rPr lang="en-US" dirty="0"/>
              <a:t>x</a:t>
            </a:r>
            <a:r>
              <a:rPr lang="el-GR" dirty="0"/>
              <a:t>-1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-3</a:t>
            </a:r>
            <a:r>
              <a:rPr lang="en-US" dirty="0"/>
              <a:t>y)</a:t>
            </a:r>
            <a:r>
              <a:rPr lang="el-GR" baseline="30000" dirty="0"/>
              <a:t>3</a:t>
            </a:r>
            <a:r>
              <a:rPr lang="en-US" dirty="0"/>
              <a:t>=</a:t>
            </a:r>
            <a:r>
              <a:rPr lang="el-GR" dirty="0"/>
              <a:t>(2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3</a:t>
            </a:r>
            <a:r>
              <a:rPr lang="el-GR" dirty="0"/>
              <a:t>-3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3</a:t>
            </a:r>
            <a:r>
              <a:rPr lang="en-US" dirty="0"/>
              <a:t>y+</a:t>
            </a:r>
            <a:r>
              <a:rPr lang="el-GR" dirty="0"/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(3</a:t>
            </a:r>
            <a:r>
              <a:rPr lang="en-US" dirty="0"/>
              <a:t>y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l-GR" dirty="0"/>
              <a:t>-</a:t>
            </a:r>
            <a:r>
              <a:rPr lang="en-US" dirty="0"/>
              <a:t>(</a:t>
            </a:r>
            <a:r>
              <a:rPr lang="el-GR" dirty="0"/>
              <a:t>3</a:t>
            </a:r>
            <a:r>
              <a:rPr lang="en-US" dirty="0"/>
              <a:t>y)</a:t>
            </a:r>
            <a:r>
              <a:rPr lang="el-GR" baseline="30000" dirty="0"/>
              <a:t>3</a:t>
            </a:r>
            <a:r>
              <a:rPr lang="en-US" dirty="0"/>
              <a:t>=</a:t>
            </a:r>
            <a:r>
              <a:rPr lang="el-GR" dirty="0"/>
              <a:t> 8</a:t>
            </a:r>
            <a:r>
              <a:rPr lang="en-US" dirty="0"/>
              <a:t>x</a:t>
            </a:r>
            <a:r>
              <a:rPr lang="el-GR" baseline="30000" dirty="0"/>
              <a:t>3</a:t>
            </a:r>
            <a:r>
              <a:rPr lang="el-GR" dirty="0"/>
              <a:t>-36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y</a:t>
            </a:r>
            <a:r>
              <a:rPr lang="el-GR" dirty="0"/>
              <a:t>+54</a:t>
            </a:r>
            <a:r>
              <a:rPr lang="en-US" dirty="0" err="1"/>
              <a:t>xy</a:t>
            </a:r>
            <a:r>
              <a:rPr lang="el-GR" baseline="30000" dirty="0"/>
              <a:t>2</a:t>
            </a:r>
            <a:r>
              <a:rPr lang="el-GR" dirty="0"/>
              <a:t>-27</a:t>
            </a:r>
            <a:r>
              <a:rPr lang="en-US" dirty="0"/>
              <a:t>y</a:t>
            </a:r>
            <a:r>
              <a:rPr lang="el-GR" baseline="30000" dirty="0"/>
              <a:t>3</a:t>
            </a:r>
            <a:endParaRPr lang="en-US" baseline="30000" dirty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18697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2097D2-9F35-7479-9E4B-EBAE726D2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504A06-808B-5AC0-06B6-79462FC5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Γινομενο</a:t>
            </a:r>
            <a:r>
              <a:rPr lang="el-GR" dirty="0"/>
              <a:t> </a:t>
            </a:r>
            <a:r>
              <a:rPr lang="el-GR" dirty="0" err="1"/>
              <a:t>αθροισματοσ</a:t>
            </a:r>
            <a:r>
              <a:rPr lang="el-GR" dirty="0"/>
              <a:t> </a:t>
            </a:r>
            <a:r>
              <a:rPr lang="el-GR" dirty="0" err="1"/>
              <a:t>επι</a:t>
            </a:r>
            <a:r>
              <a:rPr lang="el-GR" dirty="0"/>
              <a:t> </a:t>
            </a:r>
            <a:r>
              <a:rPr lang="el-GR" dirty="0" err="1"/>
              <a:t>διαφορα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797A9C-91AE-3EB8-2095-26C77EBED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l-GR" sz="2400" dirty="0" err="1">
                <a:solidFill>
                  <a:schemeClr val="accent2">
                    <a:lumMod val="50000"/>
                  </a:schemeClr>
                </a:solidFill>
              </a:rPr>
              <a:t>α+β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(α-β)=α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-β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l-GR" dirty="0"/>
          </a:p>
          <a:p>
            <a:r>
              <a:rPr lang="el-GR" dirty="0"/>
              <a:t>Απόδειξη: (</a:t>
            </a:r>
            <a:r>
              <a:rPr lang="el-GR" dirty="0" err="1"/>
              <a:t>α+β</a:t>
            </a:r>
            <a:r>
              <a:rPr lang="el-GR" dirty="0"/>
              <a:t>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(α-β)=α</a:t>
            </a:r>
            <a:r>
              <a:rPr lang="el-GR" baseline="30000" dirty="0"/>
              <a:t>2</a:t>
            </a:r>
            <a:r>
              <a:rPr lang="el-GR" dirty="0"/>
              <a:t>-αβ+βα-β</a:t>
            </a:r>
            <a:r>
              <a:rPr lang="el-GR" baseline="30000" dirty="0"/>
              <a:t>2</a:t>
            </a:r>
            <a:r>
              <a:rPr lang="el-GR" dirty="0"/>
              <a:t>=α</a:t>
            </a:r>
            <a:r>
              <a:rPr lang="el-GR" baseline="30000" dirty="0"/>
              <a:t>2</a:t>
            </a:r>
            <a:r>
              <a:rPr lang="el-GR" dirty="0"/>
              <a:t>-β</a:t>
            </a:r>
            <a:r>
              <a:rPr lang="el-GR" baseline="30000" dirty="0"/>
              <a:t>2</a:t>
            </a:r>
          </a:p>
          <a:p>
            <a:pPr marL="0" indent="0">
              <a:buNone/>
            </a:pPr>
            <a:r>
              <a:rPr lang="el-GR" dirty="0"/>
              <a:t>Παραδείγματα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(x</a:t>
            </a:r>
            <a:r>
              <a:rPr lang="el-GR" dirty="0"/>
              <a:t>+3)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</a:t>
            </a:r>
            <a:r>
              <a:rPr lang="en-US" dirty="0"/>
              <a:t>x</a:t>
            </a:r>
            <a:r>
              <a:rPr lang="el-GR" dirty="0"/>
              <a:t>-3</a:t>
            </a:r>
            <a:r>
              <a:rPr lang="en-US" dirty="0"/>
              <a:t>)</a:t>
            </a:r>
            <a:r>
              <a:rPr lang="el-GR" dirty="0"/>
              <a:t> </a:t>
            </a:r>
            <a:r>
              <a:rPr lang="en-US" dirty="0"/>
              <a:t>=</a:t>
            </a:r>
            <a:r>
              <a:rPr lang="el-GR" dirty="0"/>
              <a:t> 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-3</a:t>
            </a:r>
            <a:r>
              <a:rPr lang="el-GR" baseline="30000" dirty="0"/>
              <a:t>2</a:t>
            </a:r>
            <a:r>
              <a:rPr lang="el-GR" dirty="0"/>
              <a:t> = 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-9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l-GR" dirty="0"/>
              <a:t>3</a:t>
            </a:r>
            <a:r>
              <a:rPr lang="en-US" dirty="0"/>
              <a:t>x</a:t>
            </a:r>
            <a:r>
              <a:rPr lang="el-GR" dirty="0"/>
              <a:t>+5</a:t>
            </a:r>
            <a:r>
              <a:rPr lang="en-US" dirty="0"/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(</a:t>
            </a:r>
            <a:r>
              <a:rPr lang="el-GR" dirty="0"/>
              <a:t>3</a:t>
            </a:r>
            <a:r>
              <a:rPr lang="en-US" dirty="0"/>
              <a:t>x</a:t>
            </a:r>
            <a:r>
              <a:rPr lang="el-GR" dirty="0"/>
              <a:t>-5</a:t>
            </a:r>
            <a:r>
              <a:rPr lang="en-US" dirty="0"/>
              <a:t>)</a:t>
            </a:r>
            <a:r>
              <a:rPr lang="el-GR" dirty="0"/>
              <a:t> </a:t>
            </a:r>
            <a:r>
              <a:rPr lang="en-US" dirty="0"/>
              <a:t>=</a:t>
            </a:r>
            <a:r>
              <a:rPr lang="el-GR" dirty="0"/>
              <a:t> (3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l-GR" dirty="0"/>
              <a:t>-5</a:t>
            </a:r>
            <a:r>
              <a:rPr lang="el-GR" baseline="30000" dirty="0"/>
              <a:t>2</a:t>
            </a:r>
            <a:r>
              <a:rPr lang="el-GR" dirty="0"/>
              <a:t> = 9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-25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+7</a:t>
            </a:r>
            <a:r>
              <a:rPr lang="en-US" dirty="0"/>
              <a:t>y)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-7</a:t>
            </a:r>
            <a:r>
              <a:rPr lang="en-US" dirty="0"/>
              <a:t>y) =</a:t>
            </a:r>
            <a:r>
              <a:rPr lang="el-GR" dirty="0"/>
              <a:t> (2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l-GR" dirty="0"/>
              <a:t>-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/>
              <a:t>7</a:t>
            </a:r>
            <a:r>
              <a:rPr lang="en-US" dirty="0"/>
              <a:t>y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l-GR" dirty="0"/>
              <a:t> = 4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-49</a:t>
            </a:r>
            <a:r>
              <a:rPr lang="en-US" dirty="0"/>
              <a:t>y</a:t>
            </a:r>
            <a:r>
              <a:rPr lang="el-GR" baseline="30000" dirty="0"/>
              <a:t>2</a:t>
            </a:r>
            <a:endParaRPr lang="en-US" baseline="30000" dirty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664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1978A-1521-AA76-42F1-D0A777EB4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F79F1D-F074-0EA4-DEC1-CE0BB2E8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Αθροισμα</a:t>
            </a:r>
            <a:r>
              <a:rPr lang="en-US" dirty="0"/>
              <a:t> </a:t>
            </a:r>
            <a:r>
              <a:rPr lang="el-GR" dirty="0" err="1"/>
              <a:t>κυβων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A93874-FD7B-BD4A-C0F9-34DD13A30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l-GR" sz="2400" dirty="0" err="1">
                <a:solidFill>
                  <a:schemeClr val="accent2">
                    <a:lumMod val="50000"/>
                  </a:schemeClr>
                </a:solidFill>
              </a:rPr>
              <a:t>α+β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)(α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-αβ+β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)=α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+β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l-GR" dirty="0"/>
          </a:p>
          <a:p>
            <a:r>
              <a:rPr lang="el-GR" dirty="0"/>
              <a:t>Απόδειξη: (</a:t>
            </a:r>
            <a:r>
              <a:rPr lang="el-GR" dirty="0" err="1"/>
              <a:t>α+β</a:t>
            </a:r>
            <a:r>
              <a:rPr lang="el-GR" dirty="0"/>
              <a:t>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(α</a:t>
            </a:r>
            <a:r>
              <a:rPr lang="el-GR" baseline="30000" dirty="0"/>
              <a:t>2</a:t>
            </a:r>
            <a:r>
              <a:rPr lang="el-GR" dirty="0"/>
              <a:t>-αβ+β</a:t>
            </a:r>
            <a:r>
              <a:rPr lang="el-GR" baseline="30000" dirty="0"/>
              <a:t>2</a:t>
            </a:r>
            <a:r>
              <a:rPr lang="el-GR" dirty="0"/>
              <a:t>)=α</a:t>
            </a:r>
            <a:r>
              <a:rPr lang="el-GR" baseline="30000" dirty="0"/>
              <a:t>3</a:t>
            </a:r>
            <a:r>
              <a:rPr lang="el-GR" dirty="0"/>
              <a:t>-α</a:t>
            </a:r>
            <a:r>
              <a:rPr lang="el-GR" baseline="30000" dirty="0"/>
              <a:t>2</a:t>
            </a:r>
            <a:r>
              <a:rPr lang="el-GR" dirty="0"/>
              <a:t>β+αβ</a:t>
            </a:r>
            <a:r>
              <a:rPr lang="el-GR" baseline="30000" dirty="0"/>
              <a:t>2</a:t>
            </a:r>
            <a:r>
              <a:rPr lang="el-GR" dirty="0"/>
              <a:t>+βα</a:t>
            </a:r>
            <a:r>
              <a:rPr lang="el-GR" baseline="30000" dirty="0"/>
              <a:t>2</a:t>
            </a:r>
            <a:r>
              <a:rPr lang="el-GR" dirty="0"/>
              <a:t>-αβ</a:t>
            </a:r>
            <a:r>
              <a:rPr lang="el-GR" baseline="30000" dirty="0"/>
              <a:t>2</a:t>
            </a:r>
            <a:r>
              <a:rPr lang="el-GR" dirty="0"/>
              <a:t>+β</a:t>
            </a:r>
            <a:r>
              <a:rPr lang="el-GR" baseline="30000" dirty="0"/>
              <a:t>3</a:t>
            </a:r>
            <a:r>
              <a:rPr lang="el-GR" dirty="0"/>
              <a:t>=α</a:t>
            </a:r>
            <a:r>
              <a:rPr lang="el-GR" baseline="30000" dirty="0"/>
              <a:t>3</a:t>
            </a:r>
            <a:r>
              <a:rPr lang="el-GR" dirty="0"/>
              <a:t>+β</a:t>
            </a:r>
            <a:r>
              <a:rPr lang="el-GR" baseline="30000" dirty="0"/>
              <a:t>3</a:t>
            </a:r>
          </a:p>
          <a:p>
            <a:pPr marL="0" indent="0">
              <a:buNone/>
            </a:pPr>
            <a:r>
              <a:rPr lang="el-GR" dirty="0"/>
              <a:t>Παραδείγματα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(x</a:t>
            </a:r>
            <a:r>
              <a:rPr lang="el-GR" dirty="0"/>
              <a:t>+2</a:t>
            </a:r>
            <a:r>
              <a:rPr lang="en-US" dirty="0"/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-2</a:t>
            </a:r>
            <a:r>
              <a:rPr lang="en-US" dirty="0"/>
              <a:t>x+</a:t>
            </a:r>
            <a:r>
              <a:rPr lang="el-GR" dirty="0"/>
              <a:t>4)=</a:t>
            </a:r>
            <a:r>
              <a:rPr lang="en-US" dirty="0"/>
              <a:t>(x</a:t>
            </a:r>
            <a:r>
              <a:rPr lang="el-GR" dirty="0"/>
              <a:t>+2</a:t>
            </a:r>
            <a:r>
              <a:rPr lang="en-US" dirty="0"/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-2</a:t>
            </a:r>
            <a:r>
              <a:rPr lang="en-US" dirty="0"/>
              <a:t>x+</a:t>
            </a:r>
            <a:r>
              <a:rPr lang="el-GR" dirty="0"/>
              <a:t>2</a:t>
            </a:r>
            <a:r>
              <a:rPr lang="el-GR" baseline="30000" dirty="0"/>
              <a:t>2</a:t>
            </a:r>
            <a:r>
              <a:rPr lang="el-GR" dirty="0"/>
              <a:t>)= </a:t>
            </a:r>
            <a:r>
              <a:rPr lang="en-US" dirty="0"/>
              <a:t>x</a:t>
            </a:r>
            <a:r>
              <a:rPr lang="el-GR" baseline="30000" dirty="0"/>
              <a:t>3</a:t>
            </a:r>
            <a:r>
              <a:rPr lang="en-US" dirty="0"/>
              <a:t>+</a:t>
            </a:r>
            <a:r>
              <a:rPr lang="el-GR" dirty="0"/>
              <a:t>2</a:t>
            </a:r>
            <a:r>
              <a:rPr lang="el-GR" baseline="30000" dirty="0"/>
              <a:t>3</a:t>
            </a:r>
            <a:r>
              <a:rPr lang="en-US" baseline="30000" dirty="0"/>
              <a:t> </a:t>
            </a:r>
            <a:r>
              <a:rPr lang="en-US" dirty="0"/>
              <a:t>= x</a:t>
            </a:r>
            <a:r>
              <a:rPr lang="el-GR" baseline="30000" dirty="0"/>
              <a:t>3</a:t>
            </a:r>
            <a:r>
              <a:rPr lang="en-US" dirty="0"/>
              <a:t>+</a:t>
            </a:r>
            <a:r>
              <a:rPr lang="el-GR" dirty="0"/>
              <a:t>8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+1</a:t>
            </a:r>
            <a:r>
              <a:rPr lang="en-US" dirty="0"/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(4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-2</a:t>
            </a:r>
            <a:r>
              <a:rPr lang="en-US" dirty="0"/>
              <a:t>x+</a:t>
            </a:r>
            <a:r>
              <a:rPr lang="el-GR" dirty="0"/>
              <a:t>1)=</a:t>
            </a: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+1</a:t>
            </a:r>
            <a:r>
              <a:rPr lang="en-US" dirty="0"/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[(2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l-GR" dirty="0"/>
              <a:t>-2</a:t>
            </a:r>
            <a:r>
              <a:rPr lang="en-US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1</a:t>
            </a:r>
            <a:r>
              <a:rPr lang="en-US" dirty="0"/>
              <a:t>+</a:t>
            </a:r>
            <a:r>
              <a:rPr lang="el-GR" dirty="0"/>
              <a:t>1</a:t>
            </a:r>
            <a:r>
              <a:rPr lang="el-GR" baseline="30000" dirty="0"/>
              <a:t>2</a:t>
            </a:r>
            <a:r>
              <a:rPr lang="el-GR" dirty="0"/>
              <a:t>]=(2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3</a:t>
            </a:r>
            <a:r>
              <a:rPr lang="el-GR" dirty="0"/>
              <a:t>+1</a:t>
            </a:r>
            <a:r>
              <a:rPr lang="el-GR" baseline="30000" dirty="0"/>
              <a:t>3</a:t>
            </a:r>
            <a:r>
              <a:rPr lang="en-US" dirty="0"/>
              <a:t>= </a:t>
            </a:r>
            <a:r>
              <a:rPr lang="el-GR" dirty="0"/>
              <a:t>8</a:t>
            </a:r>
            <a:r>
              <a:rPr lang="en-US" dirty="0"/>
              <a:t>x</a:t>
            </a:r>
            <a:r>
              <a:rPr lang="el-GR" baseline="30000" dirty="0"/>
              <a:t>3</a:t>
            </a:r>
            <a:r>
              <a:rPr lang="el-GR" dirty="0"/>
              <a:t>+1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(x</a:t>
            </a:r>
            <a:r>
              <a:rPr lang="el-GR" dirty="0"/>
              <a:t>+2</a:t>
            </a:r>
            <a:r>
              <a:rPr lang="en-US" dirty="0"/>
              <a:t>y)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-2</a:t>
            </a:r>
            <a:r>
              <a:rPr lang="en-US" dirty="0"/>
              <a:t>xy+4y</a:t>
            </a:r>
            <a:r>
              <a:rPr lang="en-US" baseline="30000" dirty="0"/>
              <a:t>2</a:t>
            </a:r>
            <a:r>
              <a:rPr lang="el-GR" dirty="0"/>
              <a:t>)=</a:t>
            </a:r>
            <a:r>
              <a:rPr lang="en-US" dirty="0"/>
              <a:t>(x</a:t>
            </a:r>
            <a:r>
              <a:rPr lang="el-GR" dirty="0"/>
              <a:t>+2</a:t>
            </a:r>
            <a:r>
              <a:rPr lang="en-US" dirty="0"/>
              <a:t>y)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[x</a:t>
            </a:r>
            <a:r>
              <a:rPr lang="el-GR" baseline="30000" dirty="0"/>
              <a:t>2</a:t>
            </a:r>
            <a:r>
              <a:rPr lang="el-GR" dirty="0"/>
              <a:t>-</a:t>
            </a:r>
            <a:r>
              <a:rPr lang="en-US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2y+(2y)</a:t>
            </a:r>
            <a:r>
              <a:rPr lang="en-US" baseline="30000" dirty="0"/>
              <a:t>2</a:t>
            </a:r>
            <a:r>
              <a:rPr lang="en-US" dirty="0"/>
              <a:t>]</a:t>
            </a:r>
            <a:r>
              <a:rPr lang="el-GR" dirty="0"/>
              <a:t>=</a:t>
            </a:r>
            <a:r>
              <a:rPr lang="en-US" dirty="0"/>
              <a:t>x</a:t>
            </a:r>
            <a:r>
              <a:rPr lang="el-GR" baseline="30000" dirty="0"/>
              <a:t>3</a:t>
            </a:r>
            <a:r>
              <a:rPr lang="el-GR" dirty="0"/>
              <a:t>+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/>
              <a:t>2</a:t>
            </a:r>
            <a:r>
              <a:rPr lang="en-US" dirty="0"/>
              <a:t>y)</a:t>
            </a:r>
            <a:r>
              <a:rPr lang="el-GR" baseline="30000" dirty="0"/>
              <a:t>3</a:t>
            </a:r>
            <a:r>
              <a:rPr lang="en-US" dirty="0"/>
              <a:t>= x</a:t>
            </a:r>
            <a:r>
              <a:rPr lang="el-GR" baseline="30000" dirty="0"/>
              <a:t>3</a:t>
            </a:r>
            <a:r>
              <a:rPr lang="en-US" dirty="0"/>
              <a:t>+</a:t>
            </a:r>
            <a:r>
              <a:rPr lang="el-GR" dirty="0"/>
              <a:t>8</a:t>
            </a:r>
            <a:r>
              <a:rPr lang="en-US" dirty="0"/>
              <a:t>y</a:t>
            </a:r>
            <a:r>
              <a:rPr lang="el-GR" baseline="30000" dirty="0"/>
              <a:t>3</a:t>
            </a:r>
            <a:endParaRPr lang="en-US" baseline="30000" dirty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306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2266F-E8E6-37E4-A27F-F30B8127C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58B4C0-4BA5-F093-DB70-33AF1FDFD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διαφορα</a:t>
            </a:r>
            <a:r>
              <a:rPr lang="en-US" dirty="0"/>
              <a:t> </a:t>
            </a:r>
            <a:r>
              <a:rPr lang="el-GR" dirty="0" err="1"/>
              <a:t>κυβων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6869CD-5A39-E215-644F-29C6F2E3C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(α-β)(α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+αβ+β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)=α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l-GR" sz="2400" dirty="0">
                <a:solidFill>
                  <a:schemeClr val="accent2">
                    <a:lumMod val="50000"/>
                  </a:schemeClr>
                </a:solidFill>
              </a:rPr>
              <a:t>-β</a:t>
            </a:r>
            <a:r>
              <a:rPr lang="el-GR" sz="2400" baseline="30000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el-GR" dirty="0"/>
          </a:p>
          <a:p>
            <a:r>
              <a:rPr lang="el-GR" dirty="0"/>
              <a:t>Απόδειξη: (α-β)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(α</a:t>
            </a:r>
            <a:r>
              <a:rPr lang="el-GR" baseline="30000" dirty="0"/>
              <a:t>2</a:t>
            </a:r>
            <a:r>
              <a:rPr lang="el-GR" dirty="0"/>
              <a:t>+αβ+β</a:t>
            </a:r>
            <a:r>
              <a:rPr lang="el-GR" baseline="30000" dirty="0"/>
              <a:t>2</a:t>
            </a:r>
            <a:r>
              <a:rPr lang="el-GR" dirty="0"/>
              <a:t>)=α</a:t>
            </a:r>
            <a:r>
              <a:rPr lang="el-GR" baseline="30000" dirty="0"/>
              <a:t>3</a:t>
            </a:r>
            <a:r>
              <a:rPr lang="el-GR" dirty="0"/>
              <a:t>+α</a:t>
            </a:r>
            <a:r>
              <a:rPr lang="el-GR" baseline="30000" dirty="0"/>
              <a:t>2</a:t>
            </a:r>
            <a:r>
              <a:rPr lang="el-GR" dirty="0"/>
              <a:t>β+αβ</a:t>
            </a:r>
            <a:r>
              <a:rPr lang="el-GR" baseline="30000" dirty="0"/>
              <a:t>2</a:t>
            </a:r>
            <a:r>
              <a:rPr lang="el-GR" dirty="0"/>
              <a:t>-βα</a:t>
            </a:r>
            <a:r>
              <a:rPr lang="el-GR" baseline="30000" dirty="0"/>
              <a:t>2</a:t>
            </a:r>
            <a:r>
              <a:rPr lang="el-GR" dirty="0"/>
              <a:t>-αβ</a:t>
            </a:r>
            <a:r>
              <a:rPr lang="el-GR" baseline="30000" dirty="0"/>
              <a:t>2</a:t>
            </a:r>
            <a:r>
              <a:rPr lang="el-GR" dirty="0"/>
              <a:t>-β</a:t>
            </a:r>
            <a:r>
              <a:rPr lang="el-GR" baseline="30000" dirty="0"/>
              <a:t>3</a:t>
            </a:r>
            <a:r>
              <a:rPr lang="el-GR" dirty="0"/>
              <a:t>=α</a:t>
            </a:r>
            <a:r>
              <a:rPr lang="el-GR" baseline="30000" dirty="0"/>
              <a:t>3</a:t>
            </a:r>
            <a:r>
              <a:rPr lang="el-GR" dirty="0"/>
              <a:t>-β</a:t>
            </a:r>
            <a:r>
              <a:rPr lang="el-GR" baseline="30000" dirty="0"/>
              <a:t>3</a:t>
            </a:r>
          </a:p>
          <a:p>
            <a:pPr marL="0" indent="0">
              <a:buNone/>
            </a:pPr>
            <a:r>
              <a:rPr lang="el-GR" dirty="0"/>
              <a:t>Παραδείγματα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(x</a:t>
            </a:r>
            <a:r>
              <a:rPr lang="el-GR" dirty="0"/>
              <a:t>-3</a:t>
            </a:r>
            <a:r>
              <a:rPr lang="en-US" dirty="0"/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+3</a:t>
            </a:r>
            <a:r>
              <a:rPr lang="en-US" dirty="0"/>
              <a:t>x+</a:t>
            </a:r>
            <a:r>
              <a:rPr lang="el-GR" dirty="0"/>
              <a:t>9)=</a:t>
            </a:r>
            <a:r>
              <a:rPr lang="en-US" dirty="0"/>
              <a:t>(x</a:t>
            </a:r>
            <a:r>
              <a:rPr lang="el-GR" dirty="0"/>
              <a:t>-3</a:t>
            </a:r>
            <a:r>
              <a:rPr lang="en-US" dirty="0"/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+3</a:t>
            </a:r>
            <a:r>
              <a:rPr lang="en-US" dirty="0"/>
              <a:t>x+</a:t>
            </a:r>
            <a:r>
              <a:rPr lang="el-GR" dirty="0"/>
              <a:t>3</a:t>
            </a:r>
            <a:r>
              <a:rPr lang="el-GR" baseline="30000" dirty="0"/>
              <a:t>2</a:t>
            </a:r>
            <a:r>
              <a:rPr lang="el-GR" dirty="0"/>
              <a:t>)= </a:t>
            </a:r>
            <a:r>
              <a:rPr lang="en-US" dirty="0"/>
              <a:t>x</a:t>
            </a:r>
            <a:r>
              <a:rPr lang="el-GR" baseline="30000" dirty="0"/>
              <a:t>3</a:t>
            </a:r>
            <a:r>
              <a:rPr lang="el-GR" dirty="0"/>
              <a:t>-3</a:t>
            </a:r>
            <a:r>
              <a:rPr lang="el-GR" baseline="30000" dirty="0"/>
              <a:t>3</a:t>
            </a:r>
            <a:r>
              <a:rPr lang="en-US" baseline="30000" dirty="0"/>
              <a:t> </a:t>
            </a:r>
            <a:r>
              <a:rPr lang="en-US" dirty="0"/>
              <a:t>= x</a:t>
            </a:r>
            <a:r>
              <a:rPr lang="el-GR" baseline="30000" dirty="0"/>
              <a:t>3</a:t>
            </a:r>
            <a:r>
              <a:rPr lang="el-GR" dirty="0"/>
              <a:t>-27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-1</a:t>
            </a:r>
            <a:r>
              <a:rPr lang="en-US" dirty="0"/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(4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+2</a:t>
            </a:r>
            <a:r>
              <a:rPr lang="en-US" dirty="0"/>
              <a:t>x+</a:t>
            </a:r>
            <a:r>
              <a:rPr lang="el-GR" dirty="0"/>
              <a:t>1)=</a:t>
            </a:r>
            <a:r>
              <a:rPr lang="en-US" dirty="0"/>
              <a:t>(</a:t>
            </a:r>
            <a:r>
              <a:rPr lang="el-GR" dirty="0"/>
              <a:t>2</a:t>
            </a:r>
            <a:r>
              <a:rPr lang="en-US" dirty="0"/>
              <a:t>x</a:t>
            </a:r>
            <a:r>
              <a:rPr lang="el-GR" dirty="0"/>
              <a:t>-1</a:t>
            </a:r>
            <a:r>
              <a:rPr lang="en-US" dirty="0"/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[(2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l-GR" dirty="0"/>
              <a:t>+2</a:t>
            </a:r>
            <a:r>
              <a:rPr lang="en-US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1</a:t>
            </a:r>
            <a:r>
              <a:rPr lang="en-US" dirty="0"/>
              <a:t>+</a:t>
            </a:r>
            <a:r>
              <a:rPr lang="el-GR" dirty="0"/>
              <a:t>1</a:t>
            </a:r>
            <a:r>
              <a:rPr lang="el-GR" baseline="30000" dirty="0"/>
              <a:t>2</a:t>
            </a:r>
            <a:r>
              <a:rPr lang="el-GR" dirty="0"/>
              <a:t>]=(2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3</a:t>
            </a:r>
            <a:r>
              <a:rPr lang="el-GR" dirty="0"/>
              <a:t>-1</a:t>
            </a:r>
            <a:r>
              <a:rPr lang="el-GR" baseline="30000" dirty="0"/>
              <a:t>3</a:t>
            </a:r>
            <a:r>
              <a:rPr lang="en-US" dirty="0"/>
              <a:t>= </a:t>
            </a:r>
            <a:r>
              <a:rPr lang="el-GR" dirty="0"/>
              <a:t>8</a:t>
            </a:r>
            <a:r>
              <a:rPr lang="en-US" dirty="0"/>
              <a:t>x</a:t>
            </a:r>
            <a:r>
              <a:rPr lang="el-GR" baseline="30000" dirty="0"/>
              <a:t>3</a:t>
            </a:r>
            <a:r>
              <a:rPr lang="el-GR" dirty="0"/>
              <a:t>-1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</a:t>
            </a:r>
            <a:r>
              <a:rPr lang="el-GR" dirty="0"/>
              <a:t>3</a:t>
            </a:r>
            <a:r>
              <a:rPr lang="en-US" dirty="0"/>
              <a:t>x</a:t>
            </a:r>
            <a:r>
              <a:rPr lang="el-GR" dirty="0"/>
              <a:t>-2</a:t>
            </a:r>
            <a:r>
              <a:rPr lang="en-US" dirty="0"/>
              <a:t>y)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l-GR" dirty="0"/>
              <a:t>(9</a:t>
            </a:r>
            <a:r>
              <a:rPr lang="en-US" dirty="0"/>
              <a:t>x</a:t>
            </a:r>
            <a:r>
              <a:rPr lang="el-GR" baseline="30000" dirty="0"/>
              <a:t>2</a:t>
            </a:r>
            <a:r>
              <a:rPr lang="el-GR" dirty="0"/>
              <a:t>+6</a:t>
            </a:r>
            <a:r>
              <a:rPr lang="en-US" dirty="0"/>
              <a:t>xy+4y</a:t>
            </a:r>
            <a:r>
              <a:rPr lang="en-US" baseline="30000" dirty="0"/>
              <a:t>2</a:t>
            </a:r>
            <a:r>
              <a:rPr lang="el-GR" dirty="0"/>
              <a:t>)=</a:t>
            </a:r>
            <a:r>
              <a:rPr lang="en-US" dirty="0"/>
              <a:t>(</a:t>
            </a:r>
            <a:r>
              <a:rPr lang="el-GR" dirty="0"/>
              <a:t>3</a:t>
            </a:r>
            <a:r>
              <a:rPr lang="en-US" dirty="0"/>
              <a:t>x</a:t>
            </a:r>
            <a:r>
              <a:rPr lang="el-GR" dirty="0"/>
              <a:t>-2</a:t>
            </a:r>
            <a:r>
              <a:rPr lang="en-US" dirty="0"/>
              <a:t>y)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[</a:t>
            </a:r>
            <a:r>
              <a:rPr lang="el-GR" dirty="0"/>
              <a:t>(3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2</a:t>
            </a:r>
            <a:r>
              <a:rPr lang="el-GR" dirty="0"/>
              <a:t>+3</a:t>
            </a:r>
            <a:r>
              <a:rPr lang="en-US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</a:t>
            </a:r>
            <a:r>
              <a:rPr lang="en-US" dirty="0"/>
              <a:t>2y+(2y)</a:t>
            </a:r>
            <a:r>
              <a:rPr lang="en-US" baseline="30000" dirty="0"/>
              <a:t>2</a:t>
            </a:r>
            <a:r>
              <a:rPr lang="en-US" dirty="0"/>
              <a:t>]</a:t>
            </a:r>
            <a:r>
              <a:rPr lang="el-GR" dirty="0"/>
              <a:t>=(3</a:t>
            </a:r>
            <a:r>
              <a:rPr lang="en-US" dirty="0"/>
              <a:t>x</a:t>
            </a:r>
            <a:r>
              <a:rPr lang="el-GR" dirty="0"/>
              <a:t>)</a:t>
            </a:r>
            <a:r>
              <a:rPr lang="el-GR" baseline="30000" dirty="0"/>
              <a:t>3</a:t>
            </a:r>
            <a:r>
              <a:rPr lang="el-GR" dirty="0"/>
              <a:t>-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/>
              <a:t>2</a:t>
            </a:r>
            <a:r>
              <a:rPr lang="en-US" dirty="0"/>
              <a:t>y)</a:t>
            </a:r>
            <a:r>
              <a:rPr lang="el-GR" baseline="30000" dirty="0"/>
              <a:t>3</a:t>
            </a:r>
            <a:r>
              <a:rPr lang="en-US" dirty="0"/>
              <a:t>= </a:t>
            </a:r>
            <a:r>
              <a:rPr lang="el-GR" dirty="0"/>
              <a:t>27</a:t>
            </a:r>
            <a:r>
              <a:rPr lang="en-US" dirty="0"/>
              <a:t>x</a:t>
            </a:r>
            <a:r>
              <a:rPr lang="el-GR" baseline="30000" dirty="0"/>
              <a:t>3</a:t>
            </a:r>
            <a:r>
              <a:rPr lang="el-GR" dirty="0"/>
              <a:t>-8</a:t>
            </a:r>
            <a:r>
              <a:rPr lang="en-US" dirty="0"/>
              <a:t>y</a:t>
            </a:r>
            <a:r>
              <a:rPr lang="el-GR" baseline="30000" dirty="0"/>
              <a:t>3</a:t>
            </a:r>
            <a:endParaRPr lang="en-US" baseline="30000" dirty="0"/>
          </a:p>
          <a:p>
            <a:pPr>
              <a:buFont typeface="Wingdings" panose="05000000000000000000" pitchFamily="2" charset="2"/>
              <a:buChar char="Ø"/>
            </a:pP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727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Συλλογη">
  <a:themeElements>
    <a:clrScheme name="Συλλογη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Συλλογη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υλλογη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288</TotalTime>
  <Words>1038</Words>
  <Application>Microsoft Office PowerPoint</Application>
  <PresentationFormat>Ευρεία οθόνη</PresentationFormat>
  <Paragraphs>70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Times New Roman</vt:lpstr>
      <vt:lpstr>Wingdings</vt:lpstr>
      <vt:lpstr>Συλλογη</vt:lpstr>
      <vt:lpstr>ΑΞΙΟΣΗΜΕΙΩΤΕΣ ΤΑΥΤΟΤΗΤΕΣ</vt:lpstr>
      <vt:lpstr>Εκπαιδευτικοι στοχοι</vt:lpstr>
      <vt:lpstr>Τετραγωνο αθροισματοσ</vt:lpstr>
      <vt:lpstr>Τετραγωνο διαφορασ</vt:lpstr>
      <vt:lpstr>Κυβοσ αθροισματοσ</vt:lpstr>
      <vt:lpstr>Κυβοσ διαφορασ</vt:lpstr>
      <vt:lpstr>Γινομενο αθροισματοσ επι διαφορα</vt:lpstr>
      <vt:lpstr>Αθροισμα κυβων</vt:lpstr>
      <vt:lpstr>διαφορα κυβων</vt:lpstr>
      <vt:lpstr> Ευχαριστώ για την προσοχή σας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ΕΥΣΤΡΑΤΙΟΣ ΠΑΤΣΙΑΝΗΣ</dc:creator>
  <cp:lastModifiedBy>ΕΥΣΤΡΑΤΙΟΣ ΠΑΤΣΙΑΝΗΣ</cp:lastModifiedBy>
  <cp:revision>14</cp:revision>
  <dcterms:created xsi:type="dcterms:W3CDTF">2025-03-09T22:35:08Z</dcterms:created>
  <dcterms:modified xsi:type="dcterms:W3CDTF">2025-03-16T21:25:00Z</dcterms:modified>
</cp:coreProperties>
</file>