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4" r:id="rId9"/>
    <p:sldId id="265" r:id="rId10"/>
    <p:sldId id="266" r:id="rId11"/>
    <p:sldId id="267" r:id="rId12"/>
    <p:sldId id="268" r:id="rId13"/>
    <p:sldId id="263" r:id="rId1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DF9F"/>
    <a:srgbClr val="760000"/>
    <a:srgbClr val="FAC92C"/>
    <a:srgbClr val="FF6600"/>
    <a:srgbClr val="333300"/>
    <a:srgbClr val="8080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595" autoAdjust="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8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r>
              <a:rPr lang="el-GR"/>
              <a:t>3ο Ε.Λ. Αμπελοκήπων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E906658-461B-44D5-BBD2-372414203F7C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092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r>
              <a:rPr lang="el-GR"/>
              <a:t>3ο Ε.Λ. Αμπελοκήπων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8583DDF-22E8-47F3-BDE1-8DA8E1CCF054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750616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l-GR"/>
              <a:t>3ο Ε.Λ. Αμπελοκήπων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00C9B3-67BD-4EE9-930B-3309D3521564}" type="slidenum">
              <a:rPr lang="el-GR"/>
              <a:pPr/>
              <a:t>1</a:t>
            </a:fld>
            <a:endParaRPr lang="el-GR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4512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9219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9220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922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DFF8146D-5E24-4302-B000-2219BEC6DE1E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CE91C51-3A2A-4230-9877-822D05AA389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ECF20E-271C-4AE5-A81E-B9DFDFC77965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46190-6E34-484A-BB11-1A1650D0042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E46F52-82AF-45D8-AB43-C294903DDEFF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3E9F0-DFF7-4D6E-B427-D073128F50F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08A12DE-46F8-4C3D-A85E-3F6C63F0AF36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848A10-7CC3-4368-A4EE-BA6C47DD580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F49F68-7F60-472F-933C-A168580DFDD8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80D5A-EA6F-4390-BEB1-0E73E250514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EC6599-86F7-49BA-91B1-3F8F726DC853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E29DA-3207-4970-A741-19C32C08CFA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50798-9973-41E3-BA74-202312E47976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A7AFE-26FA-4485-9E09-3D6F98B9839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07610-443A-4C35-A0D0-10331DDE6252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0D9DA-A8B1-410C-86F4-7C19EE86D31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4F1389-4EA3-4EBE-A6C1-40A5DE382572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D0199-7E4B-4D94-97CC-B2663F6BC52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780F46-F7FE-46B1-A820-9A888D9DEC11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C7E63-A607-4B49-994D-B748AF2C510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D67128-8AF0-4101-8A4C-109828FC1A06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4F1FF-ED4A-42E8-A303-6A3138B804E5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C05EEC-4E8F-4344-80AA-B237632D6A66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03CF8-EE6D-49C9-B6A7-3E31BDCEAFA2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819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8196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fld id="{F61967A2-6055-4754-9C7A-0629EBB6A44C}" type="datetime1">
              <a:rPr lang="el-GR"/>
              <a:pPr/>
              <a:t>18/5/2025</a:t>
            </a:fld>
            <a:endParaRPr lang="el-G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r>
              <a:rPr lang="el-GR"/>
              <a:t>3ο ΓΕΛ Αμπελοκήπων Θεσσαλονίκης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90DAE81-C504-4D03-A3C1-15AB8EA5053E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audio" Target="../media/audio7.wav"/><Relationship Id="rId4" Type="http://schemas.openxmlformats.org/officeDocument/2006/relationships/audio" Target="../media/audio10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audio" Target="../media/audio7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audio" Target="../media/audio5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audio" Target="../media/audio8.wav"/><Relationship Id="rId10" Type="http://schemas.openxmlformats.org/officeDocument/2006/relationships/image" Target="../media/image6.png"/><Relationship Id="rId4" Type="http://schemas.openxmlformats.org/officeDocument/2006/relationships/audio" Target="../media/audio2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1.wav"/><Relationship Id="rId4" Type="http://schemas.openxmlformats.org/officeDocument/2006/relationships/audio" Target="../media/audio9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audio" Target="../media/audio1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7215336" cy="5794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 smtClean="0">
                <a:solidFill>
                  <a:srgbClr val="760000"/>
                </a:solidFill>
              </a:rPr>
              <a:t>ΟΓΚΟΜΕΤΡΗΣΗ ΕΞΟΥΔΕΤΕΡΩΣΗΣ  </a:t>
            </a:r>
            <a:endParaRPr lang="el-GR" sz="3000" b="1" dirty="0">
              <a:solidFill>
                <a:srgbClr val="760000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124200" y="1628800"/>
            <a:ext cx="5624264" cy="397031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solidFill>
                  <a:srgbClr val="FFDF9F"/>
                </a:solidFill>
              </a:rPr>
              <a:t>Με την </a:t>
            </a:r>
            <a:r>
              <a:rPr lang="el-GR" dirty="0" err="1">
                <a:solidFill>
                  <a:srgbClr val="FFDF9F"/>
                </a:solidFill>
              </a:rPr>
              <a:t>ογκομέτρηση</a:t>
            </a:r>
            <a:r>
              <a:rPr lang="el-GR" dirty="0">
                <a:solidFill>
                  <a:srgbClr val="FFDF9F"/>
                </a:solidFill>
              </a:rPr>
              <a:t> προσδιορίζουμε ποσοτικά μια ουσία </a:t>
            </a:r>
            <a:r>
              <a:rPr lang="el-GR" b="1" dirty="0" smtClean="0">
                <a:solidFill>
                  <a:srgbClr val="FF9900"/>
                </a:solidFill>
              </a:rPr>
              <a:t>Α </a:t>
            </a:r>
            <a:r>
              <a:rPr lang="el-GR" dirty="0" smtClean="0">
                <a:solidFill>
                  <a:srgbClr val="FFDF9F"/>
                </a:solidFill>
              </a:rPr>
              <a:t>(δηλαδή υπολογίζουμε τα </a:t>
            </a:r>
            <a:r>
              <a:rPr lang="en-US" dirty="0" err="1" smtClean="0">
                <a:solidFill>
                  <a:srgbClr val="FFDF9F"/>
                </a:solidFill>
              </a:rPr>
              <a:t>mol</a:t>
            </a:r>
            <a:r>
              <a:rPr lang="en-US" dirty="0" smtClean="0">
                <a:solidFill>
                  <a:srgbClr val="FFDF9F"/>
                </a:solidFill>
              </a:rPr>
              <a:t> </a:t>
            </a:r>
            <a:r>
              <a:rPr lang="el-GR" dirty="0" smtClean="0">
                <a:solidFill>
                  <a:srgbClr val="FFDF9F"/>
                </a:solidFill>
              </a:rPr>
              <a:t>της),</a:t>
            </a:r>
            <a:r>
              <a:rPr lang="el-GR" dirty="0" smtClean="0">
                <a:solidFill>
                  <a:srgbClr val="FFDF9F"/>
                </a:solidFill>
              </a:rPr>
              <a:t> </a:t>
            </a:r>
            <a:r>
              <a:rPr lang="el-GR" dirty="0">
                <a:solidFill>
                  <a:srgbClr val="FFDF9F"/>
                </a:solidFill>
              </a:rPr>
              <a:t>μετρώντας τον όγκο ενός </a:t>
            </a:r>
            <a:r>
              <a:rPr lang="el-GR" dirty="0" smtClean="0">
                <a:solidFill>
                  <a:srgbClr val="FFDF9F"/>
                </a:solidFill>
              </a:rPr>
              <a:t>διαλύματος της ουσίας </a:t>
            </a:r>
            <a:r>
              <a:rPr lang="el-GR" b="1" dirty="0" smtClean="0">
                <a:solidFill>
                  <a:srgbClr val="FF9900"/>
                </a:solidFill>
              </a:rPr>
              <a:t>Β,</a:t>
            </a:r>
            <a:r>
              <a:rPr lang="el-GR" dirty="0" smtClean="0">
                <a:solidFill>
                  <a:srgbClr val="FFDF9F"/>
                </a:solidFill>
              </a:rPr>
              <a:t> γνωστής συγκέντρωσης </a:t>
            </a:r>
            <a:r>
              <a:rPr lang="el-GR" b="1" dirty="0" smtClean="0">
                <a:solidFill>
                  <a:srgbClr val="760000"/>
                </a:solidFill>
              </a:rPr>
              <a:t>(</a:t>
            </a:r>
            <a:r>
              <a:rPr lang="el-GR" b="1" dirty="0">
                <a:solidFill>
                  <a:srgbClr val="760000"/>
                </a:solidFill>
              </a:rPr>
              <a:t>πρότυπο</a:t>
            </a:r>
            <a:r>
              <a:rPr lang="el-GR" dirty="0">
                <a:solidFill>
                  <a:srgbClr val="760000"/>
                </a:solidFill>
              </a:rPr>
              <a:t> </a:t>
            </a:r>
            <a:r>
              <a:rPr lang="el-GR" b="1" dirty="0" smtClean="0">
                <a:solidFill>
                  <a:srgbClr val="760000"/>
                </a:solidFill>
              </a:rPr>
              <a:t>διάλυμα</a:t>
            </a:r>
            <a:r>
              <a:rPr lang="el-GR" b="1" dirty="0">
                <a:solidFill>
                  <a:srgbClr val="760000"/>
                </a:solidFill>
              </a:rPr>
              <a:t>),</a:t>
            </a:r>
            <a:r>
              <a:rPr lang="el-GR" dirty="0">
                <a:solidFill>
                  <a:srgbClr val="FFDF9F"/>
                </a:solidFill>
              </a:rPr>
              <a:t> που απαιτείται για να αντιδράσει πλήρως με την ουσία </a:t>
            </a:r>
            <a:r>
              <a:rPr lang="el-GR" b="1" dirty="0">
                <a:solidFill>
                  <a:srgbClr val="FF9900"/>
                </a:solidFill>
              </a:rPr>
              <a:t>Α</a:t>
            </a:r>
            <a:r>
              <a:rPr lang="el-GR" b="1" dirty="0" smtClean="0">
                <a:solidFill>
                  <a:srgbClr val="FF990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l-GR" dirty="0" smtClean="0">
                <a:solidFill>
                  <a:srgbClr val="FFDF9F"/>
                </a:solidFill>
              </a:rPr>
              <a:t>Σε μια </a:t>
            </a:r>
            <a:r>
              <a:rPr lang="el-GR" dirty="0" err="1" smtClean="0">
                <a:solidFill>
                  <a:srgbClr val="FFDF9F"/>
                </a:solidFill>
              </a:rPr>
              <a:t>ογκομέτρηση</a:t>
            </a:r>
            <a:r>
              <a:rPr lang="el-GR" dirty="0" smtClean="0">
                <a:solidFill>
                  <a:srgbClr val="FFDF9F"/>
                </a:solidFill>
              </a:rPr>
              <a:t> εξουδετέρωσης, από τις ενώσεις </a:t>
            </a:r>
            <a:r>
              <a:rPr lang="el-GR" b="1" dirty="0" smtClean="0">
                <a:solidFill>
                  <a:srgbClr val="FF9900"/>
                </a:solidFill>
              </a:rPr>
              <a:t>Α</a:t>
            </a:r>
            <a:r>
              <a:rPr lang="el-GR" dirty="0" smtClean="0">
                <a:solidFill>
                  <a:srgbClr val="FFDF9F"/>
                </a:solidFill>
              </a:rPr>
              <a:t> και </a:t>
            </a:r>
            <a:r>
              <a:rPr lang="el-GR" b="1" dirty="0" smtClean="0">
                <a:solidFill>
                  <a:srgbClr val="FF9900"/>
                </a:solidFill>
              </a:rPr>
              <a:t>Β,</a:t>
            </a:r>
            <a:r>
              <a:rPr lang="el-GR" dirty="0" smtClean="0">
                <a:solidFill>
                  <a:srgbClr val="FFDF9F"/>
                </a:solidFill>
              </a:rPr>
              <a:t> πάντα η μία είναι οξύ και η άλλη βάση.</a:t>
            </a:r>
            <a:r>
              <a:rPr lang="el-GR" dirty="0" smtClean="0">
                <a:solidFill>
                  <a:srgbClr val="FFDF9F"/>
                </a:solidFill>
              </a:rPr>
              <a:t> 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814271"/>
              </p:ext>
            </p:extLst>
          </p:nvPr>
        </p:nvGraphicFramePr>
        <p:xfrm>
          <a:off x="250825" y="1262345"/>
          <a:ext cx="2286000" cy="543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Εικόνα bitmap" r:id="rId6" imgW="2285714" imgH="5439534" progId="PBrush">
                  <p:embed/>
                </p:oleObj>
              </mc:Choice>
              <mc:Fallback>
                <p:oleObj name="Εικόνα bitmap" r:id="rId6" imgW="2285714" imgH="5439534" progId="PBrush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262345"/>
                        <a:ext cx="2286000" cy="543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250825" y="333375"/>
            <a:ext cx="7129464" cy="792163"/>
            <a:chOff x="158" y="210"/>
            <a:chExt cx="4491" cy="499"/>
          </a:xfrm>
        </p:grpSpPr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158" y="618"/>
              <a:ext cx="4491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249" y="210"/>
              <a:ext cx="0" cy="499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  <p:sp>
        <p:nvSpPr>
          <p:cNvPr id="2" name="Ορθογώνιο 1"/>
          <p:cNvSpPr/>
          <p:nvPr/>
        </p:nvSpPr>
        <p:spPr bwMode="auto">
          <a:xfrm>
            <a:off x="3347864" y="1125538"/>
            <a:ext cx="4104456" cy="503262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dirty="0" smtClean="0">
                <a:solidFill>
                  <a:srgbClr val="760000"/>
                </a:solidFill>
              </a:rPr>
              <a:t>(Οξυμετρία – </a:t>
            </a:r>
            <a:r>
              <a:rPr lang="el-GR" dirty="0" err="1" smtClean="0">
                <a:solidFill>
                  <a:srgbClr val="760000"/>
                </a:solidFill>
              </a:rPr>
              <a:t>Αλκαλιμετρία</a:t>
            </a:r>
            <a:r>
              <a:rPr lang="el-GR" dirty="0" smtClean="0">
                <a:solidFill>
                  <a:srgbClr val="760000"/>
                </a:solidFill>
              </a:rPr>
              <a:t>)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rgbClr val="76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5661248"/>
            <a:ext cx="5552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Η διάταξη πραγματοποίησης μιας </a:t>
            </a:r>
            <a:r>
              <a:rPr lang="el-GR" sz="1600" dirty="0" err="1" smtClean="0"/>
              <a:t>ογκομέτρησης</a:t>
            </a:r>
            <a:r>
              <a:rPr lang="el-GR" sz="1600" dirty="0" smtClean="0"/>
              <a:t> παρέχεται σχηματικά στη διπλανή εικόνα, ενώ δίνονται απαραίτητες εξηγήσεις στο επόμενο φύλλο… </a:t>
            </a:r>
            <a:endParaRPr lang="el-GR" sz="16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11188" y="333375"/>
            <a:ext cx="80645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Αν ογκομετρείται διάλυμα ασθενούς οξέος π.χ. </a:t>
            </a:r>
            <a:r>
              <a:rPr lang="en-US" b="1">
                <a:solidFill>
                  <a:srgbClr val="FF9900"/>
                </a:solidFill>
              </a:rPr>
              <a:t>CH</a:t>
            </a:r>
            <a:r>
              <a:rPr lang="en-US" b="1" baseline="-25000">
                <a:solidFill>
                  <a:srgbClr val="FF9900"/>
                </a:solidFill>
              </a:rPr>
              <a:t>3</a:t>
            </a:r>
            <a:r>
              <a:rPr lang="en-US" b="1">
                <a:solidFill>
                  <a:srgbClr val="FF9900"/>
                </a:solidFill>
              </a:rPr>
              <a:t>COOH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με διάλυμα ισχυρής βάσης π.χ. </a:t>
            </a:r>
            <a:r>
              <a:rPr lang="en-US" b="1">
                <a:solidFill>
                  <a:srgbClr val="FF9900"/>
                </a:solidFill>
              </a:rPr>
              <a:t>NaOH,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τότε στο ισοδύναμο σημείο αναμένεται να είναι </a:t>
            </a:r>
            <a:r>
              <a:rPr lang="en-US" b="1">
                <a:solidFill>
                  <a:srgbClr val="FF9900"/>
                </a:solidFill>
              </a:rPr>
              <a:t>pH&gt;7.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Και πάλι όμως το </a:t>
            </a:r>
            <a:r>
              <a:rPr lang="el-GR" b="1">
                <a:solidFill>
                  <a:srgbClr val="CC0000"/>
                </a:solidFill>
              </a:rPr>
              <a:t>ΙΣ</a:t>
            </a:r>
            <a:r>
              <a:rPr lang="el-GR">
                <a:solidFill>
                  <a:srgbClr val="FFDF9F"/>
                </a:solidFill>
              </a:rPr>
              <a:t> θα βρίσκεται στο μέσον περίπου του σχεδόν κατακόρυφου τμήματος της καμπύλης ογκομέτρησης.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39750" y="2349500"/>
            <a:ext cx="82089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Ας θεωρήσουμε ότι αυτή τη φορά τα ποσοτικά δεδομένα που καταγράφηκαν, διαμορφώνουν τον εξής πίνακα…  </a:t>
            </a:r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620713"/>
            <a:ext cx="2076450" cy="5505450"/>
          </a:xfrm>
          <a:prstGeom prst="rect">
            <a:avLst/>
          </a:prstGeom>
          <a:noFill/>
        </p:spPr>
      </p:pic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2771775" y="1484313"/>
            <a:ext cx="5832475" cy="9159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solidFill>
                  <a:srgbClr val="FFDF9F"/>
                </a:solidFill>
              </a:rPr>
              <a:t>Μεταφέροντας τα δεδομένα αυτού του πίνακα σε κατάλληλο σύστημα ορθογωνίων αξόνων, λαμβάνουμε την καμπύλη… 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059113" y="4365625"/>
            <a:ext cx="5041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rgbClr val="FFDF9F"/>
                </a:solidFill>
              </a:rPr>
              <a:t>Το ισοδύναμο σημείο</a:t>
            </a:r>
            <a:r>
              <a:rPr lang="en-US" sz="2000">
                <a:solidFill>
                  <a:srgbClr val="FFDF9F"/>
                </a:solidFill>
              </a:rPr>
              <a:t> </a:t>
            </a:r>
            <a:r>
              <a:rPr lang="el-GR" sz="2000" b="1">
                <a:solidFill>
                  <a:srgbClr val="CC0000"/>
                </a:solidFill>
              </a:rPr>
              <a:t>(ΙΣ)</a:t>
            </a:r>
            <a:r>
              <a:rPr lang="el-GR" sz="2000">
                <a:solidFill>
                  <a:srgbClr val="FFDF9F"/>
                </a:solidFill>
              </a:rPr>
              <a:t> εμφανίζεται στα </a:t>
            </a:r>
            <a:r>
              <a:rPr lang="el-GR" sz="2000" b="1">
                <a:solidFill>
                  <a:srgbClr val="FF9900"/>
                </a:solidFill>
              </a:rPr>
              <a:t>25</a:t>
            </a:r>
            <a:r>
              <a:rPr lang="en-US" sz="2000" b="1">
                <a:solidFill>
                  <a:srgbClr val="FF9900"/>
                </a:solidFill>
              </a:rPr>
              <a:t>mL</a:t>
            </a:r>
            <a:r>
              <a:rPr lang="el-GR" sz="2000">
                <a:solidFill>
                  <a:srgbClr val="FFDF9F"/>
                </a:solidFill>
              </a:rPr>
              <a:t> και τότε το </a:t>
            </a:r>
            <a:r>
              <a:rPr lang="en-US" sz="2000" b="1">
                <a:solidFill>
                  <a:srgbClr val="FF9900"/>
                </a:solidFill>
              </a:rPr>
              <a:t>pH=8,78.</a:t>
            </a:r>
            <a:endParaRPr lang="el-GR" sz="2000" b="1">
              <a:solidFill>
                <a:srgbClr val="FF9900"/>
              </a:solidFill>
            </a:endParaRPr>
          </a:p>
        </p:txBody>
      </p:sp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4788" y="620713"/>
            <a:ext cx="5715000" cy="3295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3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" presetID="9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4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8500"/>
                            </p:stCondLst>
                            <p:childTnLst>
                              <p:par>
                                <p:cTn id="30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7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6" grpId="1"/>
      <p:bldP spid="33797" grpId="0"/>
      <p:bldP spid="33797" grpId="1"/>
      <p:bldP spid="33799" grpId="0" animBg="1"/>
      <p:bldP spid="33799" grpId="1" animBg="1"/>
      <p:bldP spid="338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569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>
                <a:solidFill>
                  <a:srgbClr val="FFDF9F"/>
                </a:solidFill>
              </a:rPr>
              <a:t>Στην τελευταία καμπύλη </a:t>
            </a:r>
            <a:r>
              <a:rPr lang="el-GR" dirty="0" err="1">
                <a:solidFill>
                  <a:srgbClr val="FFDF9F"/>
                </a:solidFill>
              </a:rPr>
              <a:t>ογκομέτρησης</a:t>
            </a:r>
            <a:r>
              <a:rPr lang="el-GR" dirty="0">
                <a:solidFill>
                  <a:srgbClr val="FFDF9F"/>
                </a:solidFill>
              </a:rPr>
              <a:t> είναι απαραίτητο να γίνει η ακόλουθη </a:t>
            </a:r>
            <a:r>
              <a:rPr lang="el-GR" u="sng" dirty="0">
                <a:solidFill>
                  <a:srgbClr val="FFDF9F"/>
                </a:solidFill>
              </a:rPr>
              <a:t>πολύ σημαντική</a:t>
            </a:r>
            <a:r>
              <a:rPr lang="el-GR" dirty="0">
                <a:solidFill>
                  <a:srgbClr val="FFDF9F"/>
                </a:solidFill>
              </a:rPr>
              <a:t> παρατήρηση!...</a:t>
            </a:r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36725" y="260350"/>
            <a:ext cx="5715000" cy="3295650"/>
          </a:xfrm>
          <a:prstGeom prst="rect">
            <a:avLst/>
          </a:prstGeom>
          <a:noFill/>
        </p:spPr>
      </p:pic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68313" y="3716338"/>
            <a:ext cx="83518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solidFill>
                  <a:srgbClr val="FFDF9F"/>
                </a:solidFill>
              </a:rPr>
              <a:t>Από τη χημική εξίσωση της αντίδρασης που πραγματοποιείται κατά την ογκομέτρηση…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395288" y="4365625"/>
            <a:ext cx="8497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</a:rPr>
              <a:t>CH</a:t>
            </a:r>
            <a:r>
              <a:rPr lang="en-US" sz="2000" b="1" baseline="-25000">
                <a:solidFill>
                  <a:srgbClr val="FF9900"/>
                </a:solidFill>
              </a:rPr>
              <a:t>3</a:t>
            </a:r>
            <a:r>
              <a:rPr lang="en-US" sz="2000" b="1">
                <a:solidFill>
                  <a:srgbClr val="FF9900"/>
                </a:solidFill>
              </a:rPr>
              <a:t>COOH</a:t>
            </a:r>
            <a:r>
              <a:rPr lang="en-US" sz="2000" b="1"/>
              <a:t> </a:t>
            </a:r>
            <a:r>
              <a:rPr lang="en-US" sz="2000" b="1">
                <a:solidFill>
                  <a:srgbClr val="CC0000"/>
                </a:solidFill>
              </a:rPr>
              <a:t>+</a:t>
            </a:r>
            <a:r>
              <a:rPr lang="en-US" sz="2000" b="1"/>
              <a:t> </a:t>
            </a:r>
            <a:r>
              <a:rPr lang="en-US" sz="2000" b="1">
                <a:solidFill>
                  <a:srgbClr val="FF9900"/>
                </a:solidFill>
              </a:rPr>
              <a:t>NaOH</a:t>
            </a:r>
            <a:r>
              <a:rPr lang="en-US" sz="2000" b="1"/>
              <a:t> </a:t>
            </a:r>
            <a:r>
              <a:rPr lang="en-US" sz="2000" b="1">
                <a:solidFill>
                  <a:srgbClr val="CC0000"/>
                </a:solidFill>
                <a:sym typeface="Symbol" pitchFamily="18" charset="2"/>
              </a:rPr>
              <a:t></a:t>
            </a:r>
            <a:r>
              <a:rPr lang="en-US" sz="2000" b="1">
                <a:sym typeface="Symbol" pitchFamily="18" charset="2"/>
              </a:rPr>
              <a:t> </a:t>
            </a:r>
            <a:r>
              <a:rPr lang="en-US" sz="2000" b="1">
                <a:solidFill>
                  <a:srgbClr val="FF9900"/>
                </a:solidFill>
                <a:sym typeface="Symbol" pitchFamily="18" charset="2"/>
              </a:rPr>
              <a:t>CH</a:t>
            </a:r>
            <a:r>
              <a:rPr lang="en-US" sz="2000" b="1" baseline="-25000">
                <a:solidFill>
                  <a:srgbClr val="FF9900"/>
                </a:solidFill>
                <a:sym typeface="Symbol" pitchFamily="18" charset="2"/>
              </a:rPr>
              <a:t>3</a:t>
            </a:r>
            <a:r>
              <a:rPr lang="en-US" sz="2000" b="1">
                <a:solidFill>
                  <a:srgbClr val="FF9900"/>
                </a:solidFill>
                <a:sym typeface="Symbol" pitchFamily="18" charset="2"/>
              </a:rPr>
              <a:t>COONa</a:t>
            </a:r>
            <a:r>
              <a:rPr lang="en-US" sz="2000" b="1">
                <a:sym typeface="Symbol" pitchFamily="18" charset="2"/>
              </a:rPr>
              <a:t> </a:t>
            </a:r>
            <a:r>
              <a:rPr lang="en-US" sz="2000" b="1">
                <a:solidFill>
                  <a:srgbClr val="CC0000"/>
                </a:solidFill>
                <a:sym typeface="Symbol" pitchFamily="18" charset="2"/>
              </a:rPr>
              <a:t>+</a:t>
            </a:r>
            <a:r>
              <a:rPr lang="en-US" sz="2000" b="1">
                <a:sym typeface="Symbol" pitchFamily="18" charset="2"/>
              </a:rPr>
              <a:t> </a:t>
            </a:r>
            <a:r>
              <a:rPr lang="en-US" sz="2000" b="1">
                <a:solidFill>
                  <a:srgbClr val="FF9900"/>
                </a:solidFill>
                <a:sym typeface="Symbol" pitchFamily="18" charset="2"/>
              </a:rPr>
              <a:t>H</a:t>
            </a:r>
            <a:r>
              <a:rPr lang="en-US" sz="2000" b="1" baseline="-25000">
                <a:solidFill>
                  <a:srgbClr val="FF9900"/>
                </a:solidFill>
                <a:sym typeface="Symbol" pitchFamily="18" charset="2"/>
              </a:rPr>
              <a:t>2</a:t>
            </a:r>
            <a:r>
              <a:rPr lang="en-US" sz="2000" b="1">
                <a:solidFill>
                  <a:srgbClr val="FF9900"/>
                </a:solidFill>
                <a:sym typeface="Symbol" pitchFamily="18" charset="2"/>
              </a:rPr>
              <a:t>O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23850" y="4797425"/>
            <a:ext cx="856932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solidFill>
                  <a:srgbClr val="FFDF9F"/>
                </a:solidFill>
              </a:rPr>
              <a:t>…γίνεται φανερό ότι κατά την εξέλιξη της διαδικασίας, το </a:t>
            </a:r>
            <a:r>
              <a:rPr lang="el-GR" sz="1800" b="1">
                <a:solidFill>
                  <a:srgbClr val="FF9900"/>
                </a:solidFill>
              </a:rPr>
              <a:t>αιθανικό οξύ (</a:t>
            </a:r>
            <a:r>
              <a:rPr lang="en-US" sz="1800" b="1">
                <a:solidFill>
                  <a:srgbClr val="FF9900"/>
                </a:solidFill>
              </a:rPr>
              <a:t>CH</a:t>
            </a:r>
            <a:r>
              <a:rPr lang="en-US" sz="1800" b="1" baseline="-25000">
                <a:solidFill>
                  <a:srgbClr val="FF9900"/>
                </a:solidFill>
              </a:rPr>
              <a:t>3</a:t>
            </a:r>
            <a:r>
              <a:rPr lang="en-US" sz="1800" b="1">
                <a:solidFill>
                  <a:srgbClr val="FF9900"/>
                </a:solidFill>
              </a:rPr>
              <a:t>COOH)</a:t>
            </a:r>
            <a:r>
              <a:rPr lang="el-GR" sz="1800">
                <a:solidFill>
                  <a:srgbClr val="FFDF9F"/>
                </a:solidFill>
              </a:rPr>
              <a:t> μετατρέπεται σταδιακά σε </a:t>
            </a:r>
            <a:r>
              <a:rPr lang="el-GR" sz="1800" b="1">
                <a:solidFill>
                  <a:srgbClr val="FF9900"/>
                </a:solidFill>
              </a:rPr>
              <a:t>αιθανικό νάτριο</a:t>
            </a:r>
            <a:r>
              <a:rPr lang="en-US" sz="1800" b="1">
                <a:solidFill>
                  <a:srgbClr val="FF9900"/>
                </a:solidFill>
              </a:rPr>
              <a:t> (CH</a:t>
            </a:r>
            <a:r>
              <a:rPr lang="en-US" sz="1800" b="1" baseline="-25000">
                <a:solidFill>
                  <a:srgbClr val="FF9900"/>
                </a:solidFill>
              </a:rPr>
              <a:t>3</a:t>
            </a:r>
            <a:r>
              <a:rPr lang="en-US" sz="1800" b="1">
                <a:solidFill>
                  <a:srgbClr val="FF9900"/>
                </a:solidFill>
              </a:rPr>
              <a:t>COONa)</a:t>
            </a:r>
            <a:r>
              <a:rPr lang="el-GR" sz="1800" b="1">
                <a:solidFill>
                  <a:srgbClr val="FF9900"/>
                </a:solidFill>
              </a:rPr>
              <a:t>.</a:t>
            </a:r>
            <a:r>
              <a:rPr lang="el-GR" sz="1800">
                <a:solidFill>
                  <a:srgbClr val="FFDF9F"/>
                </a:solidFill>
              </a:rPr>
              <a:t> Όταν στο ογκομετρούμενο διάλυμα υπάρχουν σημαντικές συγκεντρώσεις αυτών των δύο ουσιών, τότε αυτό το διάλυμα μπορεί να χαρακτηριστεί ως </a:t>
            </a:r>
            <a:r>
              <a:rPr lang="el-GR" sz="1800" b="1">
                <a:solidFill>
                  <a:srgbClr val="FF9900"/>
                </a:solidFill>
              </a:rPr>
              <a:t>ρυθμιστικό διάλυμα.</a:t>
            </a:r>
            <a:r>
              <a:rPr lang="el-GR" sz="1800">
                <a:solidFill>
                  <a:srgbClr val="FFDF9F"/>
                </a:solidFill>
              </a:rPr>
              <a:t> Κάτι τέτοιο ισχύει στο μέσον της ογκομέτρησης και τότε είναι…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403350" y="3644900"/>
            <a:ext cx="633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9900"/>
                </a:solidFill>
              </a:rPr>
              <a:t>…[CH</a:t>
            </a:r>
            <a:r>
              <a:rPr lang="en-US" baseline="-25000">
                <a:solidFill>
                  <a:srgbClr val="FF9900"/>
                </a:solidFill>
              </a:rPr>
              <a:t>3</a:t>
            </a:r>
            <a:r>
              <a:rPr lang="en-US">
                <a:solidFill>
                  <a:srgbClr val="FF9900"/>
                </a:solidFill>
              </a:rPr>
              <a:t>COOH]=[CH</a:t>
            </a:r>
            <a:r>
              <a:rPr lang="en-US" baseline="-25000">
                <a:solidFill>
                  <a:srgbClr val="FF9900"/>
                </a:solidFill>
              </a:rPr>
              <a:t>3</a:t>
            </a:r>
            <a:r>
              <a:rPr lang="en-US">
                <a:solidFill>
                  <a:srgbClr val="FF9900"/>
                </a:solidFill>
              </a:rPr>
              <a:t>COONa]</a:t>
            </a:r>
            <a:endParaRPr lang="el-GR">
              <a:solidFill>
                <a:srgbClr val="FF9900"/>
              </a:solidFill>
            </a:endParaRP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84213" y="4076700"/>
            <a:ext cx="7920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rgbClr val="FFDF9F"/>
                </a:solidFill>
              </a:rPr>
              <a:t>…οπότε από την εξίσωση </a:t>
            </a:r>
            <a:r>
              <a:rPr lang="en-US" sz="2000" b="1">
                <a:solidFill>
                  <a:srgbClr val="FF9900"/>
                </a:solidFill>
              </a:rPr>
              <a:t>Henderson – Hasselbalch</a:t>
            </a:r>
            <a:r>
              <a:rPr lang="en-US" sz="2000">
                <a:solidFill>
                  <a:srgbClr val="FFDF9F"/>
                </a:solidFill>
              </a:rPr>
              <a:t> </a:t>
            </a:r>
            <a:r>
              <a:rPr lang="el-GR" sz="2000">
                <a:solidFill>
                  <a:srgbClr val="FFDF9F"/>
                </a:solidFill>
              </a:rPr>
              <a:t>προκύπτει ότι τότε ισχύει η σχέση</a:t>
            </a:r>
            <a:r>
              <a:rPr lang="en-US" sz="2000">
                <a:solidFill>
                  <a:srgbClr val="FFDF9F"/>
                </a:solidFill>
              </a:rPr>
              <a:t>…</a:t>
            </a:r>
            <a:endParaRPr lang="el-GR" sz="2000">
              <a:solidFill>
                <a:srgbClr val="FFDF9F"/>
              </a:solidFill>
            </a:endParaRP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611188" y="4868863"/>
            <a:ext cx="806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9900"/>
                </a:solidFill>
              </a:rPr>
              <a:t>pH=pK</a:t>
            </a:r>
            <a:r>
              <a:rPr lang="en-US" baseline="-25000">
                <a:solidFill>
                  <a:srgbClr val="FF9900"/>
                </a:solidFill>
              </a:rPr>
              <a:t>a</a:t>
            </a:r>
            <a:endParaRPr lang="el-GR">
              <a:solidFill>
                <a:srgbClr val="FF9900"/>
              </a:solidFill>
            </a:endParaRP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611188" y="5445125"/>
            <a:ext cx="8064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rgbClr val="FFDF9F"/>
                </a:solidFill>
              </a:rPr>
              <a:t>Στο παράδειγμα που δόθηκε, τα παραπάνω συμβαίνουν όταν έχουν προστεθεί στο ογκομετρούμενο διάλυμα </a:t>
            </a:r>
            <a:r>
              <a:rPr lang="el-GR" sz="2000" b="1">
                <a:solidFill>
                  <a:srgbClr val="FF9900"/>
                </a:solidFill>
              </a:rPr>
              <a:t>12,5</a:t>
            </a:r>
            <a:r>
              <a:rPr lang="en-US" sz="2000" b="1">
                <a:solidFill>
                  <a:srgbClr val="FF9900"/>
                </a:solidFill>
              </a:rPr>
              <a:t>mL</a:t>
            </a:r>
            <a:r>
              <a:rPr lang="el-GR" sz="2000">
                <a:solidFill>
                  <a:srgbClr val="FFDF9F"/>
                </a:solidFill>
              </a:rPr>
              <a:t> από το πρότυπο διάλυμα </a:t>
            </a:r>
            <a:r>
              <a:rPr lang="en-US" sz="2000" b="1">
                <a:solidFill>
                  <a:srgbClr val="FF9900"/>
                </a:solidFill>
              </a:rPr>
              <a:t>NaOH.</a:t>
            </a:r>
            <a:r>
              <a:rPr lang="el-GR" sz="2000" b="1">
                <a:solidFill>
                  <a:srgbClr val="FF9900"/>
                </a:solidFill>
              </a:rPr>
              <a:t> </a:t>
            </a:r>
            <a:r>
              <a:rPr lang="el-GR" sz="2000">
                <a:solidFill>
                  <a:srgbClr val="FFDF9F"/>
                </a:solidFill>
              </a:rPr>
              <a:t>Φαίνεται ακόμη ότι το </a:t>
            </a:r>
            <a:r>
              <a:rPr lang="en-US" sz="2000" b="1">
                <a:solidFill>
                  <a:srgbClr val="FF9900"/>
                </a:solidFill>
              </a:rPr>
              <a:t>CH</a:t>
            </a:r>
            <a:r>
              <a:rPr lang="en-US" sz="2000" b="1" baseline="-25000">
                <a:solidFill>
                  <a:srgbClr val="FF9900"/>
                </a:solidFill>
              </a:rPr>
              <a:t>3</a:t>
            </a:r>
            <a:r>
              <a:rPr lang="en-US" sz="2000" b="1">
                <a:solidFill>
                  <a:srgbClr val="FF9900"/>
                </a:solidFill>
              </a:rPr>
              <a:t>COOH</a:t>
            </a:r>
            <a:r>
              <a:rPr lang="en-US" sz="2000">
                <a:solidFill>
                  <a:srgbClr val="FFDF9F"/>
                </a:solidFill>
              </a:rPr>
              <a:t> </a:t>
            </a:r>
            <a:r>
              <a:rPr lang="el-GR" sz="2000">
                <a:solidFill>
                  <a:srgbClr val="FFDF9F"/>
                </a:solidFill>
              </a:rPr>
              <a:t>έχει </a:t>
            </a:r>
            <a:r>
              <a:rPr lang="en-US" sz="2000" b="1">
                <a:solidFill>
                  <a:srgbClr val="FF9900"/>
                </a:solidFill>
              </a:rPr>
              <a:t>pK</a:t>
            </a:r>
            <a:r>
              <a:rPr lang="en-US" sz="2000" b="1" baseline="-25000">
                <a:solidFill>
                  <a:srgbClr val="FF9900"/>
                </a:solidFill>
              </a:rPr>
              <a:t>a</a:t>
            </a:r>
            <a:r>
              <a:rPr lang="en-US" sz="2000" b="1">
                <a:solidFill>
                  <a:srgbClr val="FF9900"/>
                </a:solidFill>
                <a:sym typeface="Symbol" pitchFamily="18" charset="2"/>
              </a:rPr>
              <a:t>5.</a:t>
            </a:r>
          </a:p>
        </p:txBody>
      </p:sp>
      <p:grpSp>
        <p:nvGrpSpPr>
          <p:cNvPr id="34859" name="Group 43"/>
          <p:cNvGrpSpPr>
            <a:grpSpLocks/>
          </p:cNvGrpSpPr>
          <p:nvPr/>
        </p:nvGrpSpPr>
        <p:grpSpPr bwMode="auto">
          <a:xfrm>
            <a:off x="2603874" y="2173496"/>
            <a:ext cx="907052" cy="648000"/>
            <a:chOff x="368" y="380"/>
            <a:chExt cx="94" cy="69"/>
          </a:xfrm>
        </p:grpSpPr>
        <p:sp>
          <p:nvSpPr>
            <p:cNvPr id="34860" name="Line 44"/>
            <p:cNvSpPr>
              <a:spLocks noChangeShapeType="1"/>
            </p:cNvSpPr>
            <p:nvPr/>
          </p:nvSpPr>
          <p:spPr bwMode="auto">
            <a:xfrm flipV="1">
              <a:off x="462" y="381"/>
              <a:ext cx="0" cy="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oval" w="sm" len="sm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861" name="Line 45"/>
            <p:cNvSpPr>
              <a:spLocks noChangeShapeType="1"/>
            </p:cNvSpPr>
            <p:nvPr/>
          </p:nvSpPr>
          <p:spPr bwMode="auto">
            <a:xfrm flipH="1">
              <a:off x="368" y="380"/>
              <a:ext cx="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34874" name="Group 58"/>
          <p:cNvGrpSpPr>
            <a:grpSpLocks/>
          </p:cNvGrpSpPr>
          <p:nvPr/>
        </p:nvGrpSpPr>
        <p:grpSpPr bwMode="auto">
          <a:xfrm>
            <a:off x="2627313" y="1773238"/>
            <a:ext cx="1296987" cy="1511300"/>
            <a:chOff x="1655" y="1117"/>
            <a:chExt cx="817" cy="952"/>
          </a:xfrm>
        </p:grpSpPr>
        <p:grpSp>
          <p:nvGrpSpPr>
            <p:cNvPr id="34872" name="Group 56"/>
            <p:cNvGrpSpPr>
              <a:grpSpLocks/>
            </p:cNvGrpSpPr>
            <p:nvPr/>
          </p:nvGrpSpPr>
          <p:grpSpPr bwMode="auto">
            <a:xfrm>
              <a:off x="2200" y="1842"/>
              <a:ext cx="272" cy="227"/>
              <a:chOff x="2200" y="1842"/>
              <a:chExt cx="272" cy="227"/>
            </a:xfrm>
          </p:grpSpPr>
          <p:sp>
            <p:nvSpPr>
              <p:cNvPr id="34867" name="Text Box 51"/>
              <p:cNvSpPr txBox="1">
                <a:spLocks noChangeArrowheads="1"/>
              </p:cNvSpPr>
              <p:nvPr/>
            </p:nvSpPr>
            <p:spPr bwMode="auto">
              <a:xfrm>
                <a:off x="2200" y="1915"/>
                <a:ext cx="272" cy="154"/>
              </a:xfrm>
              <a:prstGeom prst="rect">
                <a:avLst/>
              </a:prstGeom>
              <a:solidFill>
                <a:srgbClr val="3333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sz="1000" b="1">
                    <a:solidFill>
                      <a:srgbClr val="FF6600"/>
                    </a:solidFill>
                  </a:rPr>
                  <a:t>12,5</a:t>
                </a:r>
              </a:p>
            </p:txBody>
          </p:sp>
          <p:sp>
            <p:nvSpPr>
              <p:cNvPr id="34869" name="Line 53"/>
              <p:cNvSpPr>
                <a:spLocks noChangeShapeType="1"/>
              </p:cNvSpPr>
              <p:nvPr/>
            </p:nvSpPr>
            <p:spPr bwMode="auto">
              <a:xfrm flipH="1" flipV="1">
                <a:off x="2245" y="1842"/>
                <a:ext cx="45" cy="91"/>
              </a:xfrm>
              <a:prstGeom prst="line">
                <a:avLst/>
              </a:prstGeom>
              <a:noFill/>
              <a:ln w="9525">
                <a:solidFill>
                  <a:srgbClr val="FAC92C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l-GR"/>
              </a:p>
            </p:txBody>
          </p:sp>
        </p:grpSp>
        <p:grpSp>
          <p:nvGrpSpPr>
            <p:cNvPr id="34873" name="Group 57"/>
            <p:cNvGrpSpPr>
              <a:grpSpLocks/>
            </p:cNvGrpSpPr>
            <p:nvPr/>
          </p:nvGrpSpPr>
          <p:grpSpPr bwMode="auto">
            <a:xfrm>
              <a:off x="1655" y="1117"/>
              <a:ext cx="635" cy="227"/>
              <a:chOff x="1655" y="1117"/>
              <a:chExt cx="635" cy="227"/>
            </a:xfrm>
          </p:grpSpPr>
          <p:sp>
            <p:nvSpPr>
              <p:cNvPr id="34870" name="Text Box 54"/>
              <p:cNvSpPr txBox="1">
                <a:spLocks noChangeArrowheads="1"/>
              </p:cNvSpPr>
              <p:nvPr/>
            </p:nvSpPr>
            <p:spPr bwMode="auto">
              <a:xfrm>
                <a:off x="1791" y="1117"/>
                <a:ext cx="499" cy="212"/>
              </a:xfrm>
              <a:prstGeom prst="rect">
                <a:avLst/>
              </a:prstGeom>
              <a:solidFill>
                <a:srgbClr val="808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solidFill>
                      <a:schemeClr val="bg2"/>
                    </a:solidFill>
                  </a:rPr>
                  <a:t>pH=pK</a:t>
                </a:r>
                <a:r>
                  <a:rPr lang="en-US" sz="1600" baseline="-25000">
                    <a:solidFill>
                      <a:schemeClr val="bg2"/>
                    </a:solidFill>
                  </a:rPr>
                  <a:t>a</a:t>
                </a:r>
                <a:endParaRPr lang="el-GR" sz="1600">
                  <a:solidFill>
                    <a:schemeClr val="bg2"/>
                  </a:solidFill>
                </a:endParaRPr>
              </a:p>
            </p:txBody>
          </p:sp>
          <p:sp>
            <p:nvSpPr>
              <p:cNvPr id="34871" name="Line 55"/>
              <p:cNvSpPr>
                <a:spLocks noChangeShapeType="1"/>
              </p:cNvSpPr>
              <p:nvPr/>
            </p:nvSpPr>
            <p:spPr bwMode="auto">
              <a:xfrm flipH="1">
                <a:off x="1655" y="1253"/>
                <a:ext cx="182" cy="91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l-G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xit" presetSubtype="0" fill="hold" grpId="2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000"/>
                            </p:stCondLst>
                            <p:childTnLst>
                              <p:par>
                                <p:cTn id="29" presetID="9" presetClass="exit" presetSubtype="0" fill="hold" grpId="1" nodeType="after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500"/>
                            </p:stCondLst>
                            <p:childTnLst>
                              <p:par>
                                <p:cTn id="3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3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8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48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2000"/>
                                        <p:tgtEl>
                                          <p:spTgt spid="348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0" grpId="2"/>
      <p:bldP spid="34822" grpId="0"/>
      <p:bldP spid="34822" grpId="1"/>
      <p:bldP spid="34823" grpId="0"/>
      <p:bldP spid="34823" grpId="1"/>
      <p:bldP spid="34824" grpId="0"/>
      <p:bldP spid="34824" grpId="1"/>
      <p:bldP spid="34825" grpId="0"/>
      <p:bldP spid="34826" grpId="0"/>
      <p:bldP spid="34827" grpId="0"/>
      <p:bldP spid="348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11188" y="836613"/>
            <a:ext cx="799306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rgbClr val="FFDF9F"/>
                </a:solidFill>
              </a:rPr>
              <a:t>Από τα προηγηθέντα λοιπόν προκύπτει το συμπέρασμα, ότι στο</a:t>
            </a:r>
            <a:r>
              <a:rPr lang="el-GR" sz="2000"/>
              <a:t> </a:t>
            </a:r>
            <a:r>
              <a:rPr lang="el-GR" sz="2000">
                <a:solidFill>
                  <a:srgbClr val="FFDF9F"/>
                </a:solidFill>
              </a:rPr>
              <a:t>μέσον</a:t>
            </a:r>
            <a:r>
              <a:rPr lang="el-GR" sz="2000">
                <a:solidFill>
                  <a:schemeClr val="hlink"/>
                </a:solidFill>
              </a:rPr>
              <a:t>*</a:t>
            </a:r>
            <a:r>
              <a:rPr lang="el-GR" sz="2000"/>
              <a:t> </a:t>
            </a:r>
            <a:r>
              <a:rPr lang="el-GR" sz="2000">
                <a:solidFill>
                  <a:srgbClr val="FFDF9F"/>
                </a:solidFill>
              </a:rPr>
              <a:t>της διαδικασίας ογκομέτρησης διαλύματος ασθενούς μονοβασικού οξέος με πρότυπο διάλυμα ισχυρής μονόξινης βάσης,</a:t>
            </a:r>
            <a:r>
              <a:rPr lang="el-GR" sz="2000"/>
              <a:t> </a:t>
            </a:r>
            <a:r>
              <a:rPr lang="el-GR" sz="2000">
                <a:solidFill>
                  <a:srgbClr val="FFDF9F"/>
                </a:solidFill>
              </a:rPr>
              <a:t>το</a:t>
            </a:r>
            <a:r>
              <a:rPr lang="el-GR" sz="2000"/>
              <a:t> </a:t>
            </a:r>
            <a:r>
              <a:rPr lang="en-US" sz="2000" b="1">
                <a:solidFill>
                  <a:srgbClr val="FF9900"/>
                </a:solidFill>
              </a:rPr>
              <a:t>pH</a:t>
            </a:r>
            <a:r>
              <a:rPr lang="el-GR" sz="2000"/>
              <a:t> </a:t>
            </a:r>
            <a:r>
              <a:rPr lang="el-GR" sz="2000">
                <a:solidFill>
                  <a:srgbClr val="FFDF9F"/>
                </a:solidFill>
              </a:rPr>
              <a:t>που εμφανίζει το ογκομετρούμενο διάλυμα, ισούται με την τιμή</a:t>
            </a:r>
            <a:r>
              <a:rPr lang="el-GR" sz="2000"/>
              <a:t> </a:t>
            </a:r>
            <a:r>
              <a:rPr lang="en-US" sz="2000" b="1">
                <a:solidFill>
                  <a:srgbClr val="FF9900"/>
                </a:solidFill>
              </a:rPr>
              <a:t>pK</a:t>
            </a:r>
            <a:r>
              <a:rPr lang="en-US" sz="2000" b="1" baseline="-25000">
                <a:solidFill>
                  <a:srgbClr val="FF9900"/>
                </a:solidFill>
              </a:rPr>
              <a:t>a</a:t>
            </a:r>
            <a:r>
              <a:rPr lang="en-US" sz="2000"/>
              <a:t> </a:t>
            </a:r>
            <a:r>
              <a:rPr lang="el-GR" sz="2000">
                <a:solidFill>
                  <a:srgbClr val="FFDF9F"/>
                </a:solidFill>
              </a:rPr>
              <a:t>του ασθενούς μονοβασικού οξέος, ισχύει δηλαδή η σχέση…</a:t>
            </a:r>
            <a:r>
              <a:rPr lang="el-GR" sz="2000"/>
              <a:t> </a:t>
            </a:r>
            <a:r>
              <a:rPr lang="en-US" sz="2000" b="1">
                <a:solidFill>
                  <a:srgbClr val="FF6600"/>
                </a:solidFill>
              </a:rPr>
              <a:t>pH=pK</a:t>
            </a:r>
            <a:r>
              <a:rPr lang="en-US" sz="2000" b="1" baseline="-25000">
                <a:solidFill>
                  <a:srgbClr val="FF6600"/>
                </a:solidFill>
              </a:rPr>
              <a:t>a</a:t>
            </a:r>
            <a:r>
              <a:rPr lang="el-GR" sz="2000"/>
              <a:t> 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39750" y="2852738"/>
            <a:ext cx="81359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chemeClr val="hlink"/>
                </a:solidFill>
              </a:rPr>
              <a:t>*</a:t>
            </a:r>
            <a:r>
              <a:rPr lang="el-GR" sz="2000">
                <a:solidFill>
                  <a:srgbClr val="FFDF9F"/>
                </a:solidFill>
              </a:rPr>
              <a:t>Η διαδικασία ογκομέτρησης θεωρείται προφανώς ότι βρίσκεται στο μέσον της, όταν στο ογκομετρούμενο διάλυμα έχει προστεθεί όγκος ίσος με το μισό του όγκου που αντιστοιχεί στο ισοδύναμο σημείο.</a:t>
            </a:r>
            <a:r>
              <a:rPr lang="el-GR" sz="2000"/>
              <a:t> </a:t>
            </a:r>
            <a:endParaRPr lang="el-GR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84213" y="4133850"/>
            <a:ext cx="7848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rgbClr val="FFDF9F"/>
                </a:solidFill>
              </a:rPr>
              <a:t>Ανάλογα ισχύουν και στην περίπτωση ογκομέτρησης διαλύματος ασθενούς βάσης, με πρότυπο διάλυμα ισχυρού οξέος, με τη διαφορά ότι τότε, στο μέσο της διαδικασίας ογκομέτρησης είναι</a:t>
            </a:r>
            <a:r>
              <a:rPr lang="en-US" sz="2000">
                <a:solidFill>
                  <a:srgbClr val="FFDF9F"/>
                </a:solidFill>
              </a:rPr>
              <a:t>… </a:t>
            </a:r>
            <a:r>
              <a:rPr lang="en-US" sz="2000" b="1">
                <a:solidFill>
                  <a:srgbClr val="FF6600"/>
                </a:solidFill>
              </a:rPr>
              <a:t>pOH=pK</a:t>
            </a:r>
            <a:r>
              <a:rPr lang="en-US" sz="2000" b="1" baseline="-25000">
                <a:solidFill>
                  <a:srgbClr val="FF6600"/>
                </a:solidFill>
              </a:rPr>
              <a:t>b</a:t>
            </a:r>
            <a:endParaRPr lang="el-GR" sz="2000" b="1">
              <a:solidFill>
                <a:srgbClr val="FF6600"/>
              </a:solidFill>
            </a:endParaRPr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323850" y="1052513"/>
            <a:ext cx="431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323850" y="4292600"/>
            <a:ext cx="431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47" grpId="0" animBg="1"/>
      <p:bldP spid="358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308850" y="5708650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 dirty="0">
                <a:solidFill>
                  <a:srgbClr val="FF9900"/>
                </a:solidFill>
              </a:rPr>
              <a:t>τέλος</a:t>
            </a:r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1736725" y="1357313"/>
            <a:ext cx="3673475" cy="1714500"/>
          </a:xfrm>
          <a:prstGeom prst="cloudCallout">
            <a:avLst>
              <a:gd name="adj1" fmla="val 51079"/>
              <a:gd name="adj2" fmla="val 86667"/>
            </a:avLst>
          </a:prstGeom>
          <a:gradFill rotWithShape="1">
            <a:gsLst>
              <a:gs pos="0">
                <a:srgbClr val="760000">
                  <a:gamma/>
                  <a:shade val="46275"/>
                  <a:invGamma/>
                </a:srgbClr>
              </a:gs>
              <a:gs pos="100000">
                <a:srgbClr val="760000"/>
              </a:gs>
            </a:gsLst>
            <a:lin ang="2700000" scaled="1"/>
          </a:gradFill>
          <a:ln w="19050">
            <a:noFill/>
            <a:round/>
            <a:headEnd/>
            <a:tailEnd/>
          </a:ln>
        </p:spPr>
        <p:txBody>
          <a:bodyPr/>
          <a:lstStyle/>
          <a:p>
            <a:r>
              <a:rPr lang="el-GR" sz="1200" dirty="0">
                <a:solidFill>
                  <a:srgbClr val="FFDF9F"/>
                </a:solidFill>
              </a:rPr>
              <a:t>Αναρωτιέμαι… με τι </a:t>
            </a:r>
            <a:r>
              <a:rPr lang="el-GR" sz="1200" dirty="0" err="1">
                <a:solidFill>
                  <a:srgbClr val="FFDF9F"/>
                </a:solidFill>
              </a:rPr>
              <a:t>αντιδραστή-ριο</a:t>
            </a:r>
            <a:r>
              <a:rPr lang="el-GR" sz="1200" dirty="0">
                <a:solidFill>
                  <a:srgbClr val="FFDF9F"/>
                </a:solidFill>
              </a:rPr>
              <a:t> θα πρέπει να </a:t>
            </a:r>
            <a:r>
              <a:rPr lang="el-GR" sz="1200" dirty="0" err="1">
                <a:solidFill>
                  <a:srgbClr val="FFDF9F"/>
                </a:solidFill>
              </a:rPr>
              <a:t>ογκομετρήσου</a:t>
            </a:r>
            <a:r>
              <a:rPr lang="el-GR" sz="1200" dirty="0">
                <a:solidFill>
                  <a:srgbClr val="FFDF9F"/>
                </a:solidFill>
              </a:rPr>
              <a:t>-με τα δάκρυα ενός ανθρώπου, για να μετρήσουμε </a:t>
            </a:r>
            <a:r>
              <a:rPr lang="el-GR" sz="1200" dirty="0" smtClean="0">
                <a:solidFill>
                  <a:srgbClr val="FFDF9F"/>
                </a:solidFill>
              </a:rPr>
              <a:t>την ευαισθησία του</a:t>
            </a:r>
            <a:r>
              <a:rPr lang="el-GR" sz="1200" dirty="0">
                <a:solidFill>
                  <a:srgbClr val="FFDF9F"/>
                </a:solidFill>
              </a:rPr>
              <a:t>…..!</a:t>
            </a:r>
            <a:endParaRPr lang="el-GR" dirty="0">
              <a:solidFill>
                <a:srgbClr val="FFDF9F"/>
              </a:solidFill>
            </a:endParaRPr>
          </a:p>
        </p:txBody>
      </p:sp>
      <p:grpSp>
        <p:nvGrpSpPr>
          <p:cNvPr id="21521" name="Group 17"/>
          <p:cNvGrpSpPr>
            <a:grpSpLocks/>
          </p:cNvGrpSpPr>
          <p:nvPr/>
        </p:nvGrpSpPr>
        <p:grpSpPr bwMode="auto">
          <a:xfrm>
            <a:off x="3924300" y="3748088"/>
            <a:ext cx="2663825" cy="1120775"/>
            <a:chOff x="2472" y="2361"/>
            <a:chExt cx="1678" cy="706"/>
          </a:xfrm>
        </p:grpSpPr>
        <p:pic>
          <p:nvPicPr>
            <p:cNvPr id="21513" name="Picture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363" y="2361"/>
              <a:ext cx="424" cy="706"/>
            </a:xfrm>
            <a:prstGeom prst="rect">
              <a:avLst/>
            </a:prstGeom>
            <a:noFill/>
          </p:spPr>
        </p:pic>
        <p:grpSp>
          <p:nvGrpSpPr>
            <p:cNvPr id="21519" name="Group 15"/>
            <p:cNvGrpSpPr>
              <a:grpSpLocks/>
            </p:cNvGrpSpPr>
            <p:nvPr/>
          </p:nvGrpSpPr>
          <p:grpSpPr bwMode="auto">
            <a:xfrm>
              <a:off x="2472" y="2931"/>
              <a:ext cx="1678" cy="0"/>
              <a:chOff x="2472" y="2931"/>
              <a:chExt cx="1678" cy="0"/>
            </a:xfrm>
          </p:grpSpPr>
          <p:sp>
            <p:nvSpPr>
              <p:cNvPr id="21516" name="Line 12"/>
              <p:cNvSpPr>
                <a:spLocks noChangeShapeType="1"/>
              </p:cNvSpPr>
              <p:nvPr/>
            </p:nvSpPr>
            <p:spPr bwMode="auto">
              <a:xfrm flipH="1">
                <a:off x="3651" y="2931"/>
                <a:ext cx="499" cy="0"/>
              </a:xfrm>
              <a:prstGeom prst="line">
                <a:avLst/>
              </a:prstGeom>
              <a:noFill/>
              <a:ln w="190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l-GR"/>
              </a:p>
            </p:txBody>
          </p:sp>
          <p:sp>
            <p:nvSpPr>
              <p:cNvPr id="21517" name="Line 13"/>
              <p:cNvSpPr>
                <a:spLocks noChangeShapeType="1"/>
              </p:cNvSpPr>
              <p:nvPr/>
            </p:nvSpPr>
            <p:spPr bwMode="auto">
              <a:xfrm flipH="1">
                <a:off x="2472" y="2931"/>
                <a:ext cx="952" cy="0"/>
              </a:xfrm>
              <a:prstGeom prst="line">
                <a:avLst/>
              </a:prstGeom>
              <a:noFill/>
              <a:ln w="190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l-GR"/>
              </a:p>
            </p:txBody>
          </p:sp>
          <p:sp>
            <p:nvSpPr>
              <p:cNvPr id="21518" name="Line 14"/>
              <p:cNvSpPr>
                <a:spLocks noChangeShapeType="1"/>
              </p:cNvSpPr>
              <p:nvPr/>
            </p:nvSpPr>
            <p:spPr bwMode="auto">
              <a:xfrm flipH="1">
                <a:off x="3515" y="2931"/>
                <a:ext cx="46" cy="0"/>
              </a:xfrm>
              <a:prstGeom prst="line">
                <a:avLst/>
              </a:prstGeom>
              <a:noFill/>
              <a:ln w="190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l-GR"/>
              </a:p>
            </p:txBody>
          </p:sp>
        </p:grpSp>
      </p:grpSp>
      <p:sp>
        <p:nvSpPr>
          <p:cNvPr id="11" name="10 - TextBox"/>
          <p:cNvSpPr txBox="1"/>
          <p:nvPr/>
        </p:nvSpPr>
        <p:spPr>
          <a:xfrm>
            <a:off x="6500826" y="1357298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peace</a:t>
            </a:r>
            <a:endParaRPr lang="el-GR" dirty="0">
              <a:solidFill>
                <a:schemeClr val="bg2"/>
              </a:solidFill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7000892" y="2857496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sun</a:t>
            </a:r>
            <a:endParaRPr lang="el-GR" dirty="0">
              <a:solidFill>
                <a:schemeClr val="bg2"/>
              </a:solidFill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7072330" y="571480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day</a:t>
            </a:r>
            <a:endParaRPr lang="el-GR" dirty="0">
              <a:solidFill>
                <a:schemeClr val="bg2"/>
              </a:solidFill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7286644" y="221455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man</a:t>
            </a:r>
            <a:endParaRPr lang="el-GR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ers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ers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0"/>
                            </p:stCondLst>
                            <p:childTnLst>
                              <p:par>
                                <p:cTn id="29" presetID="9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500"/>
                            </p:stCondLst>
                            <p:childTnLst>
                              <p:par>
                                <p:cTn id="33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ock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00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8" grpId="1"/>
      <p:bldP spid="21511" grpId="0" animBg="1"/>
      <p:bldP spid="21511" grpId="1" animBg="1"/>
      <p:bldP spid="11" grpId="0"/>
      <p:bldP spid="12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6200" y="549275"/>
          <a:ext cx="2286000" cy="543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Εικόνα bitmap" r:id="rId6" imgW="2285714" imgH="5439534" progId="PBrush">
                  <p:embed/>
                </p:oleObj>
              </mc:Choice>
              <mc:Fallback>
                <p:oleObj name="Εικόνα bitmap" r:id="rId6" imgW="2285714" imgH="5439534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49275"/>
                        <a:ext cx="2286000" cy="543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667000" y="838200"/>
            <a:ext cx="6248400" cy="1196975"/>
          </a:xfrm>
          <a:prstGeom prst="rect">
            <a:avLst/>
          </a:prstGeom>
          <a:solidFill>
            <a:schemeClr val="bg2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Περιέχει το </a:t>
            </a:r>
            <a:r>
              <a:rPr lang="el-GR" b="1">
                <a:solidFill>
                  <a:srgbClr val="760000"/>
                </a:solidFill>
              </a:rPr>
              <a:t>πρότυπο</a:t>
            </a:r>
            <a:r>
              <a:rPr lang="el-GR">
                <a:solidFill>
                  <a:srgbClr val="FFDF9F"/>
                </a:solidFill>
              </a:rPr>
              <a:t> διάλυμα της ουσίας </a:t>
            </a:r>
            <a:r>
              <a:rPr lang="el-GR" b="1">
                <a:solidFill>
                  <a:srgbClr val="FF9900"/>
                </a:solidFill>
              </a:rPr>
              <a:t>Β.</a:t>
            </a:r>
            <a:r>
              <a:rPr lang="en-US" b="1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Η συγκέντρωση αυτού του διαλύματος μας είναι </a:t>
            </a:r>
            <a:r>
              <a:rPr lang="el-GR" b="1">
                <a:solidFill>
                  <a:srgbClr val="760000"/>
                </a:solidFill>
              </a:rPr>
              <a:t>γνωστή.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700338" y="4437063"/>
            <a:ext cx="6192837" cy="1562100"/>
          </a:xfrm>
          <a:prstGeom prst="rect">
            <a:avLst/>
          </a:prstGeom>
          <a:solidFill>
            <a:schemeClr val="bg2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Περιέχει το διάλυμα της ουσίας </a:t>
            </a:r>
            <a:r>
              <a:rPr lang="el-GR" b="1">
                <a:solidFill>
                  <a:srgbClr val="FF9900"/>
                </a:solidFill>
              </a:rPr>
              <a:t>Α,</a:t>
            </a:r>
            <a:r>
              <a:rPr lang="el-GR" b="1">
                <a:solidFill>
                  <a:srgbClr val="FFDF9F"/>
                </a:solidFill>
              </a:rPr>
              <a:t> </a:t>
            </a:r>
            <a:r>
              <a:rPr lang="el-GR" b="1">
                <a:solidFill>
                  <a:srgbClr val="760000"/>
                </a:solidFill>
              </a:rPr>
              <a:t>(ογκο-μετρούμενο διάλυμα)</a:t>
            </a:r>
            <a:r>
              <a:rPr lang="el-GR">
                <a:solidFill>
                  <a:srgbClr val="FFDF9F"/>
                </a:solidFill>
              </a:rPr>
              <a:t> και μικρή ποσότητα κατάλληλου </a:t>
            </a:r>
            <a:r>
              <a:rPr lang="el-GR" b="1">
                <a:solidFill>
                  <a:srgbClr val="760000"/>
                </a:solidFill>
              </a:rPr>
              <a:t>δείκτη.</a:t>
            </a:r>
            <a:r>
              <a:rPr lang="el-GR" b="1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Η συγκέντρωση αυτού του διαλύματος μας είναι </a:t>
            </a:r>
            <a:r>
              <a:rPr lang="el-GR" b="1">
                <a:solidFill>
                  <a:srgbClr val="760000"/>
                </a:solidFill>
              </a:rPr>
              <a:t>άγνωστη.</a:t>
            </a:r>
          </a:p>
        </p:txBody>
      </p:sp>
      <p:grpSp>
        <p:nvGrpSpPr>
          <p:cNvPr id="15387" name="Group 27"/>
          <p:cNvGrpSpPr>
            <a:grpSpLocks/>
          </p:cNvGrpSpPr>
          <p:nvPr/>
        </p:nvGrpSpPr>
        <p:grpSpPr bwMode="auto">
          <a:xfrm>
            <a:off x="1619250" y="282575"/>
            <a:ext cx="2647950" cy="1200150"/>
            <a:chOff x="1020" y="178"/>
            <a:chExt cx="1668" cy="756"/>
          </a:xfrm>
        </p:grpSpPr>
        <p:sp>
          <p:nvSpPr>
            <p:cNvPr id="15363" name="Text Box 3"/>
            <p:cNvSpPr txBox="1">
              <a:spLocks noChangeArrowheads="1"/>
            </p:cNvSpPr>
            <p:nvPr/>
          </p:nvSpPr>
          <p:spPr bwMode="auto">
            <a:xfrm>
              <a:off x="1680" y="178"/>
              <a:ext cx="1008" cy="28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l-GR" b="1">
                  <a:solidFill>
                    <a:schemeClr val="bg2"/>
                  </a:solidFill>
                </a:rPr>
                <a:t>Προχοΐδα               </a:t>
              </a:r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 flipH="1">
              <a:off x="1020" y="370"/>
              <a:ext cx="564" cy="564"/>
            </a:xfrm>
            <a:prstGeom prst="line">
              <a:avLst/>
            </a:prstGeom>
            <a:noFill/>
            <a:ln w="28575">
              <a:solidFill>
                <a:srgbClr val="76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  <p:grpSp>
        <p:nvGrpSpPr>
          <p:cNvPr id="15391" name="Group 31"/>
          <p:cNvGrpSpPr>
            <a:grpSpLocks/>
          </p:cNvGrpSpPr>
          <p:nvPr/>
        </p:nvGrpSpPr>
        <p:grpSpPr bwMode="auto">
          <a:xfrm>
            <a:off x="1763713" y="3860800"/>
            <a:ext cx="3222625" cy="1338263"/>
            <a:chOff x="1111" y="2496"/>
            <a:chExt cx="2030" cy="843"/>
          </a:xfrm>
        </p:grpSpPr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1701" y="2496"/>
              <a:ext cx="1440" cy="288"/>
            </a:xfrm>
            <a:prstGeom prst="rect">
              <a:avLst/>
            </a:prstGeom>
            <a:solidFill>
              <a:srgbClr val="FF99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l-GR" b="1">
                  <a:solidFill>
                    <a:schemeClr val="bg2"/>
                  </a:solidFill>
                </a:rPr>
                <a:t>Κωνική φιάλη</a:t>
              </a:r>
            </a:p>
          </p:txBody>
        </p:sp>
        <p:sp>
          <p:nvSpPr>
            <p:cNvPr id="15377" name="Line 17"/>
            <p:cNvSpPr>
              <a:spLocks noChangeShapeType="1"/>
            </p:cNvSpPr>
            <p:nvPr/>
          </p:nvSpPr>
          <p:spPr bwMode="auto">
            <a:xfrm flipH="1">
              <a:off x="1111" y="2688"/>
              <a:ext cx="521" cy="651"/>
            </a:xfrm>
            <a:prstGeom prst="line">
              <a:avLst/>
            </a:prstGeom>
            <a:noFill/>
            <a:ln w="28575">
              <a:solidFill>
                <a:srgbClr val="76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  <p:grpSp>
        <p:nvGrpSpPr>
          <p:cNvPr id="15390" name="Group 30"/>
          <p:cNvGrpSpPr>
            <a:grpSpLocks/>
          </p:cNvGrpSpPr>
          <p:nvPr/>
        </p:nvGrpSpPr>
        <p:grpSpPr bwMode="auto">
          <a:xfrm>
            <a:off x="2667000" y="2924175"/>
            <a:ext cx="6172200" cy="727075"/>
            <a:chOff x="1680" y="1933"/>
            <a:chExt cx="3888" cy="458"/>
          </a:xfrm>
        </p:grpSpPr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1680" y="1939"/>
              <a:ext cx="3888" cy="45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50000"/>
                </a:spcBef>
              </a:pPr>
              <a:r>
                <a:rPr lang="el-GR" sz="2200" dirty="0">
                  <a:solidFill>
                    <a:srgbClr val="CC0000"/>
                  </a:solidFill>
                  <a:sym typeface="Wingdings" pitchFamily="2" charset="2"/>
                </a:rPr>
                <a:t></a:t>
              </a:r>
              <a:r>
                <a:rPr lang="el-GR" sz="2200" dirty="0">
                  <a:solidFill>
                    <a:srgbClr val="FFDF9F"/>
                  </a:solidFill>
                  <a:sym typeface="Wingdings" pitchFamily="2" charset="2"/>
                </a:rPr>
                <a:t> </a:t>
              </a:r>
              <a:r>
                <a:rPr lang="el-GR" sz="2200" dirty="0">
                  <a:solidFill>
                    <a:srgbClr val="FFDF9F"/>
                  </a:solidFill>
                </a:rPr>
                <a:t>Αν η</a:t>
              </a:r>
              <a:r>
                <a:rPr lang="el-GR" sz="2200" dirty="0">
                  <a:solidFill>
                    <a:schemeClr val="folHlink"/>
                  </a:solidFill>
                </a:rPr>
                <a:t> </a:t>
              </a:r>
              <a:r>
                <a:rPr lang="el-GR" sz="2200" b="1" dirty="0">
                  <a:solidFill>
                    <a:srgbClr val="FF9900"/>
                  </a:solidFill>
                </a:rPr>
                <a:t>Β</a:t>
              </a:r>
              <a:r>
                <a:rPr lang="el-GR" sz="2200" dirty="0">
                  <a:solidFill>
                    <a:schemeClr val="folHlink"/>
                  </a:solidFill>
                </a:rPr>
                <a:t> </a:t>
              </a:r>
              <a:r>
                <a:rPr lang="el-GR" sz="2200" dirty="0">
                  <a:solidFill>
                    <a:srgbClr val="FFDF9F"/>
                  </a:solidFill>
                </a:rPr>
                <a:t>είναι βάση…</a:t>
              </a:r>
              <a:r>
                <a:rPr lang="el-GR" sz="2200" dirty="0">
                  <a:solidFill>
                    <a:schemeClr val="folHlink"/>
                  </a:solidFill>
                </a:rPr>
                <a:t>             </a:t>
              </a:r>
              <a:r>
                <a:rPr lang="el-GR" sz="2200" b="1" dirty="0">
                  <a:solidFill>
                    <a:srgbClr val="760000"/>
                  </a:solidFill>
                </a:rPr>
                <a:t>ΑΛΚΑΛΙΜΕΤΡΙΑ</a:t>
              </a:r>
            </a:p>
            <a:p>
              <a:pPr algn="l">
                <a:lnSpc>
                  <a:spcPct val="80000"/>
                </a:lnSpc>
                <a:spcBef>
                  <a:spcPct val="50000"/>
                </a:spcBef>
              </a:pPr>
              <a:r>
                <a:rPr lang="el-GR" sz="1800" dirty="0">
                  <a:solidFill>
                    <a:srgbClr val="FFDF9F"/>
                  </a:solidFill>
                </a:rPr>
                <a:t>     (οπότε η </a:t>
              </a:r>
              <a:r>
                <a:rPr lang="el-GR" sz="1800" dirty="0">
                  <a:solidFill>
                    <a:srgbClr val="FF9900"/>
                  </a:solidFill>
                </a:rPr>
                <a:t>Α</a:t>
              </a:r>
              <a:r>
                <a:rPr lang="el-GR" sz="1800" dirty="0">
                  <a:solidFill>
                    <a:srgbClr val="FFDF9F"/>
                  </a:solidFill>
                </a:rPr>
                <a:t> είναι οξύ)</a:t>
              </a:r>
            </a:p>
          </p:txBody>
        </p:sp>
        <p:sp>
          <p:nvSpPr>
            <p:cNvPr id="15384" name="AutoShape 24"/>
            <p:cNvSpPr>
              <a:spLocks noChangeArrowheads="1"/>
            </p:cNvSpPr>
            <p:nvPr/>
          </p:nvSpPr>
          <p:spPr bwMode="auto">
            <a:xfrm>
              <a:off x="3627" y="1933"/>
              <a:ext cx="432" cy="242"/>
            </a:xfrm>
            <a:prstGeom prst="rightArrow">
              <a:avLst>
                <a:gd name="adj1" fmla="val 50000"/>
                <a:gd name="adj2" fmla="val 44628"/>
              </a:avLst>
            </a:prstGeom>
            <a:gradFill rotWithShape="0">
              <a:gsLst>
                <a:gs pos="0">
                  <a:srgbClr val="CC0000"/>
                </a:gs>
                <a:gs pos="100000">
                  <a:srgbClr val="CC00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5389" name="Group 29"/>
          <p:cNvGrpSpPr>
            <a:grpSpLocks/>
          </p:cNvGrpSpPr>
          <p:nvPr/>
        </p:nvGrpSpPr>
        <p:grpSpPr bwMode="auto">
          <a:xfrm>
            <a:off x="2700338" y="2133600"/>
            <a:ext cx="6172200" cy="661988"/>
            <a:chOff x="1680" y="1389"/>
            <a:chExt cx="3888" cy="417"/>
          </a:xfrm>
        </p:grpSpPr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1680" y="1389"/>
              <a:ext cx="3888" cy="41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l-GR" sz="2200">
                  <a:solidFill>
                    <a:srgbClr val="CC0000"/>
                  </a:solidFill>
                  <a:sym typeface="Wingdings" pitchFamily="2" charset="2"/>
                </a:rPr>
                <a:t></a:t>
              </a:r>
              <a:r>
                <a:rPr lang="el-GR" sz="2200">
                  <a:solidFill>
                    <a:srgbClr val="FFDF9F"/>
                  </a:solidFill>
                  <a:sym typeface="Wingdings" pitchFamily="2" charset="2"/>
                </a:rPr>
                <a:t> </a:t>
              </a:r>
              <a:r>
                <a:rPr lang="el-GR" sz="2200">
                  <a:solidFill>
                    <a:srgbClr val="FFDF9F"/>
                  </a:solidFill>
                </a:rPr>
                <a:t>Αν η</a:t>
              </a:r>
              <a:r>
                <a:rPr lang="el-GR" sz="2200">
                  <a:solidFill>
                    <a:schemeClr val="folHlink"/>
                  </a:solidFill>
                </a:rPr>
                <a:t> </a:t>
              </a:r>
              <a:r>
                <a:rPr lang="el-GR" sz="2200" b="1">
                  <a:solidFill>
                    <a:srgbClr val="FF9900"/>
                  </a:solidFill>
                </a:rPr>
                <a:t>Β</a:t>
              </a:r>
              <a:r>
                <a:rPr lang="el-GR" sz="2200">
                  <a:solidFill>
                    <a:schemeClr val="folHlink"/>
                  </a:solidFill>
                </a:rPr>
                <a:t> </a:t>
              </a:r>
              <a:r>
                <a:rPr lang="el-GR" sz="2200">
                  <a:solidFill>
                    <a:srgbClr val="FFDF9F"/>
                  </a:solidFill>
                </a:rPr>
                <a:t>είναι οξύ…   </a:t>
              </a:r>
              <a:r>
                <a:rPr lang="el-GR" sz="2200">
                  <a:solidFill>
                    <a:schemeClr val="folHlink"/>
                  </a:solidFill>
                </a:rPr>
                <a:t>              </a:t>
              </a:r>
              <a:r>
                <a:rPr lang="el-GR" sz="2200" b="1">
                  <a:solidFill>
                    <a:srgbClr val="760000"/>
                  </a:solidFill>
                </a:rPr>
                <a:t>ΟΞΥΜΕΤΡΙΑ</a:t>
              </a:r>
              <a:endParaRPr lang="en-US" sz="2200" b="1">
                <a:solidFill>
                  <a:srgbClr val="760000"/>
                </a:solidFill>
              </a:endParaRPr>
            </a:p>
            <a:p>
              <a:pPr algn="l">
                <a:lnSpc>
                  <a:spcPct val="20000"/>
                </a:lnSpc>
                <a:spcBef>
                  <a:spcPct val="50000"/>
                </a:spcBef>
              </a:pPr>
              <a:r>
                <a:rPr lang="el-GR" sz="2200">
                  <a:solidFill>
                    <a:srgbClr val="FFDF9F"/>
                  </a:solidFill>
                </a:rPr>
                <a:t>    </a:t>
              </a:r>
              <a:r>
                <a:rPr lang="el-GR" sz="1800">
                  <a:solidFill>
                    <a:srgbClr val="FFDF9F"/>
                  </a:solidFill>
                </a:rPr>
                <a:t>(οπότε η </a:t>
              </a:r>
              <a:r>
                <a:rPr lang="el-GR" sz="1800">
                  <a:solidFill>
                    <a:srgbClr val="FF9900"/>
                  </a:solidFill>
                </a:rPr>
                <a:t>Α</a:t>
              </a:r>
              <a:r>
                <a:rPr lang="el-GR" sz="1800">
                  <a:solidFill>
                    <a:srgbClr val="FFDF9F"/>
                  </a:solidFill>
                </a:rPr>
                <a:t> είναι βάση)</a:t>
              </a:r>
              <a:r>
                <a:rPr lang="el-GR" sz="2200">
                  <a:solidFill>
                    <a:schemeClr val="folHlink"/>
                  </a:solidFill>
                </a:rPr>
                <a:t>   </a:t>
              </a:r>
            </a:p>
          </p:txBody>
        </p:sp>
        <p:sp>
          <p:nvSpPr>
            <p:cNvPr id="15388" name="AutoShape 28"/>
            <p:cNvSpPr>
              <a:spLocks noChangeArrowheads="1"/>
            </p:cNvSpPr>
            <p:nvPr/>
          </p:nvSpPr>
          <p:spPr bwMode="auto">
            <a:xfrm>
              <a:off x="3627" y="1419"/>
              <a:ext cx="432" cy="242"/>
            </a:xfrm>
            <a:prstGeom prst="rightArrow">
              <a:avLst>
                <a:gd name="adj1" fmla="val 50000"/>
                <a:gd name="adj2" fmla="val 44628"/>
              </a:avLst>
            </a:prstGeom>
            <a:gradFill rotWithShape="0">
              <a:gsLst>
                <a:gs pos="0">
                  <a:srgbClr val="CC0000"/>
                </a:gs>
                <a:gs pos="100000">
                  <a:srgbClr val="CC00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 autoUpdateAnimBg="0"/>
      <p:bldP spid="15375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50888" y="700088"/>
            <a:ext cx="6629400" cy="519112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2800" b="1">
                <a:solidFill>
                  <a:schemeClr val="bg2"/>
                </a:solidFill>
              </a:rPr>
              <a:t>Ισοδύναμο</a:t>
            </a:r>
            <a:r>
              <a:rPr lang="el-GR" b="1">
                <a:solidFill>
                  <a:schemeClr val="bg2"/>
                </a:solidFill>
              </a:rPr>
              <a:t> </a:t>
            </a:r>
            <a:r>
              <a:rPr lang="el-GR" sz="2800" b="1">
                <a:solidFill>
                  <a:schemeClr val="bg2"/>
                </a:solidFill>
              </a:rPr>
              <a:t>σημείο ογκομέτρησης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3400" y="1647825"/>
            <a:ext cx="7924800" cy="15525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Ονομάζουμε έτσι το σημείο της ογκομέτρησης στο οποίο έχει αντιδράσει </a:t>
            </a:r>
            <a:r>
              <a:rPr lang="el-GR" b="1">
                <a:solidFill>
                  <a:srgbClr val="760000"/>
                </a:solidFill>
              </a:rPr>
              <a:t>πλήρως</a:t>
            </a:r>
            <a:r>
              <a:rPr lang="el-GR">
                <a:solidFill>
                  <a:srgbClr val="FFDF9F"/>
                </a:solidFill>
              </a:rPr>
              <a:t> η ποσότητα της ουσίας </a:t>
            </a:r>
            <a:r>
              <a:rPr lang="el-GR" b="1">
                <a:solidFill>
                  <a:srgbClr val="FF9900"/>
                </a:solidFill>
              </a:rPr>
              <a:t>Α,</a:t>
            </a:r>
            <a:r>
              <a:rPr lang="el-GR">
                <a:solidFill>
                  <a:srgbClr val="FFDF9F"/>
                </a:solidFill>
              </a:rPr>
              <a:t> (που περιέχεται στο ογκομετρούμενο διάλυμα), με ορισμένη ποσότητα του πρότυπου διαλύματος.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3400" y="3581400"/>
            <a:ext cx="8077200" cy="15525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Ένας απλός τρόπος εντοπισμού του ισοδύναμου σημείου μιας ογκομέτρησης είναι με τη χρήση κατάλληλου δείκτη, ο οποίος «προδίδει» το ισοδύναμο σημείο με την αλλαγή του χρώματός του.</a:t>
            </a:r>
          </a:p>
        </p:txBody>
      </p:sp>
    </p:spTree>
  </p:cSld>
  <p:clrMapOvr>
    <a:masterClrMapping/>
  </p:clrMapOvr>
  <p:transition advClick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5" grpId="0" animBg="1" autoUpdateAnimBg="0"/>
      <p:bldP spid="1843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22325" y="700088"/>
            <a:ext cx="6629400" cy="519112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2800" b="1">
                <a:solidFill>
                  <a:schemeClr val="bg2"/>
                </a:solidFill>
              </a:rPr>
              <a:t>Τελικό</a:t>
            </a:r>
            <a:r>
              <a:rPr lang="el-GR" b="1">
                <a:solidFill>
                  <a:schemeClr val="bg2"/>
                </a:solidFill>
              </a:rPr>
              <a:t> </a:t>
            </a:r>
            <a:r>
              <a:rPr lang="el-GR" sz="2800" b="1">
                <a:solidFill>
                  <a:schemeClr val="bg2"/>
                </a:solidFill>
              </a:rPr>
              <a:t>σημείο ογκομέτρησης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533400" y="1647825"/>
            <a:ext cx="7924800" cy="11874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Ονομάζουμε έτσι το σημείο της ογκομέτρησης στο οποίο παρατηρείται αλλαγή στο χρώμα του ογκομετρούμενου διαλύματος.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33400" y="3200400"/>
            <a:ext cx="8077200" cy="19177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Εννοείται ότι ο στόχος μας σε μια ογκομέτρηση, είναι το τελικό σημείο να βρίσκεται όσο το δυνατόν πλησιέστερα στο ισοδύναμο σημείο. Για να εξασφαλιστεί κάτι τέτοιο θα πρέπει ο δείκτης που θα επιλεγεί να αλλάζει χρώμα στην περιοχή του ισοδύναμου σημείου.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59" grpId="0" animBg="1" autoUpdateAnimBg="0"/>
      <p:bldP spid="19460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938" y="377825"/>
            <a:ext cx="1590675" cy="5572125"/>
          </a:xfrm>
          <a:prstGeom prst="rect">
            <a:avLst/>
          </a:prstGeom>
          <a:noFill/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286000" y="319088"/>
            <a:ext cx="5181600" cy="519112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2800" b="1">
                <a:solidFill>
                  <a:schemeClr val="bg2"/>
                </a:solidFill>
              </a:rPr>
              <a:t>Παράδειγμα αλκαλιμετρίας</a:t>
            </a:r>
          </a:p>
        </p:txBody>
      </p:sp>
      <p:grpSp>
        <p:nvGrpSpPr>
          <p:cNvPr id="16391" name="Group 7"/>
          <p:cNvGrpSpPr>
            <a:grpSpLocks/>
          </p:cNvGrpSpPr>
          <p:nvPr/>
        </p:nvGrpSpPr>
        <p:grpSpPr bwMode="auto">
          <a:xfrm>
            <a:off x="1600200" y="1295400"/>
            <a:ext cx="2362200" cy="914400"/>
            <a:chOff x="1200" y="432"/>
            <a:chExt cx="1488" cy="576"/>
          </a:xfrm>
        </p:grpSpPr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1680" y="432"/>
              <a:ext cx="1008" cy="28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l-GR" b="1">
                  <a:solidFill>
                    <a:schemeClr val="bg2"/>
                  </a:solidFill>
                </a:rPr>
                <a:t>Προχοΐδα               </a:t>
              </a:r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H="1">
              <a:off x="1200" y="624"/>
              <a:ext cx="384" cy="384"/>
            </a:xfrm>
            <a:prstGeom prst="line">
              <a:avLst/>
            </a:prstGeom>
            <a:noFill/>
            <a:ln w="28575">
              <a:solidFill>
                <a:srgbClr val="76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339975" y="1920875"/>
            <a:ext cx="6248400" cy="8223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Περιέχει </a:t>
            </a:r>
            <a:r>
              <a:rPr lang="el-GR" b="1">
                <a:solidFill>
                  <a:srgbClr val="760000"/>
                </a:solidFill>
              </a:rPr>
              <a:t>25</a:t>
            </a:r>
            <a:r>
              <a:rPr lang="en-US" b="1">
                <a:solidFill>
                  <a:srgbClr val="760000"/>
                </a:solidFill>
              </a:rPr>
              <a:t>mL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πρότυπου διαλύματος </a:t>
            </a:r>
            <a:r>
              <a:rPr lang="en-US" b="1">
                <a:solidFill>
                  <a:srgbClr val="760000"/>
                </a:solidFill>
              </a:rPr>
              <a:t>NaOH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 (ουσία </a:t>
            </a:r>
            <a:r>
              <a:rPr lang="el-GR" b="1">
                <a:solidFill>
                  <a:srgbClr val="FF9900"/>
                </a:solidFill>
              </a:rPr>
              <a:t>Β</a:t>
            </a:r>
            <a:r>
              <a:rPr lang="el-GR">
                <a:solidFill>
                  <a:srgbClr val="FFDF9F"/>
                </a:solidFill>
              </a:rPr>
              <a:t>), συγκέντρωσης </a:t>
            </a:r>
            <a:r>
              <a:rPr lang="el-GR" b="1">
                <a:solidFill>
                  <a:srgbClr val="760000"/>
                </a:solidFill>
              </a:rPr>
              <a:t>0,1Μ.</a:t>
            </a:r>
          </a:p>
        </p:txBody>
      </p:sp>
      <p:grpSp>
        <p:nvGrpSpPr>
          <p:cNvPr id="16395" name="Group 11"/>
          <p:cNvGrpSpPr>
            <a:grpSpLocks/>
          </p:cNvGrpSpPr>
          <p:nvPr/>
        </p:nvGrpSpPr>
        <p:grpSpPr bwMode="auto">
          <a:xfrm>
            <a:off x="1547813" y="3500438"/>
            <a:ext cx="3048000" cy="1066800"/>
            <a:chOff x="1248" y="2592"/>
            <a:chExt cx="1920" cy="672"/>
          </a:xfrm>
        </p:grpSpPr>
        <p:sp>
          <p:nvSpPr>
            <p:cNvPr id="16396" name="Text Box 12"/>
            <p:cNvSpPr txBox="1">
              <a:spLocks noChangeArrowheads="1"/>
            </p:cNvSpPr>
            <p:nvPr/>
          </p:nvSpPr>
          <p:spPr bwMode="auto">
            <a:xfrm>
              <a:off x="1728" y="2592"/>
              <a:ext cx="1440" cy="28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l-GR" b="1">
                  <a:solidFill>
                    <a:schemeClr val="bg2"/>
                  </a:solidFill>
                </a:rPr>
                <a:t>Κωνική φιάλη</a:t>
              </a:r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 flipH="1">
              <a:off x="1248" y="2784"/>
              <a:ext cx="384" cy="480"/>
            </a:xfrm>
            <a:prstGeom prst="line">
              <a:avLst/>
            </a:prstGeom>
            <a:noFill/>
            <a:ln w="28575">
              <a:solidFill>
                <a:srgbClr val="76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2195513" y="4065588"/>
            <a:ext cx="6400800" cy="11874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Περιέχει </a:t>
            </a:r>
            <a:r>
              <a:rPr lang="el-GR" b="1">
                <a:solidFill>
                  <a:srgbClr val="760000"/>
                </a:solidFill>
              </a:rPr>
              <a:t>10</a:t>
            </a:r>
            <a:r>
              <a:rPr lang="en-US" b="1">
                <a:solidFill>
                  <a:srgbClr val="760000"/>
                </a:solidFill>
              </a:rPr>
              <a:t>mL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διαλύματος </a:t>
            </a:r>
            <a:r>
              <a:rPr lang="en-US" b="1">
                <a:solidFill>
                  <a:srgbClr val="760000"/>
                </a:solidFill>
              </a:rPr>
              <a:t>HCl</a:t>
            </a:r>
            <a:r>
              <a:rPr lang="en-US">
                <a:solidFill>
                  <a:srgbClr val="FFDF9F"/>
                </a:solidFill>
              </a:rPr>
              <a:t> </a:t>
            </a:r>
            <a:r>
              <a:rPr lang="el-GR">
                <a:solidFill>
                  <a:srgbClr val="FFDF9F"/>
                </a:solidFill>
              </a:rPr>
              <a:t>(ουσία </a:t>
            </a:r>
            <a:r>
              <a:rPr lang="el-GR" b="1">
                <a:solidFill>
                  <a:srgbClr val="FF9900"/>
                </a:solidFill>
              </a:rPr>
              <a:t>Α</a:t>
            </a:r>
            <a:r>
              <a:rPr lang="el-GR">
                <a:solidFill>
                  <a:srgbClr val="FFDF9F"/>
                </a:solidFill>
              </a:rPr>
              <a:t>), ά-γνωστης συγκέντρωσης και μικρή ποσότητα κατάλληλου </a:t>
            </a:r>
            <a:r>
              <a:rPr lang="el-GR" b="1">
                <a:solidFill>
                  <a:srgbClr val="760000"/>
                </a:solidFill>
              </a:rPr>
              <a:t>δείκτη (φαινολοφθαλεΐνη).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5" presetClass="entr" presetSubtype="5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 autoUpdateAnimBg="0"/>
      <p:bldP spid="16394" grpId="0" animBg="1" autoUpdateAnimBg="0"/>
      <p:bldP spid="1639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122488" y="368300"/>
            <a:ext cx="6697662" cy="24622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200" dirty="0">
                <a:solidFill>
                  <a:srgbClr val="FFDF9F"/>
                </a:solidFill>
              </a:rPr>
              <a:t>Με κάθε κλικ του ποντικιού</a:t>
            </a:r>
            <a:r>
              <a:rPr lang="en-US" sz="2200" dirty="0">
                <a:solidFill>
                  <a:srgbClr val="FFDF9F"/>
                </a:solidFill>
              </a:rPr>
              <a:t>, </a:t>
            </a:r>
            <a:r>
              <a:rPr lang="el-GR" sz="2200" dirty="0">
                <a:solidFill>
                  <a:srgbClr val="FFDF9F"/>
                </a:solidFill>
              </a:rPr>
              <a:t>στο κουμπί </a:t>
            </a:r>
            <a:r>
              <a:rPr lang="el-GR" sz="2200" b="1" dirty="0">
                <a:solidFill>
                  <a:srgbClr val="760000"/>
                </a:solidFill>
              </a:rPr>
              <a:t>«προς τα κάτω»,</a:t>
            </a:r>
            <a:r>
              <a:rPr lang="el-GR" sz="2200" dirty="0">
                <a:solidFill>
                  <a:srgbClr val="FFDF9F"/>
                </a:solidFill>
              </a:rPr>
              <a:t> της κατακόρυφης γραμμής κύλισης</a:t>
            </a:r>
            <a:r>
              <a:rPr lang="el-GR" sz="2200" dirty="0" smtClean="0">
                <a:solidFill>
                  <a:srgbClr val="FFDF9F"/>
                </a:solidFill>
              </a:rPr>
              <a:t>,</a:t>
            </a:r>
            <a:r>
              <a:rPr lang="en-US" sz="2200" dirty="0" smtClean="0">
                <a:solidFill>
                  <a:srgbClr val="FFDF9F"/>
                </a:solidFill>
              </a:rPr>
              <a:t> </a:t>
            </a:r>
            <a:r>
              <a:rPr lang="el-GR" sz="2200" dirty="0" smtClean="0">
                <a:solidFill>
                  <a:srgbClr val="FFDF9F"/>
                </a:solidFill>
              </a:rPr>
              <a:t>ή στο κουμπί </a:t>
            </a:r>
            <a:r>
              <a:rPr lang="el-GR" sz="2200" b="1" dirty="0" smtClean="0">
                <a:solidFill>
                  <a:srgbClr val="760000"/>
                </a:solidFill>
              </a:rPr>
              <a:t>«προς τα δεξιά», </a:t>
            </a:r>
            <a:r>
              <a:rPr lang="el-GR" sz="2200" dirty="0" smtClean="0">
                <a:solidFill>
                  <a:srgbClr val="FFDF9F"/>
                </a:solidFill>
              </a:rPr>
              <a:t>στο κάτω αριστερό μέρος της οθόνης, </a:t>
            </a:r>
            <a:r>
              <a:rPr lang="el-GR" sz="2200" dirty="0">
                <a:solidFill>
                  <a:srgbClr val="FFDF9F"/>
                </a:solidFill>
              </a:rPr>
              <a:t>θα πέφτει </a:t>
            </a:r>
            <a:r>
              <a:rPr lang="el-GR" sz="2200" b="1" dirty="0">
                <a:solidFill>
                  <a:srgbClr val="760000"/>
                </a:solidFill>
              </a:rPr>
              <a:t>1</a:t>
            </a:r>
            <a:r>
              <a:rPr lang="en-US" sz="2200" b="1" dirty="0">
                <a:solidFill>
                  <a:srgbClr val="760000"/>
                </a:solidFill>
              </a:rPr>
              <a:t>mL</a:t>
            </a:r>
            <a:r>
              <a:rPr lang="en-US" sz="2200" dirty="0">
                <a:solidFill>
                  <a:srgbClr val="FFDF9F"/>
                </a:solidFill>
              </a:rPr>
              <a:t> </a:t>
            </a:r>
            <a:r>
              <a:rPr lang="el-GR" sz="2200" dirty="0">
                <a:solidFill>
                  <a:srgbClr val="FFDF9F"/>
                </a:solidFill>
              </a:rPr>
              <a:t>πρότυπου διαλύματος στην κωνική φιάλη. Να σημειωθεί η ένδειξη της </a:t>
            </a:r>
            <a:r>
              <a:rPr lang="el-GR" sz="2200" dirty="0" err="1">
                <a:solidFill>
                  <a:srgbClr val="FFDF9F"/>
                </a:solidFill>
              </a:rPr>
              <a:t>προχοΐδας</a:t>
            </a:r>
            <a:r>
              <a:rPr lang="el-GR" sz="2200" dirty="0">
                <a:solidFill>
                  <a:srgbClr val="FFDF9F"/>
                </a:solidFill>
              </a:rPr>
              <a:t>, όταν συμβεί η χρωματική μεταβολή στο διάλυμα της κωνικής φιάλης.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527300" y="2852738"/>
            <a:ext cx="3124200" cy="457200"/>
          </a:xfrm>
          <a:prstGeom prst="rect">
            <a:avLst/>
          </a:prstGeom>
          <a:solidFill>
            <a:srgbClr val="760000"/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solidFill>
                  <a:srgbClr val="FFDF9F"/>
                </a:solidFill>
              </a:rPr>
              <a:t>Ένδειξη προχοΐδας</a:t>
            </a: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2627313" y="4178311"/>
            <a:ext cx="2895600" cy="822325"/>
          </a:xfrm>
          <a:prstGeom prst="rect">
            <a:avLst/>
          </a:prstGeom>
          <a:solidFill>
            <a:srgbClr val="760000"/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solidFill>
                  <a:srgbClr val="FFDF9F"/>
                </a:solidFill>
              </a:rPr>
              <a:t>ΤΕΛΙΚΟ ΣΗΜΕΙΟ ΟΓΚΟΜΕΤΡΗΣΗΣ</a:t>
            </a:r>
          </a:p>
        </p:txBody>
      </p:sp>
      <p:grpSp>
        <p:nvGrpSpPr>
          <p:cNvPr id="17471" name="Group 63"/>
          <p:cNvGrpSpPr>
            <a:grpSpLocks/>
          </p:cNvGrpSpPr>
          <p:nvPr/>
        </p:nvGrpSpPr>
        <p:grpSpPr bwMode="auto">
          <a:xfrm>
            <a:off x="527050" y="642938"/>
            <a:ext cx="4117975" cy="5572125"/>
            <a:chOff x="332" y="405"/>
            <a:chExt cx="2594" cy="3510"/>
          </a:xfrm>
        </p:grpSpPr>
        <p:pic>
          <p:nvPicPr>
            <p:cNvPr id="17459" name="Picture 5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32" y="405"/>
              <a:ext cx="1002" cy="3510"/>
            </a:xfrm>
            <a:prstGeom prst="rect">
              <a:avLst/>
            </a:prstGeom>
            <a:noFill/>
          </p:spPr>
        </p:pic>
        <p:sp>
          <p:nvSpPr>
            <p:cNvPr id="17470" name="Rectangle 62"/>
            <p:cNvSpPr>
              <a:spLocks noChangeArrowheads="1"/>
            </p:cNvSpPr>
            <p:nvPr/>
          </p:nvSpPr>
          <p:spPr bwMode="auto">
            <a:xfrm>
              <a:off x="2200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0 mL</a:t>
              </a:r>
              <a:endParaRPr lang="el-GR" b="1">
                <a:solidFill>
                  <a:srgbClr val="FF9900"/>
                </a:solidFill>
              </a:endParaRPr>
            </a:p>
          </p:txBody>
        </p:sp>
      </p:grpSp>
      <p:grpSp>
        <p:nvGrpSpPr>
          <p:cNvPr id="17474" name="Group 66"/>
          <p:cNvGrpSpPr>
            <a:grpSpLocks/>
          </p:cNvGrpSpPr>
          <p:nvPr/>
        </p:nvGrpSpPr>
        <p:grpSpPr bwMode="auto">
          <a:xfrm>
            <a:off x="533400" y="647700"/>
            <a:ext cx="4110038" cy="5562600"/>
            <a:chOff x="336" y="408"/>
            <a:chExt cx="2589" cy="3504"/>
          </a:xfrm>
        </p:grpSpPr>
        <p:sp>
          <p:nvSpPr>
            <p:cNvPr id="17468" name="Rectangle 60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1 mL</a:t>
              </a:r>
              <a:endParaRPr lang="el-GR" b="1">
                <a:solidFill>
                  <a:srgbClr val="FF9900"/>
                </a:solidFill>
              </a:endParaRPr>
            </a:p>
          </p:txBody>
        </p:sp>
        <p:pic>
          <p:nvPicPr>
            <p:cNvPr id="17473" name="Picture 6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36" y="408"/>
              <a:ext cx="1002" cy="3504"/>
            </a:xfrm>
            <a:prstGeom prst="rect">
              <a:avLst/>
            </a:prstGeom>
            <a:noFill/>
          </p:spPr>
        </p:pic>
      </p:grpSp>
      <p:grpSp>
        <p:nvGrpSpPr>
          <p:cNvPr id="17478" name="Group 70"/>
          <p:cNvGrpSpPr>
            <a:grpSpLocks/>
          </p:cNvGrpSpPr>
          <p:nvPr/>
        </p:nvGrpSpPr>
        <p:grpSpPr bwMode="auto">
          <a:xfrm>
            <a:off x="539750" y="652463"/>
            <a:ext cx="4103688" cy="5553075"/>
            <a:chOff x="340" y="411"/>
            <a:chExt cx="2585" cy="3498"/>
          </a:xfrm>
        </p:grpSpPr>
        <p:pic>
          <p:nvPicPr>
            <p:cNvPr id="17475" name="Picture 67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40" y="411"/>
              <a:ext cx="996" cy="3498"/>
            </a:xfrm>
            <a:prstGeom prst="rect">
              <a:avLst/>
            </a:prstGeom>
            <a:noFill/>
          </p:spPr>
        </p:pic>
        <p:sp>
          <p:nvSpPr>
            <p:cNvPr id="17469" name="Rectangle 61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2 mL</a:t>
              </a:r>
              <a:endParaRPr lang="el-GR" b="1">
                <a:solidFill>
                  <a:srgbClr val="FF9900"/>
                </a:solidFill>
              </a:endParaRPr>
            </a:p>
          </p:txBody>
        </p:sp>
      </p:grpSp>
      <p:grpSp>
        <p:nvGrpSpPr>
          <p:cNvPr id="17481" name="Group 73"/>
          <p:cNvGrpSpPr>
            <a:grpSpLocks/>
          </p:cNvGrpSpPr>
          <p:nvPr/>
        </p:nvGrpSpPr>
        <p:grpSpPr bwMode="auto">
          <a:xfrm>
            <a:off x="539750" y="657225"/>
            <a:ext cx="4103688" cy="5543550"/>
            <a:chOff x="340" y="414"/>
            <a:chExt cx="2585" cy="3492"/>
          </a:xfrm>
        </p:grpSpPr>
        <p:pic>
          <p:nvPicPr>
            <p:cNvPr id="17480" name="Picture 72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40" y="414"/>
              <a:ext cx="984" cy="3492"/>
            </a:xfrm>
            <a:prstGeom prst="rect">
              <a:avLst/>
            </a:prstGeom>
            <a:noFill/>
          </p:spPr>
        </p:pic>
        <p:sp>
          <p:nvSpPr>
            <p:cNvPr id="17477" name="Rectangle 69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3 mL</a:t>
              </a:r>
              <a:endParaRPr lang="el-GR" b="1">
                <a:solidFill>
                  <a:srgbClr val="FF9900"/>
                </a:solidFill>
              </a:endParaRPr>
            </a:p>
          </p:txBody>
        </p:sp>
      </p:grpSp>
      <p:grpSp>
        <p:nvGrpSpPr>
          <p:cNvPr id="17486" name="Group 78"/>
          <p:cNvGrpSpPr>
            <a:grpSpLocks/>
          </p:cNvGrpSpPr>
          <p:nvPr/>
        </p:nvGrpSpPr>
        <p:grpSpPr bwMode="auto">
          <a:xfrm>
            <a:off x="476250" y="614363"/>
            <a:ext cx="4167188" cy="5629275"/>
            <a:chOff x="300" y="387"/>
            <a:chExt cx="2625" cy="3546"/>
          </a:xfrm>
        </p:grpSpPr>
        <p:sp>
          <p:nvSpPr>
            <p:cNvPr id="17476" name="Rectangle 68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4 mL</a:t>
              </a:r>
              <a:endParaRPr lang="el-GR" b="1">
                <a:solidFill>
                  <a:srgbClr val="FF9900"/>
                </a:solidFill>
              </a:endParaRPr>
            </a:p>
          </p:txBody>
        </p:sp>
        <p:pic>
          <p:nvPicPr>
            <p:cNvPr id="17485" name="Picture 77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00" y="387"/>
              <a:ext cx="1038" cy="3546"/>
            </a:xfrm>
            <a:prstGeom prst="rect">
              <a:avLst/>
            </a:prstGeom>
            <a:noFill/>
          </p:spPr>
        </p:pic>
      </p:grpSp>
      <p:grpSp>
        <p:nvGrpSpPr>
          <p:cNvPr id="17488" name="Group 80"/>
          <p:cNvGrpSpPr>
            <a:grpSpLocks/>
          </p:cNvGrpSpPr>
          <p:nvPr/>
        </p:nvGrpSpPr>
        <p:grpSpPr bwMode="auto">
          <a:xfrm>
            <a:off x="468313" y="620713"/>
            <a:ext cx="4175125" cy="5638800"/>
            <a:chOff x="295" y="391"/>
            <a:chExt cx="2630" cy="3552"/>
          </a:xfrm>
        </p:grpSpPr>
        <p:pic>
          <p:nvPicPr>
            <p:cNvPr id="17487" name="Picture 79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95" y="391"/>
              <a:ext cx="1056" cy="3552"/>
            </a:xfrm>
            <a:prstGeom prst="rect">
              <a:avLst/>
            </a:prstGeom>
            <a:noFill/>
          </p:spPr>
        </p:pic>
        <p:sp>
          <p:nvSpPr>
            <p:cNvPr id="17483" name="Rectangle 75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5 mL</a:t>
              </a:r>
              <a:endParaRPr lang="el-GR" b="1">
                <a:solidFill>
                  <a:srgbClr val="FF9900"/>
                </a:solidFill>
              </a:endParaRPr>
            </a:p>
          </p:txBody>
        </p:sp>
      </p:grpSp>
      <p:grpSp>
        <p:nvGrpSpPr>
          <p:cNvPr id="17492" name="Group 84"/>
          <p:cNvGrpSpPr>
            <a:grpSpLocks/>
          </p:cNvGrpSpPr>
          <p:nvPr/>
        </p:nvGrpSpPr>
        <p:grpSpPr bwMode="auto">
          <a:xfrm>
            <a:off x="468313" y="614363"/>
            <a:ext cx="4176712" cy="5629275"/>
            <a:chOff x="295" y="387"/>
            <a:chExt cx="2631" cy="3546"/>
          </a:xfrm>
        </p:grpSpPr>
        <p:sp>
          <p:nvSpPr>
            <p:cNvPr id="17482" name="Rectangle 74"/>
            <p:cNvSpPr>
              <a:spLocks noChangeArrowheads="1"/>
            </p:cNvSpPr>
            <p:nvPr/>
          </p:nvSpPr>
          <p:spPr bwMode="auto">
            <a:xfrm>
              <a:off x="2200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6 mL</a:t>
              </a:r>
              <a:endParaRPr lang="el-GR" b="1">
                <a:solidFill>
                  <a:srgbClr val="FF9900"/>
                </a:solidFill>
              </a:endParaRPr>
            </a:p>
          </p:txBody>
        </p:sp>
        <p:pic>
          <p:nvPicPr>
            <p:cNvPr id="17491" name="Picture 83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295" y="387"/>
              <a:ext cx="1038" cy="3546"/>
            </a:xfrm>
            <a:prstGeom prst="rect">
              <a:avLst/>
            </a:prstGeom>
            <a:noFill/>
          </p:spPr>
        </p:pic>
      </p:grpSp>
      <p:grpSp>
        <p:nvGrpSpPr>
          <p:cNvPr id="17494" name="Group 86"/>
          <p:cNvGrpSpPr>
            <a:grpSpLocks/>
          </p:cNvGrpSpPr>
          <p:nvPr/>
        </p:nvGrpSpPr>
        <p:grpSpPr bwMode="auto">
          <a:xfrm>
            <a:off x="468313" y="619125"/>
            <a:ext cx="4175125" cy="5619750"/>
            <a:chOff x="295" y="390"/>
            <a:chExt cx="2630" cy="3540"/>
          </a:xfrm>
        </p:grpSpPr>
        <p:sp>
          <p:nvSpPr>
            <p:cNvPr id="17489" name="Rectangle 81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solidFill>
                    <a:srgbClr val="FF9900"/>
                  </a:solidFill>
                </a:rPr>
                <a:t>7 mL</a:t>
              </a:r>
              <a:endParaRPr lang="el-GR" b="1">
                <a:solidFill>
                  <a:srgbClr val="FF9900"/>
                </a:solidFill>
              </a:endParaRPr>
            </a:p>
          </p:txBody>
        </p:sp>
        <p:pic>
          <p:nvPicPr>
            <p:cNvPr id="17493" name="Picture 85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295" y="390"/>
              <a:ext cx="1020" cy="3540"/>
            </a:xfrm>
            <a:prstGeom prst="rect">
              <a:avLst/>
            </a:prstGeom>
            <a:noFill/>
          </p:spPr>
        </p:pic>
      </p:grpSp>
      <p:grpSp>
        <p:nvGrpSpPr>
          <p:cNvPr id="17496" name="Group 88"/>
          <p:cNvGrpSpPr>
            <a:grpSpLocks/>
          </p:cNvGrpSpPr>
          <p:nvPr/>
        </p:nvGrpSpPr>
        <p:grpSpPr bwMode="auto">
          <a:xfrm>
            <a:off x="468313" y="614363"/>
            <a:ext cx="4175125" cy="5629275"/>
            <a:chOff x="295" y="387"/>
            <a:chExt cx="2630" cy="3546"/>
          </a:xfrm>
        </p:grpSpPr>
        <p:pic>
          <p:nvPicPr>
            <p:cNvPr id="17495" name="Picture 87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295" y="387"/>
              <a:ext cx="1032" cy="3546"/>
            </a:xfrm>
            <a:prstGeom prst="rect">
              <a:avLst/>
            </a:prstGeom>
            <a:noFill/>
          </p:spPr>
        </p:pic>
        <p:sp>
          <p:nvSpPr>
            <p:cNvPr id="17490" name="Rectangle 82"/>
            <p:cNvSpPr>
              <a:spLocks noChangeArrowheads="1"/>
            </p:cNvSpPr>
            <p:nvPr/>
          </p:nvSpPr>
          <p:spPr bwMode="auto">
            <a:xfrm>
              <a:off x="2199" y="2205"/>
              <a:ext cx="726" cy="318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 dirty="0">
                  <a:solidFill>
                    <a:srgbClr val="FF9900"/>
                  </a:solidFill>
                </a:rPr>
                <a:t>8 mL</a:t>
              </a:r>
              <a:endParaRPr lang="el-GR" b="1" dirty="0">
                <a:solidFill>
                  <a:srgbClr val="FF99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500"/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/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500"/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/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500"/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L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9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/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5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 autoUpdateAnimBg="0"/>
      <p:bldP spid="17412" grpId="0" animBg="1" autoUpdateAnimBg="0"/>
      <p:bldP spid="1745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62000" y="476250"/>
            <a:ext cx="7010400" cy="94615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 b="1">
                <a:solidFill>
                  <a:schemeClr val="bg2"/>
                </a:solidFill>
              </a:rPr>
              <a:t>Υπολογισμός συγκέντρωσης του ογκομετρούμενου διαλύματος 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62000" y="1674813"/>
            <a:ext cx="5867400" cy="457200"/>
          </a:xfrm>
          <a:prstGeom prst="rect">
            <a:avLst/>
          </a:prstGeom>
          <a:solidFill>
            <a:srgbClr val="76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Ποσότητα της βάσης που καταναλώθηκε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2000" y="2212975"/>
            <a:ext cx="5562600" cy="495300"/>
          </a:xfrm>
          <a:prstGeom prst="rect">
            <a:avLst/>
          </a:prstGeom>
          <a:solidFill>
            <a:schemeClr val="bg2"/>
          </a:solidFill>
          <a:ln w="38100">
            <a:solidFill>
              <a:srgbClr val="76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9900"/>
                </a:solidFill>
              </a:rPr>
              <a:t>n</a:t>
            </a:r>
            <a:r>
              <a:rPr lang="en-US" baseline="-25000">
                <a:solidFill>
                  <a:srgbClr val="FF9900"/>
                </a:solidFill>
              </a:rPr>
              <a:t>b</a:t>
            </a:r>
            <a:r>
              <a:rPr lang="en-US">
                <a:solidFill>
                  <a:srgbClr val="FF9900"/>
                </a:solidFill>
              </a:rPr>
              <a:t>=C</a:t>
            </a:r>
            <a:r>
              <a:rPr lang="en-US" baseline="-25000">
                <a:solidFill>
                  <a:srgbClr val="FF9900"/>
                </a:solidFill>
              </a:rPr>
              <a:t>b</a:t>
            </a:r>
            <a:r>
              <a:rPr lang="en-US">
                <a:solidFill>
                  <a:srgbClr val="FF9900"/>
                </a:solidFill>
              </a:rPr>
              <a:t>·V</a:t>
            </a:r>
            <a:r>
              <a:rPr lang="en-US" baseline="-25000">
                <a:solidFill>
                  <a:srgbClr val="FF9900"/>
                </a:solidFill>
              </a:rPr>
              <a:t>b</a:t>
            </a:r>
            <a:r>
              <a:rPr lang="en-US">
                <a:solidFill>
                  <a:srgbClr val="FF9900"/>
                </a:solidFill>
              </a:rPr>
              <a:t>=0,1·0,008=8·10</a:t>
            </a:r>
            <a:r>
              <a:rPr lang="en-US" baseline="30000">
                <a:solidFill>
                  <a:srgbClr val="FF9900"/>
                </a:solidFill>
              </a:rPr>
              <a:t>-4</a:t>
            </a:r>
            <a:r>
              <a:rPr lang="en-US">
                <a:solidFill>
                  <a:srgbClr val="FF9900"/>
                </a:solidFill>
              </a:rPr>
              <a:t>mol NaOH</a:t>
            </a:r>
            <a:endParaRPr lang="el-GR">
              <a:solidFill>
                <a:srgbClr val="FF9900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62000" y="2971800"/>
            <a:ext cx="3962400" cy="457200"/>
          </a:xfrm>
          <a:prstGeom prst="rect">
            <a:avLst/>
          </a:prstGeom>
          <a:solidFill>
            <a:srgbClr val="76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Χημική εξίσωση αντίδρασης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62000" y="4294188"/>
            <a:ext cx="7239000" cy="822325"/>
          </a:xfrm>
          <a:prstGeom prst="rect">
            <a:avLst/>
          </a:prstGeom>
          <a:solidFill>
            <a:srgbClr val="76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Από τη στοιχειομετρία της αντίδρασης φαίνεται ότι η ποσότητα του οξέος που αντέδρασε ήταν…</a:t>
            </a:r>
          </a:p>
        </p:txBody>
      </p:sp>
      <p:grpSp>
        <p:nvGrpSpPr>
          <p:cNvPr id="20491" name="Group 11"/>
          <p:cNvGrpSpPr>
            <a:grpSpLocks/>
          </p:cNvGrpSpPr>
          <p:nvPr/>
        </p:nvGrpSpPr>
        <p:grpSpPr bwMode="auto">
          <a:xfrm>
            <a:off x="762000" y="3509963"/>
            <a:ext cx="5943600" cy="495300"/>
            <a:chOff x="480" y="2064"/>
            <a:chExt cx="3744" cy="312"/>
          </a:xfrm>
        </p:grpSpPr>
        <p:sp>
          <p:nvSpPr>
            <p:cNvPr id="20486" name="Text Box 6"/>
            <p:cNvSpPr txBox="1">
              <a:spLocks noChangeArrowheads="1"/>
            </p:cNvSpPr>
            <p:nvPr/>
          </p:nvSpPr>
          <p:spPr bwMode="auto">
            <a:xfrm>
              <a:off x="480" y="2064"/>
              <a:ext cx="3744" cy="312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rgbClr val="76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solidFill>
                    <a:srgbClr val="FFDF9F"/>
                  </a:solidFill>
                </a:rPr>
                <a:t>HCl</a:t>
              </a:r>
              <a:r>
                <a:rPr lang="en-US" baseline="-25000">
                  <a:solidFill>
                    <a:srgbClr val="FFDF9F"/>
                  </a:solidFill>
                </a:rPr>
                <a:t>(aq) </a:t>
              </a:r>
              <a:r>
                <a:rPr lang="en-US">
                  <a:solidFill>
                    <a:srgbClr val="FFDF9F"/>
                  </a:solidFill>
                </a:rPr>
                <a:t> + NaOH</a:t>
              </a:r>
              <a:r>
                <a:rPr lang="en-US" baseline="-25000">
                  <a:solidFill>
                    <a:srgbClr val="FFDF9F"/>
                  </a:solidFill>
                </a:rPr>
                <a:t>(aq)</a:t>
              </a:r>
              <a:r>
                <a:rPr lang="en-US">
                  <a:solidFill>
                    <a:srgbClr val="FFDF9F"/>
                  </a:solidFill>
                </a:rPr>
                <a:t>           NaCl</a:t>
              </a:r>
              <a:r>
                <a:rPr lang="en-US" baseline="-25000">
                  <a:solidFill>
                    <a:srgbClr val="FFDF9F"/>
                  </a:solidFill>
                </a:rPr>
                <a:t>(aq)</a:t>
              </a:r>
              <a:r>
                <a:rPr lang="en-US">
                  <a:solidFill>
                    <a:srgbClr val="FFDF9F"/>
                  </a:solidFill>
                </a:rPr>
                <a:t> + H</a:t>
              </a:r>
              <a:r>
                <a:rPr lang="en-US" baseline="-25000">
                  <a:solidFill>
                    <a:srgbClr val="FFDF9F"/>
                  </a:solidFill>
                </a:rPr>
                <a:t>2</a:t>
              </a:r>
              <a:r>
                <a:rPr lang="en-US">
                  <a:solidFill>
                    <a:srgbClr val="FFDF9F"/>
                  </a:solidFill>
                </a:rPr>
                <a:t>O</a:t>
              </a:r>
              <a:r>
                <a:rPr lang="en-US" baseline="-25000">
                  <a:solidFill>
                    <a:srgbClr val="FFDF9F"/>
                  </a:solidFill>
                </a:rPr>
                <a:t>(l)</a:t>
              </a:r>
              <a:endParaRPr lang="el-GR">
                <a:solidFill>
                  <a:srgbClr val="FFDF9F"/>
                </a:solidFill>
              </a:endParaRPr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2208" y="2208"/>
              <a:ext cx="384" cy="0"/>
            </a:xfrm>
            <a:prstGeom prst="line">
              <a:avLst/>
            </a:prstGeom>
            <a:noFill/>
            <a:ln w="38100">
              <a:solidFill>
                <a:srgbClr val="76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  <p:grpSp>
        <p:nvGrpSpPr>
          <p:cNvPr id="20496" name="Group 16"/>
          <p:cNvGrpSpPr>
            <a:grpSpLocks/>
          </p:cNvGrpSpPr>
          <p:nvPr/>
        </p:nvGrpSpPr>
        <p:grpSpPr bwMode="auto">
          <a:xfrm>
            <a:off x="762000" y="5194300"/>
            <a:ext cx="5257800" cy="1042988"/>
            <a:chOff x="480" y="2976"/>
            <a:chExt cx="3312" cy="657"/>
          </a:xfrm>
        </p:grpSpPr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480" y="2976"/>
              <a:ext cx="3312" cy="657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rgbClr val="76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solidFill>
                    <a:srgbClr val="FF9900"/>
                  </a:solidFill>
                </a:rPr>
                <a:t>n</a:t>
              </a:r>
              <a:r>
                <a:rPr lang="en-US" baseline="-25000">
                  <a:solidFill>
                    <a:srgbClr val="FF9900"/>
                  </a:solidFill>
                </a:rPr>
                <a:t>a</a:t>
              </a:r>
              <a:r>
                <a:rPr lang="en-US">
                  <a:solidFill>
                    <a:srgbClr val="FF9900"/>
                  </a:solidFill>
                </a:rPr>
                <a:t>=n</a:t>
              </a:r>
              <a:r>
                <a:rPr lang="en-US" baseline="-25000">
                  <a:solidFill>
                    <a:srgbClr val="FF9900"/>
                  </a:solidFill>
                </a:rPr>
                <a:t>b</a:t>
              </a:r>
              <a:r>
                <a:rPr lang="en-US">
                  <a:solidFill>
                    <a:srgbClr val="FF9900"/>
                  </a:solidFill>
                </a:rPr>
                <a:t>=8·10</a:t>
              </a:r>
              <a:r>
                <a:rPr lang="en-US" baseline="30000">
                  <a:solidFill>
                    <a:srgbClr val="FF9900"/>
                  </a:solidFill>
                </a:rPr>
                <a:t>-4</a:t>
              </a:r>
              <a:r>
                <a:rPr lang="en-US">
                  <a:solidFill>
                    <a:srgbClr val="FF9900"/>
                  </a:solidFill>
                </a:rPr>
                <a:t>mol HCl</a:t>
              </a:r>
              <a:r>
                <a:rPr lang="en-US">
                  <a:solidFill>
                    <a:srgbClr val="66FF33"/>
                  </a:solidFill>
                </a:rPr>
                <a:t>  </a:t>
              </a:r>
            </a:p>
            <a:p>
              <a:pPr algn="l">
                <a:spcBef>
                  <a:spcPct val="50000"/>
                </a:spcBef>
              </a:pPr>
              <a:r>
                <a:rPr lang="el-GR">
                  <a:solidFill>
                    <a:srgbClr val="66FF33"/>
                  </a:solidFill>
                </a:rPr>
                <a:t>            </a:t>
              </a:r>
              <a:r>
                <a:rPr lang="en-US">
                  <a:solidFill>
                    <a:srgbClr val="FF9900"/>
                  </a:solidFill>
                </a:rPr>
                <a:t>C</a:t>
              </a:r>
              <a:r>
                <a:rPr lang="en-US" baseline="-25000">
                  <a:solidFill>
                    <a:srgbClr val="FF9900"/>
                  </a:solidFill>
                </a:rPr>
                <a:t>a</a:t>
              </a:r>
              <a:r>
                <a:rPr lang="en-US">
                  <a:solidFill>
                    <a:srgbClr val="FF9900"/>
                  </a:solidFill>
                </a:rPr>
                <a:t>=n</a:t>
              </a:r>
              <a:r>
                <a:rPr lang="en-US" baseline="-25000">
                  <a:solidFill>
                    <a:srgbClr val="FF9900"/>
                  </a:solidFill>
                </a:rPr>
                <a:t>a</a:t>
              </a:r>
              <a:r>
                <a:rPr lang="en-US">
                  <a:solidFill>
                    <a:srgbClr val="FF9900"/>
                  </a:solidFill>
                </a:rPr>
                <a:t>/V=0,0008/0,01=0,08M</a:t>
              </a:r>
              <a:r>
                <a:rPr lang="en-US">
                  <a:solidFill>
                    <a:srgbClr val="66FF33"/>
                  </a:solidFill>
                </a:rPr>
                <a:t>                    </a:t>
              </a:r>
              <a:endParaRPr lang="el-GR">
                <a:solidFill>
                  <a:srgbClr val="66FF33"/>
                </a:solidFill>
              </a:endParaRPr>
            </a:p>
          </p:txBody>
        </p:sp>
        <p:sp>
          <p:nvSpPr>
            <p:cNvPr id="20492" name="AutoShape 12"/>
            <p:cNvSpPr>
              <a:spLocks noChangeArrowheads="1"/>
            </p:cNvSpPr>
            <p:nvPr/>
          </p:nvSpPr>
          <p:spPr bwMode="auto">
            <a:xfrm>
              <a:off x="2448" y="3072"/>
              <a:ext cx="240" cy="144"/>
            </a:xfrm>
            <a:prstGeom prst="rightArrow">
              <a:avLst>
                <a:gd name="adj1" fmla="val 50000"/>
                <a:gd name="adj2" fmla="val 41667"/>
              </a:avLst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0495" name="AutoShape 15"/>
            <p:cNvSpPr>
              <a:spLocks noChangeArrowheads="1"/>
            </p:cNvSpPr>
            <p:nvPr/>
          </p:nvSpPr>
          <p:spPr bwMode="auto">
            <a:xfrm>
              <a:off x="768" y="3408"/>
              <a:ext cx="240" cy="144"/>
            </a:xfrm>
            <a:prstGeom prst="rightArrow">
              <a:avLst>
                <a:gd name="adj1" fmla="val 50000"/>
                <a:gd name="adj2" fmla="val 41667"/>
              </a:avLst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500"/>
                            </p:stCondLst>
                            <p:childTnLst>
                              <p:par>
                                <p:cTn id="18" presetID="16" presetClass="entr" presetSubtype="37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 autoUpdateAnimBg="0"/>
      <p:bldP spid="20483" grpId="0" animBg="1" autoUpdateAnimBg="0"/>
      <p:bldP spid="20484" grpId="0" animBg="1" autoUpdateAnimBg="0"/>
      <p:bldP spid="20485" grpId="0" animBg="1" autoUpdateAnimBg="0"/>
      <p:bldP spid="2048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755650" y="1481138"/>
            <a:ext cx="76327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solidFill>
                  <a:srgbClr val="FFDF9F"/>
                </a:solidFill>
              </a:rPr>
              <a:t>Αν σε ένα σύστημα ορθογωνίων αξόνων αποτυπωθούν στον οριζόντιο άξονα οι τιμές του όγκου του προστιθέμενου </a:t>
            </a:r>
            <a:r>
              <a:rPr lang="el-GR" b="1">
                <a:solidFill>
                  <a:srgbClr val="FF9900"/>
                </a:solidFill>
              </a:rPr>
              <a:t>πρότυπου</a:t>
            </a:r>
            <a:r>
              <a:rPr lang="el-GR">
                <a:solidFill>
                  <a:srgbClr val="FFDF9F"/>
                </a:solidFill>
              </a:rPr>
              <a:t> διαλύματος και στον κατακόρυφο άξονα οι αντίστοιχες τιμές που προκύπτουν κάθε φορά για το </a:t>
            </a:r>
            <a:r>
              <a:rPr lang="en-US" b="1">
                <a:solidFill>
                  <a:srgbClr val="FF9900"/>
                </a:solidFill>
              </a:rPr>
              <a:t>pH</a:t>
            </a:r>
            <a:r>
              <a:rPr lang="el-GR">
                <a:solidFill>
                  <a:srgbClr val="FFDF9F"/>
                </a:solidFill>
              </a:rPr>
              <a:t> του ογκομετρούμενου διαλύματος, τότε από τα ζεύγη τιμών (όγκου</a:t>
            </a:r>
            <a:r>
              <a:rPr lang="en-US">
                <a:solidFill>
                  <a:srgbClr val="FFDF9F"/>
                </a:solidFill>
              </a:rPr>
              <a:t>, pH)</a:t>
            </a:r>
            <a:r>
              <a:rPr lang="el-GR">
                <a:solidFill>
                  <a:srgbClr val="FFDF9F"/>
                </a:solidFill>
              </a:rPr>
              <a:t> θα εμφανιστούν στο επίπεδο των αξόνων κάποια σημεία, από τα οποία σχηματίζεται μια καμπύλη. Αυτή κατά κάποιο τρόπο παρουσιάζει την εξέλιξη της ογκομέτρησης και ονομάζεται…    </a:t>
            </a:r>
            <a:r>
              <a:rPr lang="el-GR" b="1">
                <a:solidFill>
                  <a:srgbClr val="FF9900"/>
                </a:solidFill>
              </a:rPr>
              <a:t>καμπύλη ογκομέτρησης.  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908175" y="677863"/>
            <a:ext cx="5330825" cy="519112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>
                <a:solidFill>
                  <a:schemeClr val="bg2"/>
                </a:solidFill>
              </a:rPr>
              <a:t>Καμπύλη ογκομέτρησης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/>
      <p:bldP spid="286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39750" y="404813"/>
            <a:ext cx="77041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solidFill>
                  <a:srgbClr val="FFDF9F"/>
                </a:solidFill>
              </a:rPr>
              <a:t>Έστω για παράδειγμα, ότι σε μια ογκομέτρηση ισχυρού οξέος, π.χ. διαλύματος </a:t>
            </a:r>
            <a:r>
              <a:rPr lang="en-US" sz="2000" b="1">
                <a:solidFill>
                  <a:srgbClr val="FF9900"/>
                </a:solidFill>
              </a:rPr>
              <a:t>HCl,</a:t>
            </a:r>
            <a:r>
              <a:rPr lang="en-US" sz="2000">
                <a:solidFill>
                  <a:srgbClr val="FFDF9F"/>
                </a:solidFill>
              </a:rPr>
              <a:t> </a:t>
            </a:r>
            <a:r>
              <a:rPr lang="el-GR" sz="2000">
                <a:solidFill>
                  <a:srgbClr val="FFDF9F"/>
                </a:solidFill>
              </a:rPr>
              <a:t>με πρότυπο διάλυμα ισχυρής βάσης π.χ. </a:t>
            </a:r>
            <a:r>
              <a:rPr lang="en-US" sz="2000" b="1">
                <a:solidFill>
                  <a:srgbClr val="FF9900"/>
                </a:solidFill>
              </a:rPr>
              <a:t>NaOH,</a:t>
            </a:r>
            <a:r>
              <a:rPr lang="en-US" sz="2000">
                <a:solidFill>
                  <a:srgbClr val="FFDF9F"/>
                </a:solidFill>
              </a:rPr>
              <a:t> </a:t>
            </a:r>
            <a:r>
              <a:rPr lang="el-GR" sz="2000">
                <a:solidFill>
                  <a:srgbClr val="FFDF9F"/>
                </a:solidFill>
              </a:rPr>
              <a:t>προέκυψε ο ακόλουθος πίνακας τιμών προστιθέμενου όγκου του πρότυπου διαλύματος και </a:t>
            </a:r>
            <a:r>
              <a:rPr lang="en-US" sz="2000">
                <a:solidFill>
                  <a:srgbClr val="FFDF9F"/>
                </a:solidFill>
              </a:rPr>
              <a:t>pH </a:t>
            </a:r>
            <a:r>
              <a:rPr lang="el-GR" sz="2000">
                <a:solidFill>
                  <a:srgbClr val="FFDF9F"/>
                </a:solidFill>
              </a:rPr>
              <a:t>του ογκομετρούμενου διαλύματος.</a:t>
            </a:r>
          </a:p>
        </p:txBody>
      </p:sp>
      <p:pic>
        <p:nvPicPr>
          <p:cNvPr id="32010" name="Picture 26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538163"/>
            <a:ext cx="2057400" cy="5781675"/>
          </a:xfrm>
          <a:prstGeom prst="rect">
            <a:avLst/>
          </a:prstGeom>
          <a:noFill/>
        </p:spPr>
      </p:pic>
      <p:pic>
        <p:nvPicPr>
          <p:cNvPr id="32013" name="Picture 26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41625" y="549275"/>
            <a:ext cx="5762625" cy="3505200"/>
          </a:xfrm>
          <a:prstGeom prst="rect">
            <a:avLst/>
          </a:prstGeom>
          <a:noFill/>
        </p:spPr>
      </p:pic>
      <p:sp>
        <p:nvSpPr>
          <p:cNvPr id="32014" name="Text Box 270"/>
          <p:cNvSpPr txBox="1">
            <a:spLocks noChangeArrowheads="1"/>
          </p:cNvSpPr>
          <p:nvPr/>
        </p:nvSpPr>
        <p:spPr bwMode="auto">
          <a:xfrm>
            <a:off x="2843213" y="4076700"/>
            <a:ext cx="5761037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solidFill>
                  <a:srgbClr val="FFDF9F"/>
                </a:solidFill>
              </a:rPr>
              <a:t>Αφού ογκομετρείται ισχυρό οξύ, με ισχυρή βάση, στο ισοδύναμο σημείο </a:t>
            </a:r>
            <a:r>
              <a:rPr lang="el-GR" sz="1800" b="1">
                <a:solidFill>
                  <a:srgbClr val="CC0000"/>
                </a:solidFill>
              </a:rPr>
              <a:t>(ΙΣ)</a:t>
            </a:r>
            <a:r>
              <a:rPr lang="el-GR" sz="1800">
                <a:solidFill>
                  <a:srgbClr val="FFDF9F"/>
                </a:solidFill>
              </a:rPr>
              <a:t> το </a:t>
            </a:r>
            <a:r>
              <a:rPr lang="en-US" sz="1800" b="1">
                <a:solidFill>
                  <a:srgbClr val="FF9900"/>
                </a:solidFill>
              </a:rPr>
              <a:t>pH</a:t>
            </a:r>
            <a:r>
              <a:rPr lang="el-GR" sz="1800">
                <a:solidFill>
                  <a:srgbClr val="FFDF9F"/>
                </a:solidFill>
              </a:rPr>
              <a:t> θα ισούται με </a:t>
            </a:r>
            <a:r>
              <a:rPr lang="el-GR" sz="1800" b="1">
                <a:solidFill>
                  <a:srgbClr val="FF9900"/>
                </a:solidFill>
              </a:rPr>
              <a:t>7.</a:t>
            </a:r>
            <a:r>
              <a:rPr lang="el-GR" sz="1800">
                <a:solidFill>
                  <a:srgbClr val="FFDF9F"/>
                </a:solidFill>
              </a:rPr>
              <a:t> Παρατηρούμε ότι το σημείο της καμπύλης που αντιστοιχεί σε τιμή </a:t>
            </a:r>
            <a:r>
              <a:rPr lang="en-US" sz="1800" b="1">
                <a:solidFill>
                  <a:srgbClr val="FF9900"/>
                </a:solidFill>
              </a:rPr>
              <a:t>pH=7</a:t>
            </a:r>
            <a:r>
              <a:rPr lang="en-US" sz="1800">
                <a:solidFill>
                  <a:srgbClr val="FFDF9F"/>
                </a:solidFill>
              </a:rPr>
              <a:t> </a:t>
            </a:r>
            <a:r>
              <a:rPr lang="el-GR" sz="1800">
                <a:solidFill>
                  <a:srgbClr val="FFDF9F"/>
                </a:solidFill>
              </a:rPr>
              <a:t>είναι το </a:t>
            </a:r>
            <a:r>
              <a:rPr lang="el-GR" sz="1800" b="1">
                <a:solidFill>
                  <a:srgbClr val="FF9900"/>
                </a:solidFill>
              </a:rPr>
              <a:t>Ι(25,7)</a:t>
            </a:r>
            <a:r>
              <a:rPr lang="en-US" sz="1800">
                <a:solidFill>
                  <a:srgbClr val="FFDF9F"/>
                </a:solidFill>
              </a:rPr>
              <a:t> </a:t>
            </a:r>
            <a:r>
              <a:rPr lang="el-GR" sz="1800">
                <a:solidFill>
                  <a:srgbClr val="FFDF9F"/>
                </a:solidFill>
              </a:rPr>
              <a:t>και βρίσκεται στο μέσον περίπου του τμήματος της καμπύλης με τη μεγαλύτερη κλίση (το τμήμα που είναι σχεδόν κατακόρυφο). Άρα το </a:t>
            </a:r>
            <a:r>
              <a:rPr lang="el-GR" sz="1800" b="1">
                <a:solidFill>
                  <a:srgbClr val="CC0000"/>
                </a:solidFill>
              </a:rPr>
              <a:t>ΙΣ</a:t>
            </a:r>
            <a:r>
              <a:rPr lang="el-GR" sz="1800">
                <a:solidFill>
                  <a:srgbClr val="FFDF9F"/>
                </a:solidFill>
              </a:rPr>
              <a:t> της ογκομέτρησης εμφανίζεται στα </a:t>
            </a:r>
            <a:r>
              <a:rPr lang="el-GR" sz="1800" b="1">
                <a:solidFill>
                  <a:srgbClr val="FF9900"/>
                </a:solidFill>
              </a:rPr>
              <a:t>25</a:t>
            </a:r>
            <a:r>
              <a:rPr lang="en-US" sz="1800" b="1">
                <a:solidFill>
                  <a:srgbClr val="FF9900"/>
                </a:solidFill>
              </a:rPr>
              <a:t>mL.</a:t>
            </a:r>
            <a:r>
              <a:rPr lang="en-US" sz="1800">
                <a:solidFill>
                  <a:srgbClr val="FFDF9F"/>
                </a:solidFill>
              </a:rPr>
              <a:t> </a:t>
            </a:r>
            <a:endParaRPr lang="el-GR" sz="1800">
              <a:solidFill>
                <a:srgbClr val="FFDF9F"/>
              </a:solidFill>
            </a:endParaRPr>
          </a:p>
        </p:txBody>
      </p:sp>
      <p:sp>
        <p:nvSpPr>
          <p:cNvPr id="32015" name="Text Box 271"/>
          <p:cNvSpPr txBox="1">
            <a:spLocks noChangeArrowheads="1"/>
          </p:cNvSpPr>
          <p:nvPr/>
        </p:nvSpPr>
        <p:spPr bwMode="auto">
          <a:xfrm>
            <a:off x="2843213" y="1700213"/>
            <a:ext cx="5832475" cy="9159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solidFill>
                  <a:srgbClr val="FFDF9F"/>
                </a:solidFill>
              </a:rPr>
              <a:t>Μεταφέροντας τα δεδομένα αυτού του πίνακα σε κατάλληλο σύστημα ορθογωνίων αξόνων, λαμβάνουμε την καμπύλη…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0"/>
                            </p:stCondLst>
                            <p:childTnLst>
                              <p:par>
                                <p:cTn id="21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2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20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9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8" grpId="1"/>
      <p:bldP spid="32014" grpId="0"/>
      <p:bldP spid="32015" grpId="0" animBg="1"/>
      <p:bldP spid="32015" grpId="1" animBg="1"/>
    </p:bldLst>
  </p:timing>
</p:sld>
</file>

<file path=ppt/theme/theme1.xml><?xml version="1.0" encoding="utf-8"?>
<a:theme xmlns:a="http://schemas.openxmlformats.org/drawingml/2006/main" name="Πτήση με ανεμόπτερο">
  <a:themeElements>
    <a:clrScheme name="Πτήση με ανεμόπτερο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Πτήση με ανεμόπτερο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Πτήση με ανεμόπτερο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τήση με ανεμόπτερο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τήση με ανεμόπτερο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τήση με ανεμόπτερο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τήση με ανεμόπτερο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Πτήση με ανεμόπτερο 1">
    <a:dk1>
      <a:srgbClr val="000000"/>
    </a:dk1>
    <a:lt1>
      <a:srgbClr val="FFFFFF"/>
    </a:lt1>
    <a:dk2>
      <a:srgbClr val="0000FF"/>
    </a:dk2>
    <a:lt2>
      <a:srgbClr val="FFCC66"/>
    </a:lt2>
    <a:accent1>
      <a:srgbClr val="00FFFF"/>
    </a:accent1>
    <a:accent2>
      <a:srgbClr val="3366FF"/>
    </a:accent2>
    <a:accent3>
      <a:srgbClr val="AAAAFF"/>
    </a:accent3>
    <a:accent4>
      <a:srgbClr val="DADADA"/>
    </a:accent4>
    <a:accent5>
      <a:srgbClr val="AAFFFF"/>
    </a:accent5>
    <a:accent6>
      <a:srgbClr val="2D5CE7"/>
    </a:accent6>
    <a:hlink>
      <a:srgbClr val="FF0033"/>
    </a:hlink>
    <a:folHlink>
      <a:srgbClr val="FFFF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1115</TotalTime>
  <Words>1044</Words>
  <Application>Microsoft Office PowerPoint</Application>
  <PresentationFormat>Προβολή στην οθόνη (4:3)</PresentationFormat>
  <Paragraphs>74</Paragraphs>
  <Slides>13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Symbol</vt:lpstr>
      <vt:lpstr>Times New Roman</vt:lpstr>
      <vt:lpstr>Wingdings</vt:lpstr>
      <vt:lpstr>Πτήση με ανεμόπτερο</vt:lpstr>
      <vt:lpstr>Εικόνα bitmap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Λογαριασμός Microsoft</cp:lastModifiedBy>
  <cp:revision>41</cp:revision>
  <dcterms:created xsi:type="dcterms:W3CDTF">1601-01-01T00:00:00Z</dcterms:created>
  <dcterms:modified xsi:type="dcterms:W3CDTF">2025-05-18T15:12:18Z</dcterms:modified>
</cp:coreProperties>
</file>