
<file path=[Content_Types].xml><?xml version="1.0" encoding="utf-8"?>
<Types xmlns="http://schemas.openxmlformats.org/package/2006/content-types">
  <Default Extension="mp3" ContentType="audio/mpeg"/>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56" r:id="rId8"/>
    <p:sldId id="263" r:id="rId9"/>
    <p:sldId id="264" r:id="rId10"/>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3300"/>
    <a:srgbClr val="333300"/>
    <a:srgbClr val="FF9900"/>
    <a:srgbClr val="1C1C1C"/>
    <a:srgbClr val="00FF00"/>
    <a:srgbClr val="FFFF99"/>
    <a:srgbClr val="AC0000"/>
    <a:srgbClr val="0099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721" autoAdjust="0"/>
  </p:normalViewPr>
  <p:slideViewPr>
    <p:cSldViewPr>
      <p:cViewPr varScale="1">
        <p:scale>
          <a:sx n="101" d="100"/>
          <a:sy n="101" d="100"/>
        </p:scale>
        <p:origin x="126" y="2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1F7B5155-FC95-42CE-A4ED-4010CC49F296}" type="slidenum">
              <a:rPr lang="el-G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258E654B-FFF9-46BD-9B01-DB973E122956}"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239F92B3-5438-4898-AEA2-E075A9D15B15}" type="slidenum">
              <a:rPr lang="el-G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4638"/>
            <a:ext cx="8229600" cy="58515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2 - Θέση ημερομηνίας"/>
          <p:cNvSpPr>
            <a:spLocks noGrp="1"/>
          </p:cNvSpPr>
          <p:nvPr>
            <p:ph type="dt" sz="half" idx="10"/>
          </p:nvPr>
        </p:nvSpPr>
        <p:spPr>
          <a:xfrm>
            <a:off x="457200" y="6245225"/>
            <a:ext cx="2133600" cy="476250"/>
          </a:xfrm>
        </p:spPr>
        <p:txBody>
          <a:bodyPr/>
          <a:lstStyle>
            <a:lvl1pPr>
              <a:defRPr/>
            </a:lvl1pPr>
          </a:lstStyle>
          <a:p>
            <a:endParaRPr lang="el-GR"/>
          </a:p>
        </p:txBody>
      </p:sp>
      <p:sp>
        <p:nvSpPr>
          <p:cNvPr id="4" name="3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5" name="4 - Θέση αριθμού διαφάνειας"/>
          <p:cNvSpPr>
            <a:spLocks noGrp="1"/>
          </p:cNvSpPr>
          <p:nvPr>
            <p:ph type="sldNum" sz="quarter" idx="12"/>
          </p:nvPr>
        </p:nvSpPr>
        <p:spPr>
          <a:xfrm>
            <a:off x="6553200" y="6245225"/>
            <a:ext cx="2133600" cy="476250"/>
          </a:xfrm>
        </p:spPr>
        <p:txBody>
          <a:bodyPr/>
          <a:lstStyle>
            <a:lvl1pPr>
              <a:defRPr/>
            </a:lvl1pPr>
          </a:lstStyle>
          <a:p>
            <a:fld id="{7CA36C44-6820-426A-8607-08C8C817E50C}"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6A91D83-50BA-4FD0-9D5F-2B62FCCAC1AA}" type="slidenum">
              <a:rPr lang="el-G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ECCB8946-A72B-4DDD-AC1E-4BBB48BB2271}"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1E0A19E2-B101-41AD-A5AC-F4CA0CA9CAEC}"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0CF728B2-1811-4665-834C-9E51C99FC1C4}"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0BDC7259-85CB-439D-BC8D-26997636C33E}" type="slidenum">
              <a:rPr lang="el-G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7EEB0542-C691-46BB-A872-B217B4F56461}"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A623089F-FAFB-46C6-A04B-E26D2EFFC8FD}"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E13E21BA-34C8-4410-8E01-8BFC38DDB238}"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053188F-F4D1-4AD8-8E40-EBC0101A8AE2}"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4.wav"/><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1.bin"/><Relationship Id="rId4" Type="http://schemas.openxmlformats.org/officeDocument/2006/relationships/audio" Target="../media/audio3.wav"/></Relationships>
</file>

<file path=ppt/slides/_rels/slide5.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slideLayout" Target="../slideLayouts/slideLayout12.xml"/><Relationship Id="rId1" Type="http://schemas.openxmlformats.org/officeDocument/2006/relationships/audio" Target="file:///C:\Documents%20and%20Settings\&#924;&#919;&#925;&#913;&#931;\&#917;&#960;&#953;&#966;&#940;&#957;&#949;&#953;&#945;%20&#949;&#961;&#947;&#945;&#963;&#943;&#945;&#962;\&#924;&#919;&#925;&#913;&#931;\&#924;&#959;&#965;&#963;&#953;&#954;&#959;&#973;&#955;&#945;\Blues.mid" TargetMode="Externa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2286000" y="441325"/>
            <a:ext cx="4724400" cy="457200"/>
          </a:xfrm>
          <a:prstGeom prst="rect">
            <a:avLst/>
          </a:prstGeom>
          <a:solidFill>
            <a:schemeClr val="tx2"/>
          </a:solidFill>
          <a:ln w="9525">
            <a:noFill/>
            <a:miter lim="800000"/>
            <a:headEnd/>
            <a:tailEnd/>
          </a:ln>
          <a:effectLst/>
        </p:spPr>
        <p:txBody>
          <a:bodyPr>
            <a:spAutoFit/>
          </a:bodyPr>
          <a:lstStyle/>
          <a:p>
            <a:pPr algn="ctr">
              <a:spcBef>
                <a:spcPct val="50000"/>
              </a:spcBef>
            </a:pPr>
            <a:r>
              <a:rPr lang="el-GR" sz="2400" b="1">
                <a:solidFill>
                  <a:srgbClr val="A20000"/>
                </a:solidFill>
              </a:rPr>
              <a:t>Το ατομικό πρότυπο του </a:t>
            </a:r>
            <a:r>
              <a:rPr lang="en-US" sz="2400" b="1">
                <a:solidFill>
                  <a:srgbClr val="A20000"/>
                </a:solidFill>
              </a:rPr>
              <a:t>Bohr</a:t>
            </a:r>
            <a:endParaRPr lang="el-GR" sz="2400" b="1">
              <a:solidFill>
                <a:srgbClr val="A20000"/>
              </a:solidFill>
            </a:endParaRPr>
          </a:p>
        </p:txBody>
      </p:sp>
      <p:grpSp>
        <p:nvGrpSpPr>
          <p:cNvPr id="5129" name="Group 9"/>
          <p:cNvGrpSpPr>
            <a:grpSpLocks/>
          </p:cNvGrpSpPr>
          <p:nvPr/>
        </p:nvGrpSpPr>
        <p:grpSpPr bwMode="auto">
          <a:xfrm>
            <a:off x="1905000" y="304800"/>
            <a:ext cx="5410200" cy="838200"/>
            <a:chOff x="1200" y="240"/>
            <a:chExt cx="3408" cy="528"/>
          </a:xfrm>
        </p:grpSpPr>
        <p:sp>
          <p:nvSpPr>
            <p:cNvPr id="5125" name="Line 5"/>
            <p:cNvSpPr>
              <a:spLocks noChangeShapeType="1"/>
            </p:cNvSpPr>
            <p:nvPr/>
          </p:nvSpPr>
          <p:spPr bwMode="auto">
            <a:xfrm flipH="1">
              <a:off x="1200" y="624"/>
              <a:ext cx="3408" cy="0"/>
            </a:xfrm>
            <a:prstGeom prst="line">
              <a:avLst/>
            </a:prstGeom>
            <a:noFill/>
            <a:ln w="19050">
              <a:solidFill>
                <a:srgbClr val="FF6600"/>
              </a:solidFill>
              <a:round/>
              <a:headEnd/>
              <a:tailEnd/>
            </a:ln>
            <a:effectLst/>
          </p:spPr>
          <p:txBody>
            <a:bodyPr/>
            <a:lstStyle/>
            <a:p>
              <a:endParaRPr lang="el-GR"/>
            </a:p>
          </p:txBody>
        </p:sp>
        <p:sp>
          <p:nvSpPr>
            <p:cNvPr id="5126" name="Line 6"/>
            <p:cNvSpPr>
              <a:spLocks noChangeShapeType="1"/>
            </p:cNvSpPr>
            <p:nvPr/>
          </p:nvSpPr>
          <p:spPr bwMode="auto">
            <a:xfrm>
              <a:off x="1488" y="240"/>
              <a:ext cx="0" cy="528"/>
            </a:xfrm>
            <a:prstGeom prst="line">
              <a:avLst/>
            </a:prstGeom>
            <a:noFill/>
            <a:ln w="19050">
              <a:solidFill>
                <a:srgbClr val="FF6600"/>
              </a:solidFill>
              <a:round/>
              <a:headEnd/>
              <a:tailEnd/>
            </a:ln>
            <a:effectLst/>
          </p:spPr>
          <p:txBody>
            <a:bodyPr/>
            <a:lstStyle/>
            <a:p>
              <a:endParaRPr lang="el-GR"/>
            </a:p>
          </p:txBody>
        </p:sp>
      </p:grpSp>
      <p:sp>
        <p:nvSpPr>
          <p:cNvPr id="5127" name="Text Box 7"/>
          <p:cNvSpPr txBox="1">
            <a:spLocks noChangeArrowheads="1"/>
          </p:cNvSpPr>
          <p:nvPr/>
        </p:nvSpPr>
        <p:spPr bwMode="auto">
          <a:xfrm>
            <a:off x="685800" y="1143000"/>
            <a:ext cx="7848600" cy="4385816"/>
          </a:xfrm>
          <a:prstGeom prst="rect">
            <a:avLst/>
          </a:prstGeom>
          <a:solidFill>
            <a:schemeClr val="tx2"/>
          </a:solidFill>
          <a:ln w="9525">
            <a:noFill/>
            <a:miter lim="800000"/>
            <a:headEnd/>
            <a:tailEnd/>
          </a:ln>
          <a:effectLst/>
        </p:spPr>
        <p:txBody>
          <a:bodyPr>
            <a:spAutoFit/>
          </a:bodyPr>
          <a:lstStyle/>
          <a:p>
            <a:pPr algn="ctr">
              <a:spcBef>
                <a:spcPct val="50000"/>
              </a:spcBef>
            </a:pPr>
            <a:r>
              <a:rPr lang="el-GR" dirty="0">
                <a:solidFill>
                  <a:srgbClr val="FFFF99"/>
                </a:solidFill>
              </a:rPr>
              <a:t>Σύμφωνα με τις απόψεις του </a:t>
            </a:r>
            <a:r>
              <a:rPr lang="en-US" dirty="0">
                <a:solidFill>
                  <a:srgbClr val="FFFF99"/>
                </a:solidFill>
              </a:rPr>
              <a:t>Bohr, </a:t>
            </a:r>
            <a:r>
              <a:rPr lang="el-GR" dirty="0">
                <a:solidFill>
                  <a:srgbClr val="FFFF99"/>
                </a:solidFill>
              </a:rPr>
              <a:t>τα ηλεκτρόνια ενός ατόμου διαγράφουν κυκλικές τροχιές γύρω από τον πυρήνα αυτού. Οι τροχιές αυτές είναι ομόκεντρες, με το κέντρο τους να καταλαμβάνεται από τον πυρήνα, χαρακτηρίζονται δε ως</a:t>
            </a:r>
            <a:r>
              <a:rPr lang="el-GR" dirty="0">
                <a:solidFill>
                  <a:srgbClr val="FFFFAF"/>
                </a:solidFill>
              </a:rPr>
              <a:t> </a:t>
            </a:r>
            <a:r>
              <a:rPr lang="el-GR" b="1" dirty="0">
                <a:solidFill>
                  <a:srgbClr val="A20000"/>
                </a:solidFill>
              </a:rPr>
              <a:t>«επιτρεπόμενες»,</a:t>
            </a:r>
            <a:r>
              <a:rPr lang="el-GR" dirty="0">
                <a:solidFill>
                  <a:srgbClr val="FFFFAF"/>
                </a:solidFill>
              </a:rPr>
              <a:t> </a:t>
            </a:r>
            <a:r>
              <a:rPr lang="el-GR" dirty="0">
                <a:solidFill>
                  <a:srgbClr val="FFFF99"/>
                </a:solidFill>
              </a:rPr>
              <a:t>διότι κατά τον </a:t>
            </a:r>
            <a:r>
              <a:rPr lang="en-US" dirty="0">
                <a:solidFill>
                  <a:srgbClr val="FFFF99"/>
                </a:solidFill>
              </a:rPr>
              <a:t>Bohr, </a:t>
            </a:r>
            <a:r>
              <a:rPr lang="el-GR" dirty="0">
                <a:solidFill>
                  <a:srgbClr val="FFFF99"/>
                </a:solidFill>
              </a:rPr>
              <a:t>μόνο επ’ αυτών είναι δυνατό να βρίσκονται τα ηλεκτρόνια, που συγκροτούν το </a:t>
            </a:r>
            <a:r>
              <a:rPr lang="el-GR" dirty="0" err="1">
                <a:solidFill>
                  <a:srgbClr val="FFFF99"/>
                </a:solidFill>
              </a:rPr>
              <a:t>ηλεκτρονιακό</a:t>
            </a:r>
            <a:r>
              <a:rPr lang="el-GR" dirty="0">
                <a:solidFill>
                  <a:srgbClr val="FFFF99"/>
                </a:solidFill>
              </a:rPr>
              <a:t> περίβλημα του ατόμου.</a:t>
            </a:r>
          </a:p>
          <a:p>
            <a:pPr algn="ctr">
              <a:spcBef>
                <a:spcPct val="50000"/>
              </a:spcBef>
            </a:pPr>
            <a:r>
              <a:rPr lang="el-GR" dirty="0">
                <a:solidFill>
                  <a:srgbClr val="FFFF99"/>
                </a:solidFill>
              </a:rPr>
              <a:t>Μια ομάδα ηλεκτρονίων, που περιφέρονται στην ίδια απόσταση από τον πυρήνα, δηλαδή οι κυκλικές τροχιές τους έχουν την ίδια ακτίνα</a:t>
            </a:r>
            <a:r>
              <a:rPr lang="el-GR" dirty="0" smtClean="0">
                <a:solidFill>
                  <a:srgbClr val="FFFF99"/>
                </a:solidFill>
              </a:rPr>
              <a:t>,</a:t>
            </a:r>
            <a:r>
              <a:rPr lang="en-US" dirty="0" smtClean="0">
                <a:solidFill>
                  <a:srgbClr val="FFFF99"/>
                </a:solidFill>
              </a:rPr>
              <a:t> </a:t>
            </a:r>
            <a:r>
              <a:rPr lang="el-GR" dirty="0" smtClean="0">
                <a:solidFill>
                  <a:srgbClr val="FFFF99"/>
                </a:solidFill>
              </a:rPr>
              <a:t>αναπτύσσονται δε τρισδιάστατα γύρω από αυτόν, </a:t>
            </a:r>
            <a:r>
              <a:rPr lang="el-GR" dirty="0">
                <a:solidFill>
                  <a:srgbClr val="FFFF99"/>
                </a:solidFill>
              </a:rPr>
              <a:t>συνιστούν μια</a:t>
            </a:r>
            <a:r>
              <a:rPr lang="el-GR" dirty="0">
                <a:solidFill>
                  <a:srgbClr val="FFFFAF"/>
                </a:solidFill>
              </a:rPr>
              <a:t> </a:t>
            </a:r>
            <a:r>
              <a:rPr lang="el-GR" b="1" dirty="0" err="1">
                <a:solidFill>
                  <a:srgbClr val="A20000"/>
                </a:solidFill>
              </a:rPr>
              <a:t>ηλεκτρονιακή</a:t>
            </a:r>
            <a:r>
              <a:rPr lang="el-GR" b="1" dirty="0">
                <a:solidFill>
                  <a:srgbClr val="A20000"/>
                </a:solidFill>
              </a:rPr>
              <a:t> στιβάδα.</a:t>
            </a:r>
            <a:r>
              <a:rPr lang="el-GR" dirty="0">
                <a:solidFill>
                  <a:srgbClr val="FFFFAF"/>
                </a:solidFill>
              </a:rPr>
              <a:t> </a:t>
            </a:r>
            <a:r>
              <a:rPr lang="el-GR" dirty="0">
                <a:solidFill>
                  <a:srgbClr val="FFFF99"/>
                </a:solidFill>
              </a:rPr>
              <a:t>Για να αναφερόμαστε ευκολότερα στις στιβάδες, αυτές ονομάζονται με τα γράμματα του λατινικού αλφαβήτου, ξεκινώντας από το</a:t>
            </a:r>
            <a:r>
              <a:rPr lang="el-GR" dirty="0">
                <a:solidFill>
                  <a:srgbClr val="FFFFAF"/>
                </a:solidFill>
              </a:rPr>
              <a:t> </a:t>
            </a:r>
            <a:r>
              <a:rPr lang="en-US" b="1" dirty="0">
                <a:solidFill>
                  <a:srgbClr val="A20000"/>
                </a:solidFill>
              </a:rPr>
              <a:t>“K”.</a:t>
            </a:r>
            <a:r>
              <a:rPr lang="en-US" dirty="0">
                <a:solidFill>
                  <a:srgbClr val="FFFFAF"/>
                </a:solidFill>
              </a:rPr>
              <a:t> </a:t>
            </a:r>
            <a:r>
              <a:rPr lang="el-GR" dirty="0">
                <a:solidFill>
                  <a:srgbClr val="FFFF99"/>
                </a:solidFill>
              </a:rPr>
              <a:t>Έτσι η πρώτη στιβάδα, δηλαδή εκείνη στην οποία ευρισκόμενο ένα ηλεκτρόνιο έχει τη μικρότερη δυνατή απόσταση από τον πυρήνα, αναφέρεται ως στιβάδα</a:t>
            </a:r>
            <a:r>
              <a:rPr lang="el-GR" dirty="0">
                <a:solidFill>
                  <a:srgbClr val="FFFFAF"/>
                </a:solidFill>
              </a:rPr>
              <a:t> </a:t>
            </a:r>
            <a:r>
              <a:rPr lang="en-US" b="1" dirty="0">
                <a:solidFill>
                  <a:srgbClr val="A20000"/>
                </a:solidFill>
              </a:rPr>
              <a:t>K,</a:t>
            </a:r>
            <a:r>
              <a:rPr lang="en-US" dirty="0">
                <a:solidFill>
                  <a:srgbClr val="FFFFAF"/>
                </a:solidFill>
              </a:rPr>
              <a:t> </a:t>
            </a:r>
            <a:r>
              <a:rPr lang="el-GR" dirty="0">
                <a:solidFill>
                  <a:srgbClr val="FFFF99"/>
                </a:solidFill>
              </a:rPr>
              <a:t>η επόμενη είναι η στιβάδα</a:t>
            </a:r>
            <a:r>
              <a:rPr lang="el-GR" dirty="0">
                <a:solidFill>
                  <a:srgbClr val="FFFFAF"/>
                </a:solidFill>
              </a:rPr>
              <a:t> </a:t>
            </a:r>
            <a:r>
              <a:rPr lang="en-US" b="1" dirty="0">
                <a:solidFill>
                  <a:srgbClr val="A20000"/>
                </a:solidFill>
              </a:rPr>
              <a:t>L</a:t>
            </a:r>
            <a:r>
              <a:rPr lang="en-US" dirty="0">
                <a:solidFill>
                  <a:srgbClr val="FFFFAF"/>
                </a:solidFill>
              </a:rPr>
              <a:t> </a:t>
            </a:r>
            <a:r>
              <a:rPr lang="el-GR" dirty="0">
                <a:solidFill>
                  <a:srgbClr val="FFFF99"/>
                </a:solidFill>
              </a:rPr>
              <a:t>και ακολουθούν οι</a:t>
            </a:r>
            <a:r>
              <a:rPr lang="el-GR" dirty="0">
                <a:solidFill>
                  <a:srgbClr val="FFFFAF"/>
                </a:solidFill>
              </a:rPr>
              <a:t> </a:t>
            </a:r>
            <a:r>
              <a:rPr lang="en-US" b="1" dirty="0">
                <a:solidFill>
                  <a:srgbClr val="A20000"/>
                </a:solidFill>
              </a:rPr>
              <a:t>M, N, O, P.</a:t>
            </a:r>
            <a:r>
              <a:rPr lang="en-US" dirty="0">
                <a:solidFill>
                  <a:srgbClr val="FFFFAF"/>
                </a:solidFill>
              </a:rPr>
              <a:t> </a:t>
            </a:r>
            <a:endParaRPr lang="el-GR" dirty="0">
              <a:solidFill>
                <a:srgbClr val="FFFFAF"/>
              </a:solidFill>
            </a:endParaRPr>
          </a:p>
        </p:txBody>
      </p:sp>
      <p:sp>
        <p:nvSpPr>
          <p:cNvPr id="5128" name="Text Box 8"/>
          <p:cNvSpPr txBox="1">
            <a:spLocks noChangeArrowheads="1"/>
          </p:cNvSpPr>
          <p:nvPr/>
        </p:nvSpPr>
        <p:spPr bwMode="auto">
          <a:xfrm>
            <a:off x="3810000" y="5663625"/>
            <a:ext cx="4724400" cy="584775"/>
          </a:xfrm>
          <a:prstGeom prst="rect">
            <a:avLst/>
          </a:prstGeom>
          <a:noFill/>
          <a:ln w="9525">
            <a:noFill/>
            <a:miter lim="800000"/>
            <a:headEnd/>
            <a:tailEnd/>
          </a:ln>
          <a:effectLst/>
        </p:spPr>
        <p:txBody>
          <a:bodyPr>
            <a:spAutoFit/>
          </a:bodyPr>
          <a:lstStyle/>
          <a:p>
            <a:pPr algn="ctr">
              <a:spcBef>
                <a:spcPct val="50000"/>
              </a:spcBef>
            </a:pPr>
            <a:r>
              <a:rPr lang="el-GR" sz="1600" dirty="0">
                <a:solidFill>
                  <a:srgbClr val="FF6600"/>
                </a:solidFill>
              </a:rPr>
              <a:t>Κάνε αριστερό κλικ</a:t>
            </a:r>
            <a:r>
              <a:rPr lang="en-US" sz="1600" dirty="0">
                <a:solidFill>
                  <a:srgbClr val="FF6600"/>
                </a:solidFill>
              </a:rPr>
              <a:t> </a:t>
            </a:r>
            <a:r>
              <a:rPr lang="el-GR" sz="1600" dirty="0" smtClean="0">
                <a:solidFill>
                  <a:srgbClr val="FF6600"/>
                </a:solidFill>
              </a:rPr>
              <a:t>για </a:t>
            </a:r>
            <a:r>
              <a:rPr lang="el-GR" sz="1600" dirty="0">
                <a:solidFill>
                  <a:srgbClr val="FF6600"/>
                </a:solidFill>
              </a:rPr>
              <a:t>να μεταφερθείς στην επόμενη διαφάνεια.</a:t>
            </a:r>
          </a:p>
        </p:txBody>
      </p:sp>
      <p:pic>
        <p:nvPicPr>
          <p:cNvPr id="5" name="Chopin - Spring Waltz">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9" presetClass="entr" presetSubtype="0" fill="hold" grpId="1" nodeType="afterEffect">
                                  <p:stCondLst>
                                    <p:cond delay="2000"/>
                                  </p:stCondLst>
                                  <p:childTnLst>
                                    <p:set>
                                      <p:cBhvr>
                                        <p:cTn id="9" dur="1" fill="hold">
                                          <p:stCondLst>
                                            <p:cond delay="0"/>
                                          </p:stCondLst>
                                        </p:cTn>
                                        <p:tgtEl>
                                          <p:spTgt spid="5124"/>
                                        </p:tgtEl>
                                        <p:attrNameLst>
                                          <p:attrName>style.visibility</p:attrName>
                                        </p:attrNameLst>
                                      </p:cBhvr>
                                      <p:to>
                                        <p:strVal val="visible"/>
                                      </p:to>
                                    </p:set>
                                    <p:animEffect transition="in" filter="dissolve">
                                      <p:cBhvr>
                                        <p:cTn id="10" dur="2000"/>
                                        <p:tgtEl>
                                          <p:spTgt spid="5124"/>
                                        </p:tgtEl>
                                      </p:cBhvr>
                                    </p:animEffect>
                                  </p:childTnLst>
                                  <p:subTnLst>
                                    <p:audio>
                                      <p:cMediaNode>
                                        <p:cTn display="0" masterRel="sameClick">
                                          <p:stCondLst>
                                            <p:cond evt="begin" delay="0">
                                              <p:tn val="8"/>
                                            </p:cond>
                                          </p:stCondLst>
                                          <p:endCondLst>
                                            <p:cond evt="onStopAudio" delay="0">
                                              <p:tgtEl>
                                                <p:sldTgt/>
                                              </p:tgtEl>
                                            </p:cond>
                                          </p:endCondLst>
                                        </p:cTn>
                                        <p:tgtEl>
                                          <p:sndTgt r:embed="rId4" name="explode.wav"/>
                                        </p:tgtEl>
                                      </p:cMediaNode>
                                    </p:audio>
                                  </p:subTnLst>
                                </p:cTn>
                              </p:par>
                            </p:childTnLst>
                          </p:cTn>
                        </p:par>
                        <p:par>
                          <p:cTn id="11" fill="hold">
                            <p:stCondLst>
                              <p:cond delay="4000"/>
                            </p:stCondLst>
                            <p:childTnLst>
                              <p:par>
                                <p:cTn id="12" presetID="2" presetClass="entr" presetSubtype="8" fill="hold" nodeType="afterEffect">
                                  <p:stCondLst>
                                    <p:cond delay="1000"/>
                                  </p:stCondLst>
                                  <p:childTnLst>
                                    <p:set>
                                      <p:cBhvr>
                                        <p:cTn id="13" dur="1" fill="hold">
                                          <p:stCondLst>
                                            <p:cond delay="0"/>
                                          </p:stCondLst>
                                        </p:cTn>
                                        <p:tgtEl>
                                          <p:spTgt spid="5129"/>
                                        </p:tgtEl>
                                        <p:attrNameLst>
                                          <p:attrName>style.visibility</p:attrName>
                                        </p:attrNameLst>
                                      </p:cBhvr>
                                      <p:to>
                                        <p:strVal val="visible"/>
                                      </p:to>
                                    </p:set>
                                    <p:anim calcmode="lin" valueType="num">
                                      <p:cBhvr additive="base">
                                        <p:cTn id="14" dur="1000" fill="hold"/>
                                        <p:tgtEl>
                                          <p:spTgt spid="5129"/>
                                        </p:tgtEl>
                                        <p:attrNameLst>
                                          <p:attrName>ppt_x</p:attrName>
                                        </p:attrNameLst>
                                      </p:cBhvr>
                                      <p:tavLst>
                                        <p:tav tm="0">
                                          <p:val>
                                            <p:strVal val="0-#ppt_w/2"/>
                                          </p:val>
                                        </p:tav>
                                        <p:tav tm="100000">
                                          <p:val>
                                            <p:strVal val="#ppt_x"/>
                                          </p:val>
                                        </p:tav>
                                      </p:tavLst>
                                    </p:anim>
                                    <p:anim calcmode="lin" valueType="num">
                                      <p:cBhvr additive="base">
                                        <p:cTn id="15" dur="1000" fill="hold"/>
                                        <p:tgtEl>
                                          <p:spTgt spid="512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5" name="wind.wav"/>
                                        </p:tgtEl>
                                      </p:cMediaNode>
                                    </p:audio>
                                  </p:subTnLst>
                                </p:cTn>
                              </p:par>
                            </p:childTnLst>
                          </p:cTn>
                        </p:par>
                        <p:par>
                          <p:cTn id="16" fill="hold">
                            <p:stCondLst>
                              <p:cond delay="6000"/>
                            </p:stCondLst>
                            <p:childTnLst>
                              <p:par>
                                <p:cTn id="17" presetID="9" presetClass="entr" presetSubtype="0" fill="hold" grpId="0" nodeType="afterEffect">
                                  <p:stCondLst>
                                    <p:cond delay="2500"/>
                                  </p:stCondLst>
                                  <p:childTnLst>
                                    <p:set>
                                      <p:cBhvr>
                                        <p:cTn id="18" dur="1" fill="hold">
                                          <p:stCondLst>
                                            <p:cond delay="0"/>
                                          </p:stCondLst>
                                        </p:cTn>
                                        <p:tgtEl>
                                          <p:spTgt spid="5127"/>
                                        </p:tgtEl>
                                        <p:attrNameLst>
                                          <p:attrName>style.visibility</p:attrName>
                                        </p:attrNameLst>
                                      </p:cBhvr>
                                      <p:to>
                                        <p:strVal val="visible"/>
                                      </p:to>
                                    </p:set>
                                    <p:animEffect transition="in" filter="dissolve">
                                      <p:cBhvr>
                                        <p:cTn id="19" dur="2000"/>
                                        <p:tgtEl>
                                          <p:spTgt spid="5127"/>
                                        </p:tgtEl>
                                      </p:cBhvr>
                                    </p:animEffect>
                                  </p:childTnLst>
                                </p:cTn>
                              </p:par>
                            </p:childTnLst>
                          </p:cTn>
                        </p:par>
                        <p:par>
                          <p:cTn id="20" fill="hold">
                            <p:stCondLst>
                              <p:cond delay="10500"/>
                            </p:stCondLst>
                            <p:childTnLst>
                              <p:par>
                                <p:cTn id="21" presetID="10" presetClass="entr" presetSubtype="0" fill="hold" grpId="0" nodeType="afterEffect">
                                  <p:stCondLst>
                                    <p:cond delay="28000"/>
                                  </p:stCondLst>
                                  <p:childTnLst>
                                    <p:set>
                                      <p:cBhvr>
                                        <p:cTn id="22" dur="1" fill="hold">
                                          <p:stCondLst>
                                            <p:cond delay="0"/>
                                          </p:stCondLst>
                                        </p:cTn>
                                        <p:tgtEl>
                                          <p:spTgt spid="5128"/>
                                        </p:tgtEl>
                                        <p:attrNameLst>
                                          <p:attrName>style.visibility</p:attrName>
                                        </p:attrNameLst>
                                      </p:cBhvr>
                                      <p:to>
                                        <p:strVal val="visible"/>
                                      </p:to>
                                    </p:set>
                                    <p:animEffect transition="in" filter="fade">
                                      <p:cBhvr>
                                        <p:cTn id="23" dur="2000"/>
                                        <p:tgtEl>
                                          <p:spTgt spid="5128"/>
                                        </p:tgtEl>
                                      </p:cBhvr>
                                    </p:animEffect>
                                  </p:childTnLst>
                                  <p:subTnLst>
                                    <p:audio>
                                      <p:cMediaNode>
                                        <p:cTn display="0" masterRel="sameClick">
                                          <p:stCondLst>
                                            <p:cond evt="begin" delay="0">
                                              <p:tn val="21"/>
                                            </p:cond>
                                          </p:stCondLst>
                                          <p:endCondLst>
                                            <p:cond evt="onStopAudio" delay="0">
                                              <p:tgtEl>
                                                <p:sldTgt/>
                                              </p:tgtEl>
                                            </p:cond>
                                          </p:endCondLst>
                                        </p:cTn>
                                        <p:tgtEl>
                                          <p:sndTgt r:embed="rId6"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20000" numSld="999" showWhenStopped="0">
                <p:cTn id="24" repeatCount="indefinite" fill="remove" display="0">
                  <p:stCondLst>
                    <p:cond delay="indefinite"/>
                  </p:stCondLst>
                  <p:endCondLst>
                    <p:cond evt="onStopAudio" delay="0">
                      <p:tgtEl>
                        <p:sldTgt/>
                      </p:tgtEl>
                    </p:cond>
                  </p:endCondLst>
                </p:cTn>
                <p:tgtEl>
                  <p:spTgt spid="5"/>
                </p:tgtEl>
              </p:cMediaNode>
            </p:audio>
          </p:childTnLst>
        </p:cTn>
      </p:par>
    </p:tnLst>
    <p:bldLst>
      <p:bldP spid="5124" grpId="1" animBg="1"/>
      <p:bldP spid="5127" grpId="0" animBg="1"/>
      <p:bldP spid="512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685800" y="533400"/>
            <a:ext cx="8001000" cy="915988"/>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Η παρουσία των ηλεκτρονίων γύρω από τον πυρήνα, κατά τον </a:t>
            </a:r>
            <a:r>
              <a:rPr lang="en-US">
                <a:solidFill>
                  <a:srgbClr val="FFFF99"/>
                </a:solidFill>
              </a:rPr>
              <a:t>Bohr</a:t>
            </a:r>
            <a:r>
              <a:rPr lang="el-GR">
                <a:solidFill>
                  <a:srgbClr val="FFFF99"/>
                </a:solidFill>
              </a:rPr>
              <a:t>, καθορίζεται από δύο συνθήκες, που είναι γνωστές ως </a:t>
            </a:r>
            <a:r>
              <a:rPr lang="en-US" b="1">
                <a:solidFill>
                  <a:srgbClr val="A20000"/>
                </a:solidFill>
              </a:rPr>
              <a:t>“</a:t>
            </a:r>
            <a:r>
              <a:rPr lang="el-GR" b="1">
                <a:solidFill>
                  <a:srgbClr val="A20000"/>
                </a:solidFill>
              </a:rPr>
              <a:t>συνθήκες του </a:t>
            </a:r>
            <a:r>
              <a:rPr lang="en-US" b="1">
                <a:solidFill>
                  <a:srgbClr val="A20000"/>
                </a:solidFill>
              </a:rPr>
              <a:t>Bohr” </a:t>
            </a:r>
            <a:r>
              <a:rPr lang="el-GR">
                <a:solidFill>
                  <a:srgbClr val="FFFF99"/>
                </a:solidFill>
              </a:rPr>
              <a:t>και περιγράφονται παρακάτω.</a:t>
            </a:r>
          </a:p>
        </p:txBody>
      </p:sp>
      <p:sp>
        <p:nvSpPr>
          <p:cNvPr id="6149" name="Text Box 5"/>
          <p:cNvSpPr txBox="1">
            <a:spLocks noChangeArrowheads="1"/>
          </p:cNvSpPr>
          <p:nvPr/>
        </p:nvSpPr>
        <p:spPr bwMode="auto">
          <a:xfrm>
            <a:off x="990600" y="533400"/>
            <a:ext cx="4953000" cy="366713"/>
          </a:xfrm>
          <a:prstGeom prst="rect">
            <a:avLst/>
          </a:prstGeom>
          <a:noFill/>
          <a:ln w="9525">
            <a:noFill/>
            <a:miter lim="800000"/>
            <a:headEnd/>
            <a:tailEnd/>
          </a:ln>
          <a:effectLst/>
        </p:spPr>
        <p:txBody>
          <a:bodyPr>
            <a:spAutoFit/>
          </a:bodyPr>
          <a:lstStyle/>
          <a:p>
            <a:pPr algn="ctr">
              <a:spcBef>
                <a:spcPct val="50000"/>
              </a:spcBef>
            </a:pPr>
            <a:r>
              <a:rPr lang="el-GR" b="1">
                <a:solidFill>
                  <a:srgbClr val="FF6600"/>
                </a:solidFill>
              </a:rPr>
              <a:t>1</a:t>
            </a:r>
            <a:r>
              <a:rPr lang="el-GR" b="1" baseline="30000">
                <a:solidFill>
                  <a:srgbClr val="FF6600"/>
                </a:solidFill>
              </a:rPr>
              <a:t>η</a:t>
            </a:r>
            <a:r>
              <a:rPr lang="el-GR" b="1">
                <a:solidFill>
                  <a:srgbClr val="FF6600"/>
                </a:solidFill>
              </a:rPr>
              <a:t> συνθήκη του </a:t>
            </a:r>
            <a:r>
              <a:rPr lang="en-US" b="1">
                <a:solidFill>
                  <a:srgbClr val="FF6600"/>
                </a:solidFill>
              </a:rPr>
              <a:t>Bohr (</a:t>
            </a:r>
            <a:r>
              <a:rPr lang="el-GR" b="1">
                <a:solidFill>
                  <a:srgbClr val="FF6600"/>
                </a:solidFill>
              </a:rPr>
              <a:t>ή μηχανική συνθήκη)</a:t>
            </a:r>
          </a:p>
        </p:txBody>
      </p:sp>
      <p:sp>
        <p:nvSpPr>
          <p:cNvPr id="6150" name="Text Box 6"/>
          <p:cNvSpPr txBox="1">
            <a:spLocks noChangeArrowheads="1"/>
          </p:cNvSpPr>
          <p:nvPr/>
        </p:nvSpPr>
        <p:spPr bwMode="auto">
          <a:xfrm>
            <a:off x="838200" y="990600"/>
            <a:ext cx="7696200" cy="2427288"/>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Ένα ηλεκτρόνιο κινούμενο κυκλικά γύρω από τον πυρήνα, πάνω σε μια από τις επιτρεπόμενες τροχιές, έχει στροφορμή που το μέτρο της είναι ακέραιο πολλαπλάσιο της ποσότητας </a:t>
            </a:r>
            <a:r>
              <a:rPr lang="en-US" b="1">
                <a:solidFill>
                  <a:srgbClr val="A20000"/>
                </a:solidFill>
              </a:rPr>
              <a:t>h/2</a:t>
            </a:r>
            <a:r>
              <a:rPr lang="el-GR" b="1">
                <a:solidFill>
                  <a:srgbClr val="A20000"/>
                </a:solidFill>
              </a:rPr>
              <a:t>π.</a:t>
            </a:r>
            <a:r>
              <a:rPr lang="en-US">
                <a:solidFill>
                  <a:srgbClr val="FFFF99"/>
                </a:solidFill>
              </a:rPr>
              <a:t> </a:t>
            </a:r>
            <a:endParaRPr lang="el-GR">
              <a:solidFill>
                <a:srgbClr val="FFFF99"/>
              </a:solidFill>
            </a:endParaRPr>
          </a:p>
          <a:p>
            <a:pPr algn="ctr">
              <a:spcBef>
                <a:spcPct val="50000"/>
              </a:spcBef>
            </a:pPr>
            <a:r>
              <a:rPr lang="el-GR">
                <a:solidFill>
                  <a:srgbClr val="FFFF99"/>
                </a:solidFill>
              </a:rPr>
              <a:t>Επειδή η στροφορμή </a:t>
            </a:r>
            <a:r>
              <a:rPr lang="en-US" b="1">
                <a:solidFill>
                  <a:srgbClr val="FF6600"/>
                </a:solidFill>
              </a:rPr>
              <a:t>“L”</a:t>
            </a:r>
            <a:r>
              <a:rPr lang="el-GR">
                <a:solidFill>
                  <a:srgbClr val="FFFF99"/>
                </a:solidFill>
              </a:rPr>
              <a:t> ενός υλικού σημείου μάζας </a:t>
            </a:r>
            <a:r>
              <a:rPr lang="en-US" b="1">
                <a:solidFill>
                  <a:srgbClr val="FF6600"/>
                </a:solidFill>
              </a:rPr>
              <a:t>“m”</a:t>
            </a:r>
            <a:r>
              <a:rPr lang="el-GR">
                <a:solidFill>
                  <a:srgbClr val="FFFF99"/>
                </a:solidFill>
              </a:rPr>
              <a:t> (προφανώς ως τέτοιο μπορεί να θεωρηθεί το ηλεκτρόνιο), που διαγράφει κυκλική τροχιά ακτίνας </a:t>
            </a:r>
            <a:r>
              <a:rPr lang="en-US" b="1">
                <a:solidFill>
                  <a:srgbClr val="FF6600"/>
                </a:solidFill>
              </a:rPr>
              <a:t>“r”,</a:t>
            </a:r>
            <a:r>
              <a:rPr lang="en-US">
                <a:solidFill>
                  <a:srgbClr val="FFFF99"/>
                </a:solidFill>
              </a:rPr>
              <a:t> </a:t>
            </a:r>
            <a:r>
              <a:rPr lang="el-GR">
                <a:solidFill>
                  <a:srgbClr val="FFFF99"/>
                </a:solidFill>
              </a:rPr>
              <a:t>με ταχύτητα </a:t>
            </a:r>
            <a:r>
              <a:rPr lang="en-US" b="1">
                <a:solidFill>
                  <a:srgbClr val="FF6600"/>
                </a:solidFill>
              </a:rPr>
              <a:t>“v”,</a:t>
            </a:r>
            <a:r>
              <a:rPr lang="en-US">
                <a:solidFill>
                  <a:srgbClr val="FFFF99"/>
                </a:solidFill>
              </a:rPr>
              <a:t> </a:t>
            </a:r>
            <a:r>
              <a:rPr lang="el-GR">
                <a:solidFill>
                  <a:srgbClr val="FFFF99"/>
                </a:solidFill>
              </a:rPr>
              <a:t>δίνεται από τον τύπο…</a:t>
            </a:r>
            <a:r>
              <a:rPr lang="en-US">
                <a:solidFill>
                  <a:srgbClr val="FFFF99"/>
                </a:solidFill>
              </a:rPr>
              <a:t> </a:t>
            </a:r>
            <a:r>
              <a:rPr lang="en-US" b="1">
                <a:solidFill>
                  <a:srgbClr val="FF6600"/>
                </a:solidFill>
              </a:rPr>
              <a:t>L=m·v·r,</a:t>
            </a:r>
            <a:r>
              <a:rPr lang="en-US">
                <a:solidFill>
                  <a:srgbClr val="FFFF99"/>
                </a:solidFill>
              </a:rPr>
              <a:t> </a:t>
            </a:r>
            <a:r>
              <a:rPr lang="el-GR">
                <a:solidFill>
                  <a:srgbClr val="FFFF99"/>
                </a:solidFill>
              </a:rPr>
              <a:t>γίνεται φανερό ότι η 1</a:t>
            </a:r>
            <a:r>
              <a:rPr lang="el-GR" baseline="30000">
                <a:solidFill>
                  <a:srgbClr val="FFFF99"/>
                </a:solidFill>
              </a:rPr>
              <a:t>η</a:t>
            </a:r>
            <a:r>
              <a:rPr lang="el-GR">
                <a:solidFill>
                  <a:srgbClr val="FFFF99"/>
                </a:solidFill>
              </a:rPr>
              <a:t> συνθήκη του </a:t>
            </a:r>
            <a:r>
              <a:rPr lang="en-US">
                <a:solidFill>
                  <a:srgbClr val="FFFF99"/>
                </a:solidFill>
              </a:rPr>
              <a:t>Bohr </a:t>
            </a:r>
            <a:r>
              <a:rPr lang="el-GR">
                <a:solidFill>
                  <a:srgbClr val="FFFF99"/>
                </a:solidFill>
              </a:rPr>
              <a:t>θα εκφράζεται μαθηματικά από τη σχέση…  </a:t>
            </a:r>
          </a:p>
        </p:txBody>
      </p:sp>
      <p:sp>
        <p:nvSpPr>
          <p:cNvPr id="6159" name="Text Box 15"/>
          <p:cNvSpPr txBox="1">
            <a:spLocks noChangeArrowheads="1"/>
          </p:cNvSpPr>
          <p:nvPr/>
        </p:nvSpPr>
        <p:spPr bwMode="auto">
          <a:xfrm>
            <a:off x="3657600" y="3429000"/>
            <a:ext cx="2590800" cy="461665"/>
          </a:xfrm>
          <a:prstGeom prst="rect">
            <a:avLst/>
          </a:prstGeom>
          <a:solidFill>
            <a:schemeClr val="tx2"/>
          </a:solidFill>
          <a:ln w="9525">
            <a:noFill/>
            <a:miter lim="800000"/>
            <a:headEnd/>
            <a:tailEnd/>
          </a:ln>
          <a:effectLst/>
        </p:spPr>
        <p:txBody>
          <a:bodyPr wrap="square">
            <a:spAutoFit/>
          </a:bodyPr>
          <a:lstStyle/>
          <a:p>
            <a:pPr algn="ctr">
              <a:spcBef>
                <a:spcPct val="50000"/>
              </a:spcBef>
            </a:pPr>
            <a:r>
              <a:rPr lang="en-US" sz="2400" b="1" dirty="0" err="1">
                <a:solidFill>
                  <a:srgbClr val="A20000"/>
                </a:solidFill>
              </a:rPr>
              <a:t>m·v·r</a:t>
            </a:r>
            <a:r>
              <a:rPr lang="en-US" sz="2400" b="1" dirty="0">
                <a:solidFill>
                  <a:srgbClr val="A20000"/>
                </a:solidFill>
              </a:rPr>
              <a:t>=n</a:t>
            </a:r>
            <a:r>
              <a:rPr lang="en-US" sz="2400" b="1" dirty="0" smtClean="0">
                <a:solidFill>
                  <a:srgbClr val="A20000"/>
                </a:solidFill>
              </a:rPr>
              <a:t>·(h/2</a:t>
            </a:r>
            <a:r>
              <a:rPr lang="el-GR" sz="2400" b="1" dirty="0" smtClean="0">
                <a:solidFill>
                  <a:srgbClr val="A20000"/>
                </a:solidFill>
              </a:rPr>
              <a:t>π</a:t>
            </a:r>
            <a:r>
              <a:rPr lang="en-US" sz="2400" b="1" dirty="0" smtClean="0">
                <a:solidFill>
                  <a:srgbClr val="A20000"/>
                </a:solidFill>
              </a:rPr>
              <a:t>)</a:t>
            </a:r>
            <a:endParaRPr lang="el-GR" sz="2400" b="1" dirty="0">
              <a:solidFill>
                <a:srgbClr val="A20000"/>
              </a:solidFill>
            </a:endParaRPr>
          </a:p>
        </p:txBody>
      </p:sp>
      <p:sp>
        <p:nvSpPr>
          <p:cNvPr id="6160" name="Text Box 16"/>
          <p:cNvSpPr txBox="1">
            <a:spLocks noChangeArrowheads="1"/>
          </p:cNvSpPr>
          <p:nvPr/>
        </p:nvSpPr>
        <p:spPr bwMode="auto">
          <a:xfrm>
            <a:off x="914400" y="4038600"/>
            <a:ext cx="7543800" cy="1190625"/>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Στην παραπάνω σχέση, το </a:t>
            </a:r>
            <a:r>
              <a:rPr lang="en-US" b="1">
                <a:solidFill>
                  <a:srgbClr val="A20000"/>
                </a:solidFill>
              </a:rPr>
              <a:t>“h”</a:t>
            </a:r>
            <a:r>
              <a:rPr lang="en-US">
                <a:solidFill>
                  <a:srgbClr val="FFFF99"/>
                </a:solidFill>
              </a:rPr>
              <a:t> </a:t>
            </a:r>
            <a:r>
              <a:rPr lang="el-GR">
                <a:solidFill>
                  <a:srgbClr val="FFFF99"/>
                </a:solidFill>
              </a:rPr>
              <a:t>είναι η </a:t>
            </a:r>
            <a:r>
              <a:rPr lang="el-GR" b="1">
                <a:solidFill>
                  <a:srgbClr val="A20000"/>
                </a:solidFill>
              </a:rPr>
              <a:t>σταθερά</a:t>
            </a:r>
            <a:r>
              <a:rPr lang="en-US" b="1">
                <a:solidFill>
                  <a:srgbClr val="A20000"/>
                </a:solidFill>
              </a:rPr>
              <a:t> </a:t>
            </a:r>
            <a:r>
              <a:rPr lang="el-GR" b="1">
                <a:solidFill>
                  <a:srgbClr val="A20000"/>
                </a:solidFill>
              </a:rPr>
              <a:t>δράσης του </a:t>
            </a:r>
            <a:r>
              <a:rPr lang="en-US" b="1">
                <a:solidFill>
                  <a:srgbClr val="A20000"/>
                </a:solidFill>
              </a:rPr>
              <a:t>Planck</a:t>
            </a:r>
            <a:r>
              <a:rPr lang="el-GR" b="1">
                <a:solidFill>
                  <a:srgbClr val="A20000"/>
                </a:solidFill>
              </a:rPr>
              <a:t> (</a:t>
            </a:r>
            <a:r>
              <a:rPr lang="en-US" b="1">
                <a:solidFill>
                  <a:srgbClr val="A20000"/>
                </a:solidFill>
              </a:rPr>
              <a:t>h=6,63·10</a:t>
            </a:r>
            <a:r>
              <a:rPr lang="en-US" b="1" baseline="30000">
                <a:solidFill>
                  <a:srgbClr val="A20000"/>
                </a:solidFill>
              </a:rPr>
              <a:t>–34</a:t>
            </a:r>
            <a:r>
              <a:rPr lang="en-US" b="1">
                <a:solidFill>
                  <a:srgbClr val="A20000"/>
                </a:solidFill>
              </a:rPr>
              <a:t>J·s),</a:t>
            </a:r>
            <a:r>
              <a:rPr lang="en-US">
                <a:solidFill>
                  <a:srgbClr val="FFFF99"/>
                </a:solidFill>
              </a:rPr>
              <a:t> </a:t>
            </a:r>
            <a:r>
              <a:rPr lang="el-GR">
                <a:solidFill>
                  <a:srgbClr val="FFFF99"/>
                </a:solidFill>
              </a:rPr>
              <a:t>ενώ το </a:t>
            </a:r>
            <a:r>
              <a:rPr lang="en-US" b="1">
                <a:solidFill>
                  <a:srgbClr val="A20000"/>
                </a:solidFill>
              </a:rPr>
              <a:t>“n”</a:t>
            </a:r>
            <a:r>
              <a:rPr lang="en-US">
                <a:solidFill>
                  <a:srgbClr val="FFFF99"/>
                </a:solidFill>
              </a:rPr>
              <a:t> </a:t>
            </a:r>
            <a:r>
              <a:rPr lang="el-GR">
                <a:solidFill>
                  <a:srgbClr val="FFFF99"/>
                </a:solidFill>
              </a:rPr>
              <a:t>ονομάζεται </a:t>
            </a:r>
            <a:r>
              <a:rPr lang="en-US" b="1">
                <a:solidFill>
                  <a:srgbClr val="A20000"/>
                </a:solidFill>
              </a:rPr>
              <a:t>“</a:t>
            </a:r>
            <a:r>
              <a:rPr lang="el-GR" b="1">
                <a:solidFill>
                  <a:srgbClr val="A20000"/>
                </a:solidFill>
              </a:rPr>
              <a:t>κβαντικός αριθμός του </a:t>
            </a:r>
            <a:r>
              <a:rPr lang="en-US" b="1">
                <a:solidFill>
                  <a:srgbClr val="A20000"/>
                </a:solidFill>
              </a:rPr>
              <a:t>Bohr”</a:t>
            </a:r>
            <a:r>
              <a:rPr lang="el-GR" b="1">
                <a:solidFill>
                  <a:srgbClr val="A20000"/>
                </a:solidFill>
              </a:rPr>
              <a:t> </a:t>
            </a:r>
            <a:r>
              <a:rPr lang="el-GR">
                <a:solidFill>
                  <a:srgbClr val="FFFF99"/>
                </a:solidFill>
              </a:rPr>
              <a:t>και δεν είναι άλλος από αυτόν που σήμερα ονομάζουμε</a:t>
            </a:r>
            <a:r>
              <a:rPr lang="el-GR" b="1">
                <a:solidFill>
                  <a:srgbClr val="FFFF99"/>
                </a:solidFill>
              </a:rPr>
              <a:t> </a:t>
            </a:r>
            <a:r>
              <a:rPr lang="en-US" b="1">
                <a:solidFill>
                  <a:srgbClr val="A20000"/>
                </a:solidFill>
              </a:rPr>
              <a:t>“</a:t>
            </a:r>
            <a:r>
              <a:rPr lang="el-GR" b="1">
                <a:solidFill>
                  <a:srgbClr val="A20000"/>
                </a:solidFill>
              </a:rPr>
              <a:t>κύριο κβαντικό αριθμό</a:t>
            </a:r>
            <a:r>
              <a:rPr lang="en-US" b="1">
                <a:solidFill>
                  <a:srgbClr val="A20000"/>
                </a:solidFill>
              </a:rPr>
              <a:t>”.</a:t>
            </a:r>
            <a:r>
              <a:rPr lang="en-US">
                <a:solidFill>
                  <a:srgbClr val="FFFF99"/>
                </a:solidFill>
              </a:rPr>
              <a:t> </a:t>
            </a:r>
            <a:endParaRPr lang="el-GR">
              <a:solidFill>
                <a:srgbClr val="FFFF99"/>
              </a:solidFill>
            </a:endParaRPr>
          </a:p>
        </p:txBody>
      </p:sp>
      <p:sp>
        <p:nvSpPr>
          <p:cNvPr id="6164" name="Text Box 20"/>
          <p:cNvSpPr txBox="1">
            <a:spLocks noChangeArrowheads="1"/>
          </p:cNvSpPr>
          <p:nvPr/>
        </p:nvSpPr>
        <p:spPr bwMode="auto">
          <a:xfrm>
            <a:off x="5410200" y="5334000"/>
            <a:ext cx="3276600" cy="825500"/>
          </a:xfrm>
          <a:prstGeom prst="rect">
            <a:avLst/>
          </a:prstGeom>
          <a:solidFill>
            <a:schemeClr val="tx2"/>
          </a:solidFill>
          <a:ln w="9525">
            <a:noFill/>
            <a:miter lim="800000"/>
            <a:headEnd/>
            <a:tailEnd/>
          </a:ln>
          <a:effectLst/>
        </p:spPr>
        <p:txBody>
          <a:bodyPr>
            <a:spAutoFit/>
          </a:bodyPr>
          <a:lstStyle/>
          <a:p>
            <a:pPr algn="ctr">
              <a:spcBef>
                <a:spcPct val="50000"/>
              </a:spcBef>
            </a:pPr>
            <a:r>
              <a:rPr lang="el-GR" sz="1600" dirty="0">
                <a:solidFill>
                  <a:srgbClr val="FF6600"/>
                </a:solidFill>
              </a:rPr>
              <a:t>Κάνε αριστερό κλικ για να μεταφερθείς στην επόμενη διαφάνεια.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2000"/>
                                        <p:tgtEl>
                                          <p:spTgt spid="6148"/>
                                        </p:tgtEl>
                                      </p:cBhvr>
                                    </p:animEffect>
                                  </p:childTnLst>
                                </p:cTn>
                              </p:par>
                            </p:childTnLst>
                          </p:cTn>
                        </p:par>
                        <p:par>
                          <p:cTn id="8" fill="hold">
                            <p:stCondLst>
                              <p:cond delay="4500"/>
                            </p:stCondLst>
                            <p:childTnLst>
                              <p:par>
                                <p:cTn id="9" presetID="10" presetClass="exit" presetSubtype="0" fill="hold" grpId="1" nodeType="afterEffect">
                                  <p:stCondLst>
                                    <p:cond delay="8000"/>
                                  </p:stCondLst>
                                  <p:childTnLst>
                                    <p:animEffect transition="out" filter="fade">
                                      <p:cBhvr>
                                        <p:cTn id="10" dur="2000"/>
                                        <p:tgtEl>
                                          <p:spTgt spid="6148"/>
                                        </p:tgtEl>
                                      </p:cBhvr>
                                    </p:animEffect>
                                    <p:set>
                                      <p:cBhvr>
                                        <p:cTn id="11" dur="1" fill="hold">
                                          <p:stCondLst>
                                            <p:cond delay="1999"/>
                                          </p:stCondLst>
                                        </p:cTn>
                                        <p:tgtEl>
                                          <p:spTgt spid="6148"/>
                                        </p:tgtEl>
                                        <p:attrNameLst>
                                          <p:attrName>style.visibility</p:attrName>
                                        </p:attrNameLst>
                                      </p:cBhvr>
                                      <p:to>
                                        <p:strVal val="hidden"/>
                                      </p:to>
                                    </p:set>
                                  </p:childTnLst>
                                </p:cTn>
                              </p:par>
                            </p:childTnLst>
                          </p:cTn>
                        </p:par>
                        <p:par>
                          <p:cTn id="12" fill="hold">
                            <p:stCondLst>
                              <p:cond delay="14500"/>
                            </p:stCondLst>
                            <p:childTnLst>
                              <p:par>
                                <p:cTn id="13" presetID="9" presetClass="entr" presetSubtype="0" fill="hold" grpId="0" nodeType="afterEffect">
                                  <p:stCondLst>
                                    <p:cond delay="2500"/>
                                  </p:stCondLst>
                                  <p:childTnLst>
                                    <p:set>
                                      <p:cBhvr>
                                        <p:cTn id="14" dur="1" fill="hold">
                                          <p:stCondLst>
                                            <p:cond delay="0"/>
                                          </p:stCondLst>
                                        </p:cTn>
                                        <p:tgtEl>
                                          <p:spTgt spid="6149"/>
                                        </p:tgtEl>
                                        <p:attrNameLst>
                                          <p:attrName>style.visibility</p:attrName>
                                        </p:attrNameLst>
                                      </p:cBhvr>
                                      <p:to>
                                        <p:strVal val="visible"/>
                                      </p:to>
                                    </p:set>
                                    <p:animEffect transition="in" filter="dissolve">
                                      <p:cBhvr>
                                        <p:cTn id="15" dur="2000"/>
                                        <p:tgtEl>
                                          <p:spTgt spid="6149"/>
                                        </p:tgtEl>
                                      </p:cBhvr>
                                    </p:animEffect>
                                  </p:childTnLst>
                                  <p:subTnLst>
                                    <p:audio>
                                      <p:cMediaNode>
                                        <p:cTn display="0" masterRel="sameClick">
                                          <p:stCondLst>
                                            <p:cond evt="begin" delay="0">
                                              <p:tn val="13"/>
                                            </p:cond>
                                          </p:stCondLst>
                                          <p:endCondLst>
                                            <p:cond evt="onStopAudio" delay="0">
                                              <p:tgtEl>
                                                <p:sldTgt/>
                                              </p:tgtEl>
                                            </p:cond>
                                          </p:endCondLst>
                                        </p:cTn>
                                        <p:tgtEl>
                                          <p:sndTgt r:embed="rId2" name="push.wav"/>
                                        </p:tgtEl>
                                      </p:cMediaNode>
                                    </p:audio>
                                  </p:subTnLst>
                                </p:cTn>
                              </p:par>
                            </p:childTnLst>
                          </p:cTn>
                        </p:par>
                        <p:par>
                          <p:cTn id="16" fill="hold">
                            <p:stCondLst>
                              <p:cond delay="19000"/>
                            </p:stCondLst>
                            <p:childTnLst>
                              <p:par>
                                <p:cTn id="17" presetID="9" presetClass="entr" presetSubtype="0" fill="hold" grpId="0" nodeType="afterEffect">
                                  <p:stCondLst>
                                    <p:cond delay="2000"/>
                                  </p:stCondLst>
                                  <p:childTnLst>
                                    <p:set>
                                      <p:cBhvr>
                                        <p:cTn id="18" dur="1" fill="hold">
                                          <p:stCondLst>
                                            <p:cond delay="0"/>
                                          </p:stCondLst>
                                        </p:cTn>
                                        <p:tgtEl>
                                          <p:spTgt spid="6150"/>
                                        </p:tgtEl>
                                        <p:attrNameLst>
                                          <p:attrName>style.visibility</p:attrName>
                                        </p:attrNameLst>
                                      </p:cBhvr>
                                      <p:to>
                                        <p:strVal val="visible"/>
                                      </p:to>
                                    </p:set>
                                    <p:animEffect transition="in" filter="dissolve">
                                      <p:cBhvr>
                                        <p:cTn id="19" dur="2000"/>
                                        <p:tgtEl>
                                          <p:spTgt spid="6150"/>
                                        </p:tgtEl>
                                      </p:cBhvr>
                                    </p:animEffect>
                                  </p:childTnLst>
                                </p:cTn>
                              </p:par>
                            </p:childTnLst>
                          </p:cTn>
                        </p:par>
                        <p:par>
                          <p:cTn id="20" fill="hold">
                            <p:stCondLst>
                              <p:cond delay="23000"/>
                            </p:stCondLst>
                            <p:childTnLst>
                              <p:par>
                                <p:cTn id="21" presetID="10" presetClass="entr" presetSubtype="0" fill="hold" grpId="0" nodeType="afterEffect">
                                  <p:stCondLst>
                                    <p:cond delay="16000"/>
                                  </p:stCondLst>
                                  <p:childTnLst>
                                    <p:set>
                                      <p:cBhvr>
                                        <p:cTn id="22" dur="1" fill="hold">
                                          <p:stCondLst>
                                            <p:cond delay="0"/>
                                          </p:stCondLst>
                                        </p:cTn>
                                        <p:tgtEl>
                                          <p:spTgt spid="6159"/>
                                        </p:tgtEl>
                                        <p:attrNameLst>
                                          <p:attrName>style.visibility</p:attrName>
                                        </p:attrNameLst>
                                      </p:cBhvr>
                                      <p:to>
                                        <p:strVal val="visible"/>
                                      </p:to>
                                    </p:set>
                                    <p:animEffect transition="in" filter="fade">
                                      <p:cBhvr>
                                        <p:cTn id="23" dur="3000"/>
                                        <p:tgtEl>
                                          <p:spTgt spid="6159"/>
                                        </p:tgtEl>
                                      </p:cBhvr>
                                    </p:animEffect>
                                  </p:childTnLst>
                                </p:cTn>
                              </p:par>
                            </p:childTnLst>
                          </p:cTn>
                        </p:par>
                        <p:par>
                          <p:cTn id="24" fill="hold">
                            <p:stCondLst>
                              <p:cond delay="42000"/>
                            </p:stCondLst>
                            <p:childTnLst>
                              <p:par>
                                <p:cTn id="25" presetID="9" presetClass="entr" presetSubtype="0" fill="hold" grpId="0" nodeType="afterEffect">
                                  <p:stCondLst>
                                    <p:cond delay="3000"/>
                                  </p:stCondLst>
                                  <p:childTnLst>
                                    <p:set>
                                      <p:cBhvr>
                                        <p:cTn id="26" dur="1" fill="hold">
                                          <p:stCondLst>
                                            <p:cond delay="0"/>
                                          </p:stCondLst>
                                        </p:cTn>
                                        <p:tgtEl>
                                          <p:spTgt spid="6160"/>
                                        </p:tgtEl>
                                        <p:attrNameLst>
                                          <p:attrName>style.visibility</p:attrName>
                                        </p:attrNameLst>
                                      </p:cBhvr>
                                      <p:to>
                                        <p:strVal val="visible"/>
                                      </p:to>
                                    </p:set>
                                    <p:animEffect transition="in" filter="dissolve">
                                      <p:cBhvr>
                                        <p:cTn id="27" dur="2000"/>
                                        <p:tgtEl>
                                          <p:spTgt spid="6160"/>
                                        </p:tgtEl>
                                      </p:cBhvr>
                                    </p:animEffect>
                                  </p:childTnLst>
                                </p:cTn>
                              </p:par>
                            </p:childTnLst>
                          </p:cTn>
                        </p:par>
                        <p:par>
                          <p:cTn id="28" fill="hold">
                            <p:stCondLst>
                              <p:cond delay="47000"/>
                            </p:stCondLst>
                            <p:childTnLst>
                              <p:par>
                                <p:cTn id="29" presetID="10" presetClass="entr" presetSubtype="0" fill="hold" grpId="0" nodeType="afterEffect">
                                  <p:stCondLst>
                                    <p:cond delay="9000"/>
                                  </p:stCondLst>
                                  <p:childTnLst>
                                    <p:set>
                                      <p:cBhvr>
                                        <p:cTn id="30" dur="1" fill="hold">
                                          <p:stCondLst>
                                            <p:cond delay="0"/>
                                          </p:stCondLst>
                                        </p:cTn>
                                        <p:tgtEl>
                                          <p:spTgt spid="6164"/>
                                        </p:tgtEl>
                                        <p:attrNameLst>
                                          <p:attrName>style.visibility</p:attrName>
                                        </p:attrNameLst>
                                      </p:cBhvr>
                                      <p:to>
                                        <p:strVal val="visible"/>
                                      </p:to>
                                    </p:set>
                                    <p:animEffect transition="in" filter="fade">
                                      <p:cBhvr>
                                        <p:cTn id="31" dur="2000"/>
                                        <p:tgtEl>
                                          <p:spTgt spid="6164"/>
                                        </p:tgtEl>
                                      </p:cBhvr>
                                    </p:animEffect>
                                  </p:childTnLst>
                                  <p:subTnLst>
                                    <p:audio>
                                      <p:cMediaNode>
                                        <p:cTn display="0" masterRel="sameClick">
                                          <p:stCondLst>
                                            <p:cond evt="begin" delay="0">
                                              <p:tn val="29"/>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6148" grpId="1"/>
      <p:bldP spid="6149" grpId="0"/>
      <p:bldP spid="6150" grpId="0"/>
      <p:bldP spid="6159" grpId="0" animBg="1"/>
      <p:bldP spid="6160" grpId="0"/>
      <p:bldP spid="616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211" name="Oval 19"/>
          <p:cNvSpPr>
            <a:spLocks noChangeArrowheads="1"/>
          </p:cNvSpPr>
          <p:nvPr/>
        </p:nvSpPr>
        <p:spPr bwMode="auto">
          <a:xfrm>
            <a:off x="1219200" y="3276600"/>
            <a:ext cx="6858000" cy="1219200"/>
          </a:xfrm>
          <a:prstGeom prst="ellipse">
            <a:avLst/>
          </a:prstGeom>
          <a:solidFill>
            <a:schemeClr val="tx2"/>
          </a:solidFill>
          <a:ln w="9525">
            <a:solidFill>
              <a:srgbClr val="1C1C1C"/>
            </a:solidFill>
            <a:prstDash val="dash"/>
            <a:round/>
            <a:headEnd/>
            <a:tailEnd/>
          </a:ln>
          <a:effectLst/>
        </p:spPr>
        <p:txBody>
          <a:bodyPr wrap="none" anchor="ctr"/>
          <a:lstStyle/>
          <a:p>
            <a:endParaRPr lang="el-GR"/>
          </a:p>
        </p:txBody>
      </p:sp>
      <p:sp>
        <p:nvSpPr>
          <p:cNvPr id="8200" name="Oval 8"/>
          <p:cNvSpPr>
            <a:spLocks noChangeArrowheads="1"/>
          </p:cNvSpPr>
          <p:nvPr/>
        </p:nvSpPr>
        <p:spPr bwMode="auto">
          <a:xfrm>
            <a:off x="3886200" y="3581400"/>
            <a:ext cx="1524000" cy="533400"/>
          </a:xfrm>
          <a:prstGeom prst="ellipse">
            <a:avLst/>
          </a:prstGeom>
          <a:solidFill>
            <a:schemeClr val="tx2"/>
          </a:solidFill>
          <a:ln w="9525">
            <a:solidFill>
              <a:srgbClr val="1C1C1C"/>
            </a:solidFill>
            <a:prstDash val="dash"/>
            <a:round/>
            <a:headEnd/>
            <a:tailEnd/>
          </a:ln>
          <a:effectLst/>
        </p:spPr>
        <p:txBody>
          <a:bodyPr wrap="none" anchor="ctr"/>
          <a:lstStyle/>
          <a:p>
            <a:endParaRPr lang="el-GR"/>
          </a:p>
        </p:txBody>
      </p:sp>
      <p:sp>
        <p:nvSpPr>
          <p:cNvPr id="8196" name="Oval 4"/>
          <p:cNvSpPr>
            <a:spLocks noChangeArrowheads="1"/>
          </p:cNvSpPr>
          <p:nvPr/>
        </p:nvSpPr>
        <p:spPr bwMode="auto">
          <a:xfrm>
            <a:off x="3962400" y="3657600"/>
            <a:ext cx="76200" cy="76200"/>
          </a:xfrm>
          <a:prstGeom prst="ellipse">
            <a:avLst/>
          </a:prstGeom>
          <a:gradFill rotWithShape="1">
            <a:gsLst>
              <a:gs pos="0">
                <a:srgbClr val="66FF33"/>
              </a:gs>
              <a:gs pos="100000">
                <a:srgbClr val="66FF33">
                  <a:gamma/>
                  <a:shade val="0"/>
                  <a:invGamma/>
                </a:srgbClr>
              </a:gs>
            </a:gsLst>
            <a:lin ang="2700000" scaled="1"/>
          </a:gradFill>
          <a:ln w="9525">
            <a:solidFill>
              <a:schemeClr val="tx1"/>
            </a:solidFill>
            <a:round/>
            <a:headEnd/>
            <a:tailEnd/>
          </a:ln>
          <a:effectLst/>
        </p:spPr>
        <p:txBody>
          <a:bodyPr wrap="none" anchor="ctr"/>
          <a:lstStyle/>
          <a:p>
            <a:endParaRPr lang="el-GR"/>
          </a:p>
        </p:txBody>
      </p:sp>
      <p:sp>
        <p:nvSpPr>
          <p:cNvPr id="8201" name="Text Box 9"/>
          <p:cNvSpPr txBox="1">
            <a:spLocks noChangeArrowheads="1"/>
          </p:cNvSpPr>
          <p:nvPr/>
        </p:nvSpPr>
        <p:spPr bwMode="auto">
          <a:xfrm>
            <a:off x="914400" y="381000"/>
            <a:ext cx="7315200" cy="641350"/>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Η </a:t>
            </a:r>
            <a:r>
              <a:rPr lang="el-GR" b="1">
                <a:solidFill>
                  <a:srgbClr val="AC0000"/>
                </a:solidFill>
              </a:rPr>
              <a:t>1</a:t>
            </a:r>
            <a:r>
              <a:rPr lang="el-GR" b="1" baseline="30000">
                <a:solidFill>
                  <a:srgbClr val="AC0000"/>
                </a:solidFill>
              </a:rPr>
              <a:t>η</a:t>
            </a:r>
            <a:r>
              <a:rPr lang="el-GR" b="1">
                <a:solidFill>
                  <a:srgbClr val="AC0000"/>
                </a:solidFill>
              </a:rPr>
              <a:t> συνθήκη του </a:t>
            </a:r>
            <a:r>
              <a:rPr lang="en-US" b="1">
                <a:solidFill>
                  <a:srgbClr val="AC0000"/>
                </a:solidFill>
              </a:rPr>
              <a:t>Bohr</a:t>
            </a:r>
            <a:r>
              <a:rPr lang="en-US">
                <a:solidFill>
                  <a:srgbClr val="FFFF99"/>
                </a:solidFill>
              </a:rPr>
              <a:t> </a:t>
            </a:r>
            <a:r>
              <a:rPr lang="el-GR">
                <a:solidFill>
                  <a:srgbClr val="FFFF99"/>
                </a:solidFill>
              </a:rPr>
              <a:t>δείχνεται καλύτερα στην παρούσα διαφάνεια, με </a:t>
            </a:r>
            <a:r>
              <a:rPr lang="en-US">
                <a:solidFill>
                  <a:srgbClr val="FFFF99"/>
                </a:solidFill>
              </a:rPr>
              <a:t>“</a:t>
            </a:r>
            <a:r>
              <a:rPr lang="el-GR">
                <a:solidFill>
                  <a:srgbClr val="FFFF99"/>
                </a:solidFill>
              </a:rPr>
              <a:t>πρωταγωνιστή</a:t>
            </a:r>
            <a:r>
              <a:rPr lang="en-US">
                <a:solidFill>
                  <a:srgbClr val="FFFF99"/>
                </a:solidFill>
              </a:rPr>
              <a:t>”, </a:t>
            </a:r>
            <a:r>
              <a:rPr lang="el-GR">
                <a:solidFill>
                  <a:srgbClr val="FFFF99"/>
                </a:solidFill>
              </a:rPr>
              <a:t>ένα άτομο υδρογόνου.</a:t>
            </a:r>
          </a:p>
        </p:txBody>
      </p:sp>
      <p:sp>
        <p:nvSpPr>
          <p:cNvPr id="8202" name="Oval 10"/>
          <p:cNvSpPr>
            <a:spLocks noChangeArrowheads="1"/>
          </p:cNvSpPr>
          <p:nvPr/>
        </p:nvSpPr>
        <p:spPr bwMode="auto">
          <a:xfrm>
            <a:off x="4572000" y="3733800"/>
            <a:ext cx="152400" cy="152400"/>
          </a:xfrm>
          <a:prstGeom prst="ellipse">
            <a:avLst/>
          </a:prstGeom>
          <a:gradFill rotWithShape="1">
            <a:gsLst>
              <a:gs pos="0">
                <a:srgbClr val="FE7F00"/>
              </a:gs>
              <a:gs pos="100000">
                <a:srgbClr val="FE7F00">
                  <a:gamma/>
                  <a:shade val="0"/>
                  <a:invGamma/>
                </a:srgbClr>
              </a:gs>
            </a:gsLst>
            <a:lin ang="2700000" scaled="1"/>
          </a:gradFill>
          <a:ln w="9525">
            <a:noFill/>
            <a:round/>
            <a:headEnd/>
            <a:tailEnd/>
          </a:ln>
          <a:effectLst/>
        </p:spPr>
        <p:txBody>
          <a:bodyPr wrap="none" anchor="ctr"/>
          <a:lstStyle/>
          <a:p>
            <a:endParaRPr lang="el-GR"/>
          </a:p>
        </p:txBody>
      </p:sp>
      <p:sp>
        <p:nvSpPr>
          <p:cNvPr id="8203" name="Text Box 11"/>
          <p:cNvSpPr txBox="1">
            <a:spLocks noChangeArrowheads="1"/>
          </p:cNvSpPr>
          <p:nvPr/>
        </p:nvSpPr>
        <p:spPr bwMode="auto">
          <a:xfrm>
            <a:off x="762000" y="1143000"/>
            <a:ext cx="7620000" cy="915988"/>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Το ηλεκτρόνιο (πράσινο σφαιρίδιο) περιφέρεται γύρω από τον πυρήνα στην κυκλική τροχιά με την ελάχιστη δυνατή ακτίνα (στιβάδα </a:t>
            </a:r>
            <a:r>
              <a:rPr lang="en-US" b="1">
                <a:solidFill>
                  <a:srgbClr val="AC0000"/>
                </a:solidFill>
              </a:rPr>
              <a:t>“K”</a:t>
            </a:r>
            <a:r>
              <a:rPr lang="el-GR">
                <a:solidFill>
                  <a:srgbClr val="FFFF99"/>
                </a:solidFill>
              </a:rPr>
              <a:t>). Ο κβαντικός αριθμός του </a:t>
            </a:r>
            <a:r>
              <a:rPr lang="en-US">
                <a:solidFill>
                  <a:srgbClr val="FFFF99"/>
                </a:solidFill>
              </a:rPr>
              <a:t>Bohr </a:t>
            </a:r>
            <a:r>
              <a:rPr lang="el-GR">
                <a:solidFill>
                  <a:srgbClr val="FFFF99"/>
                </a:solidFill>
              </a:rPr>
              <a:t>στην προκειμένη περίπτωση έχει τιμή </a:t>
            </a:r>
            <a:r>
              <a:rPr lang="en-US" b="1">
                <a:solidFill>
                  <a:srgbClr val="A20000"/>
                </a:solidFill>
              </a:rPr>
              <a:t>n</a:t>
            </a:r>
            <a:r>
              <a:rPr lang="el-GR" b="1">
                <a:solidFill>
                  <a:srgbClr val="A20000"/>
                </a:solidFill>
              </a:rPr>
              <a:t>=1.</a:t>
            </a:r>
            <a:r>
              <a:rPr lang="en-US">
                <a:solidFill>
                  <a:srgbClr val="FFFF99"/>
                </a:solidFill>
              </a:rPr>
              <a:t> </a:t>
            </a:r>
            <a:r>
              <a:rPr lang="el-GR">
                <a:solidFill>
                  <a:srgbClr val="FFFF99"/>
                </a:solidFill>
              </a:rPr>
              <a:t> </a:t>
            </a:r>
          </a:p>
        </p:txBody>
      </p:sp>
      <p:sp>
        <p:nvSpPr>
          <p:cNvPr id="8204" name="Text Box 12"/>
          <p:cNvSpPr txBox="1">
            <a:spLocks noChangeArrowheads="1"/>
          </p:cNvSpPr>
          <p:nvPr/>
        </p:nvSpPr>
        <p:spPr bwMode="auto">
          <a:xfrm>
            <a:off x="5410200" y="3581400"/>
            <a:ext cx="381000" cy="366713"/>
          </a:xfrm>
          <a:prstGeom prst="rect">
            <a:avLst/>
          </a:prstGeom>
          <a:noFill/>
          <a:ln w="9525">
            <a:noFill/>
            <a:miter lim="800000"/>
            <a:headEnd/>
            <a:tailEnd/>
          </a:ln>
          <a:effectLst/>
        </p:spPr>
        <p:txBody>
          <a:bodyPr>
            <a:spAutoFit/>
          </a:bodyPr>
          <a:lstStyle/>
          <a:p>
            <a:pPr>
              <a:spcBef>
                <a:spcPct val="50000"/>
              </a:spcBef>
            </a:pPr>
            <a:r>
              <a:rPr lang="el-GR">
                <a:solidFill>
                  <a:srgbClr val="A20000"/>
                </a:solidFill>
              </a:rPr>
              <a:t>Κ</a:t>
            </a:r>
          </a:p>
        </p:txBody>
      </p:sp>
      <p:sp>
        <p:nvSpPr>
          <p:cNvPr id="8205" name="Text Box 13"/>
          <p:cNvSpPr txBox="1">
            <a:spLocks noChangeArrowheads="1"/>
          </p:cNvSpPr>
          <p:nvPr/>
        </p:nvSpPr>
        <p:spPr bwMode="auto">
          <a:xfrm>
            <a:off x="5334000" y="3886200"/>
            <a:ext cx="609600" cy="366713"/>
          </a:xfrm>
          <a:prstGeom prst="rect">
            <a:avLst/>
          </a:prstGeom>
          <a:noFill/>
          <a:ln w="9525">
            <a:noFill/>
            <a:miter lim="800000"/>
            <a:headEnd/>
            <a:tailEnd/>
          </a:ln>
          <a:effectLst/>
        </p:spPr>
        <p:txBody>
          <a:bodyPr>
            <a:spAutoFit/>
          </a:bodyPr>
          <a:lstStyle/>
          <a:p>
            <a:pPr algn="ctr">
              <a:spcBef>
                <a:spcPct val="50000"/>
              </a:spcBef>
            </a:pPr>
            <a:r>
              <a:rPr lang="en-US">
                <a:solidFill>
                  <a:srgbClr val="FF6600"/>
                </a:solidFill>
              </a:rPr>
              <a:t>n=1</a:t>
            </a:r>
            <a:endParaRPr lang="el-GR">
              <a:solidFill>
                <a:srgbClr val="FF6600"/>
              </a:solidFill>
            </a:endParaRPr>
          </a:p>
        </p:txBody>
      </p:sp>
      <p:sp>
        <p:nvSpPr>
          <p:cNvPr id="8206" name="Text Box 14"/>
          <p:cNvSpPr txBox="1">
            <a:spLocks noChangeArrowheads="1"/>
          </p:cNvSpPr>
          <p:nvPr/>
        </p:nvSpPr>
        <p:spPr bwMode="auto">
          <a:xfrm>
            <a:off x="762000" y="5103813"/>
            <a:ext cx="7848600" cy="915987"/>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Η στροφορμή </a:t>
            </a:r>
            <a:r>
              <a:rPr lang="en-US" b="1">
                <a:solidFill>
                  <a:srgbClr val="A20000"/>
                </a:solidFill>
              </a:rPr>
              <a:t>“L”</a:t>
            </a:r>
            <a:r>
              <a:rPr lang="el-GR">
                <a:solidFill>
                  <a:srgbClr val="FFFF99"/>
                </a:solidFill>
              </a:rPr>
              <a:t> του ηλεκτρονίου, που είναι διανυσματικό μέγεθος, με κατεύθυνση που καθορίζεται από τον κανόνα του δεξιόστροφου κοχλία, έχει μέτρο… </a:t>
            </a:r>
            <a:r>
              <a:rPr lang="en-US" b="1">
                <a:solidFill>
                  <a:srgbClr val="A20000"/>
                </a:solidFill>
              </a:rPr>
              <a:t>L=m·v·r=1·h/2</a:t>
            </a:r>
            <a:r>
              <a:rPr lang="el-GR" b="1">
                <a:solidFill>
                  <a:srgbClr val="A20000"/>
                </a:solidFill>
              </a:rPr>
              <a:t>π=</a:t>
            </a:r>
            <a:r>
              <a:rPr lang="en-US" b="1">
                <a:solidFill>
                  <a:srgbClr val="A20000"/>
                </a:solidFill>
              </a:rPr>
              <a:t>h/2</a:t>
            </a:r>
            <a:r>
              <a:rPr lang="el-GR" b="1">
                <a:solidFill>
                  <a:srgbClr val="A20000"/>
                </a:solidFill>
              </a:rPr>
              <a:t>π.</a:t>
            </a:r>
          </a:p>
        </p:txBody>
      </p:sp>
      <p:sp>
        <p:nvSpPr>
          <p:cNvPr id="8207" name="Line 15"/>
          <p:cNvSpPr>
            <a:spLocks noChangeShapeType="1"/>
          </p:cNvSpPr>
          <p:nvPr/>
        </p:nvSpPr>
        <p:spPr bwMode="auto">
          <a:xfrm flipV="1">
            <a:off x="4648200" y="3276600"/>
            <a:ext cx="0" cy="457200"/>
          </a:xfrm>
          <a:prstGeom prst="line">
            <a:avLst/>
          </a:prstGeom>
          <a:noFill/>
          <a:ln w="19050">
            <a:solidFill>
              <a:srgbClr val="AC0000"/>
            </a:solidFill>
            <a:round/>
            <a:headEnd/>
            <a:tailEnd type="triangle" w="med" len="med"/>
          </a:ln>
          <a:effectLst/>
        </p:spPr>
        <p:txBody>
          <a:bodyPr/>
          <a:lstStyle/>
          <a:p>
            <a:endParaRPr lang="el-GR"/>
          </a:p>
        </p:txBody>
      </p:sp>
      <p:sp>
        <p:nvSpPr>
          <p:cNvPr id="8208" name="Text Box 16"/>
          <p:cNvSpPr txBox="1">
            <a:spLocks noChangeArrowheads="1"/>
          </p:cNvSpPr>
          <p:nvPr/>
        </p:nvSpPr>
        <p:spPr bwMode="auto">
          <a:xfrm>
            <a:off x="4572000" y="3168650"/>
            <a:ext cx="990600" cy="336550"/>
          </a:xfrm>
          <a:prstGeom prst="rect">
            <a:avLst/>
          </a:prstGeom>
          <a:noFill/>
          <a:ln w="9525">
            <a:noFill/>
            <a:miter lim="800000"/>
            <a:headEnd/>
            <a:tailEnd/>
          </a:ln>
          <a:effectLst/>
        </p:spPr>
        <p:txBody>
          <a:bodyPr>
            <a:spAutoFit/>
          </a:bodyPr>
          <a:lstStyle/>
          <a:p>
            <a:pPr algn="ctr">
              <a:spcBef>
                <a:spcPct val="50000"/>
              </a:spcBef>
            </a:pPr>
            <a:r>
              <a:rPr lang="en-US" sz="1600" b="1">
                <a:solidFill>
                  <a:srgbClr val="FF6600"/>
                </a:solidFill>
              </a:rPr>
              <a:t>L=h/2</a:t>
            </a:r>
            <a:r>
              <a:rPr lang="el-GR" sz="1600" b="1">
                <a:solidFill>
                  <a:srgbClr val="FF6600"/>
                </a:solidFill>
              </a:rPr>
              <a:t>π</a:t>
            </a:r>
          </a:p>
        </p:txBody>
      </p:sp>
      <p:sp>
        <p:nvSpPr>
          <p:cNvPr id="8209" name="Text Box 17"/>
          <p:cNvSpPr txBox="1">
            <a:spLocks noChangeArrowheads="1"/>
          </p:cNvSpPr>
          <p:nvPr/>
        </p:nvSpPr>
        <p:spPr bwMode="auto">
          <a:xfrm>
            <a:off x="609600" y="1416050"/>
            <a:ext cx="7924800" cy="641350"/>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Στην αμέσως μεγαλύτερης ακτίνας τροχιά (στιβάδα </a:t>
            </a:r>
            <a:r>
              <a:rPr lang="en-US" b="1">
                <a:solidFill>
                  <a:srgbClr val="AC0000"/>
                </a:solidFill>
              </a:rPr>
              <a:t>“L”</a:t>
            </a:r>
            <a:r>
              <a:rPr lang="en-US">
                <a:solidFill>
                  <a:srgbClr val="FFFF99"/>
                </a:solidFill>
              </a:rPr>
              <a:t>), </a:t>
            </a:r>
            <a:r>
              <a:rPr lang="el-GR">
                <a:solidFill>
                  <a:srgbClr val="FFFF99"/>
                </a:solidFill>
              </a:rPr>
              <a:t>θα είναι για το ηλεκτρόνιο, </a:t>
            </a:r>
            <a:r>
              <a:rPr lang="en-US" b="1">
                <a:solidFill>
                  <a:srgbClr val="AC0000"/>
                </a:solidFill>
              </a:rPr>
              <a:t>n=2</a:t>
            </a:r>
            <a:r>
              <a:rPr lang="en-US">
                <a:solidFill>
                  <a:srgbClr val="FFFF99"/>
                </a:solidFill>
              </a:rPr>
              <a:t> </a:t>
            </a:r>
            <a:r>
              <a:rPr lang="el-GR">
                <a:solidFill>
                  <a:srgbClr val="FFFF99"/>
                </a:solidFill>
              </a:rPr>
              <a:t>και </a:t>
            </a:r>
            <a:r>
              <a:rPr lang="en-US" b="1">
                <a:solidFill>
                  <a:srgbClr val="AC0000"/>
                </a:solidFill>
              </a:rPr>
              <a:t>L=2·h/2</a:t>
            </a:r>
            <a:r>
              <a:rPr lang="el-GR" b="1">
                <a:solidFill>
                  <a:srgbClr val="AC0000"/>
                </a:solidFill>
              </a:rPr>
              <a:t>π=</a:t>
            </a:r>
            <a:r>
              <a:rPr lang="en-US" b="1">
                <a:solidFill>
                  <a:srgbClr val="AC0000"/>
                </a:solidFill>
              </a:rPr>
              <a:t>h/</a:t>
            </a:r>
            <a:r>
              <a:rPr lang="el-GR" b="1">
                <a:solidFill>
                  <a:srgbClr val="AC0000"/>
                </a:solidFill>
              </a:rPr>
              <a:t>π.</a:t>
            </a:r>
          </a:p>
        </p:txBody>
      </p:sp>
      <p:sp>
        <p:nvSpPr>
          <p:cNvPr id="8212" name="Oval 20"/>
          <p:cNvSpPr>
            <a:spLocks noChangeArrowheads="1"/>
          </p:cNvSpPr>
          <p:nvPr/>
        </p:nvSpPr>
        <p:spPr bwMode="auto">
          <a:xfrm>
            <a:off x="1752600" y="3505200"/>
            <a:ext cx="76200" cy="76200"/>
          </a:xfrm>
          <a:prstGeom prst="ellipse">
            <a:avLst/>
          </a:prstGeom>
          <a:gradFill rotWithShape="1">
            <a:gsLst>
              <a:gs pos="0">
                <a:srgbClr val="00FF00"/>
              </a:gs>
              <a:gs pos="100000">
                <a:srgbClr val="00FF00">
                  <a:gamma/>
                  <a:shade val="0"/>
                  <a:invGamma/>
                </a:srgbClr>
              </a:gs>
            </a:gsLst>
            <a:lin ang="2700000" scaled="1"/>
          </a:gradFill>
          <a:ln w="9525">
            <a:solidFill>
              <a:schemeClr val="tx1"/>
            </a:solidFill>
            <a:round/>
            <a:headEnd/>
            <a:tailEnd/>
          </a:ln>
          <a:effectLst/>
        </p:spPr>
        <p:txBody>
          <a:bodyPr wrap="none" anchor="ctr"/>
          <a:lstStyle/>
          <a:p>
            <a:endParaRPr lang="el-GR"/>
          </a:p>
        </p:txBody>
      </p:sp>
      <p:sp>
        <p:nvSpPr>
          <p:cNvPr id="8213" name="Text Box 21"/>
          <p:cNvSpPr txBox="1">
            <a:spLocks noChangeArrowheads="1"/>
          </p:cNvSpPr>
          <p:nvPr/>
        </p:nvSpPr>
        <p:spPr bwMode="auto">
          <a:xfrm>
            <a:off x="7924800" y="3352800"/>
            <a:ext cx="304800" cy="366713"/>
          </a:xfrm>
          <a:prstGeom prst="rect">
            <a:avLst/>
          </a:prstGeom>
          <a:noFill/>
          <a:ln w="9525">
            <a:noFill/>
            <a:miter lim="800000"/>
            <a:headEnd/>
            <a:tailEnd/>
          </a:ln>
          <a:effectLst/>
        </p:spPr>
        <p:txBody>
          <a:bodyPr>
            <a:spAutoFit/>
          </a:bodyPr>
          <a:lstStyle/>
          <a:p>
            <a:pPr>
              <a:spcBef>
                <a:spcPct val="50000"/>
              </a:spcBef>
            </a:pPr>
            <a:r>
              <a:rPr lang="en-US">
                <a:solidFill>
                  <a:srgbClr val="AC0000"/>
                </a:solidFill>
              </a:rPr>
              <a:t>L</a:t>
            </a:r>
            <a:endParaRPr lang="el-GR">
              <a:solidFill>
                <a:srgbClr val="AC0000"/>
              </a:solidFill>
            </a:endParaRPr>
          </a:p>
        </p:txBody>
      </p:sp>
      <p:sp>
        <p:nvSpPr>
          <p:cNvPr id="8214" name="Text Box 22"/>
          <p:cNvSpPr txBox="1">
            <a:spLocks noChangeArrowheads="1"/>
          </p:cNvSpPr>
          <p:nvPr/>
        </p:nvSpPr>
        <p:spPr bwMode="auto">
          <a:xfrm>
            <a:off x="8077200" y="3733800"/>
            <a:ext cx="609600" cy="366713"/>
          </a:xfrm>
          <a:prstGeom prst="rect">
            <a:avLst/>
          </a:prstGeom>
          <a:noFill/>
          <a:ln w="9525">
            <a:noFill/>
            <a:miter lim="800000"/>
            <a:headEnd/>
            <a:tailEnd/>
          </a:ln>
          <a:effectLst/>
        </p:spPr>
        <p:txBody>
          <a:bodyPr>
            <a:spAutoFit/>
          </a:bodyPr>
          <a:lstStyle/>
          <a:p>
            <a:pPr>
              <a:spcBef>
                <a:spcPct val="50000"/>
              </a:spcBef>
            </a:pPr>
            <a:r>
              <a:rPr lang="en-US">
                <a:solidFill>
                  <a:srgbClr val="FF6600"/>
                </a:solidFill>
              </a:rPr>
              <a:t>n=2</a:t>
            </a:r>
            <a:endParaRPr lang="el-GR">
              <a:solidFill>
                <a:srgbClr val="FF6600"/>
              </a:solidFill>
            </a:endParaRPr>
          </a:p>
        </p:txBody>
      </p:sp>
      <p:sp>
        <p:nvSpPr>
          <p:cNvPr id="8217" name="Line 25"/>
          <p:cNvSpPr>
            <a:spLocks noChangeShapeType="1"/>
          </p:cNvSpPr>
          <p:nvPr/>
        </p:nvSpPr>
        <p:spPr bwMode="auto">
          <a:xfrm flipV="1">
            <a:off x="4648200" y="2819400"/>
            <a:ext cx="0" cy="914400"/>
          </a:xfrm>
          <a:prstGeom prst="line">
            <a:avLst/>
          </a:prstGeom>
          <a:noFill/>
          <a:ln w="19050">
            <a:solidFill>
              <a:srgbClr val="AC0000"/>
            </a:solidFill>
            <a:round/>
            <a:headEnd/>
            <a:tailEnd type="triangle" w="med" len="med"/>
          </a:ln>
          <a:effectLst/>
        </p:spPr>
        <p:txBody>
          <a:bodyPr/>
          <a:lstStyle/>
          <a:p>
            <a:endParaRPr lang="el-GR"/>
          </a:p>
        </p:txBody>
      </p:sp>
      <p:sp>
        <p:nvSpPr>
          <p:cNvPr id="8218" name="Text Box 26"/>
          <p:cNvSpPr txBox="1">
            <a:spLocks noChangeArrowheads="1"/>
          </p:cNvSpPr>
          <p:nvPr/>
        </p:nvSpPr>
        <p:spPr bwMode="auto">
          <a:xfrm>
            <a:off x="4724400" y="2743200"/>
            <a:ext cx="1066800" cy="336550"/>
          </a:xfrm>
          <a:prstGeom prst="rect">
            <a:avLst/>
          </a:prstGeom>
          <a:noFill/>
          <a:ln w="9525">
            <a:noFill/>
            <a:miter lim="800000"/>
            <a:headEnd/>
            <a:tailEnd/>
          </a:ln>
          <a:effectLst/>
        </p:spPr>
        <p:txBody>
          <a:bodyPr>
            <a:spAutoFit/>
          </a:bodyPr>
          <a:lstStyle/>
          <a:p>
            <a:pPr>
              <a:spcBef>
                <a:spcPct val="50000"/>
              </a:spcBef>
            </a:pPr>
            <a:r>
              <a:rPr lang="en-US" sz="1600" b="1">
                <a:solidFill>
                  <a:srgbClr val="FF6600"/>
                </a:solidFill>
              </a:rPr>
              <a:t>L=2·h/2</a:t>
            </a:r>
            <a:r>
              <a:rPr lang="el-GR" sz="1600" b="1">
                <a:solidFill>
                  <a:srgbClr val="FF6600"/>
                </a:solidFill>
              </a:rPr>
              <a:t>π</a:t>
            </a:r>
          </a:p>
        </p:txBody>
      </p:sp>
      <p:sp>
        <p:nvSpPr>
          <p:cNvPr id="8219" name="Text Box 27"/>
          <p:cNvSpPr txBox="1">
            <a:spLocks noChangeArrowheads="1"/>
          </p:cNvSpPr>
          <p:nvPr/>
        </p:nvSpPr>
        <p:spPr bwMode="auto">
          <a:xfrm>
            <a:off x="5638800" y="5181600"/>
            <a:ext cx="3048000" cy="915988"/>
          </a:xfrm>
          <a:prstGeom prst="rect">
            <a:avLst/>
          </a:prstGeom>
          <a:noFill/>
          <a:ln w="9525">
            <a:noFill/>
            <a:miter lim="800000"/>
            <a:headEnd/>
            <a:tailEnd/>
          </a:ln>
          <a:effectLst/>
        </p:spPr>
        <p:txBody>
          <a:bodyPr>
            <a:spAutoFit/>
          </a:bodyPr>
          <a:lstStyle/>
          <a:p>
            <a:pPr algn="ctr">
              <a:spcBef>
                <a:spcPct val="50000"/>
              </a:spcBef>
            </a:pPr>
            <a:r>
              <a:rPr lang="el-GR">
                <a:solidFill>
                  <a:srgbClr val="FF6600"/>
                </a:solidFill>
              </a:rPr>
              <a:t>Κάνε αριστερό κλικ για να μεταφερθείς στην επόμενη διαφάνεια.</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8201"/>
                                        </p:tgtEl>
                                        <p:attrNameLst>
                                          <p:attrName>style.visibility</p:attrName>
                                        </p:attrNameLst>
                                      </p:cBhvr>
                                      <p:to>
                                        <p:strVal val="visible"/>
                                      </p:to>
                                    </p:set>
                                    <p:animEffect transition="in" filter="fade">
                                      <p:cBhvr>
                                        <p:cTn id="7" dur="2000"/>
                                        <p:tgtEl>
                                          <p:spTgt spid="8201"/>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par>
                          <p:cTn id="8" fill="hold">
                            <p:stCondLst>
                              <p:cond delay="3000"/>
                            </p:stCondLst>
                            <p:childTnLst>
                              <p:par>
                                <p:cTn id="9" presetID="10" presetClass="entr" presetSubtype="0" fill="hold" grpId="0" nodeType="afterEffect">
                                  <p:stCondLst>
                                    <p:cond delay="3000"/>
                                  </p:stCondLst>
                                  <p:childTnLst>
                                    <p:set>
                                      <p:cBhvr>
                                        <p:cTn id="10" dur="1" fill="hold">
                                          <p:stCondLst>
                                            <p:cond delay="0"/>
                                          </p:stCondLst>
                                        </p:cTn>
                                        <p:tgtEl>
                                          <p:spTgt spid="8202"/>
                                        </p:tgtEl>
                                        <p:attrNameLst>
                                          <p:attrName>style.visibility</p:attrName>
                                        </p:attrNameLst>
                                      </p:cBhvr>
                                      <p:to>
                                        <p:strVal val="visible"/>
                                      </p:to>
                                    </p:set>
                                    <p:animEffect transition="in" filter="fade">
                                      <p:cBhvr>
                                        <p:cTn id="11" dur="2000"/>
                                        <p:tgtEl>
                                          <p:spTgt spid="8202"/>
                                        </p:tgtEl>
                                      </p:cBhvr>
                                    </p:animEffect>
                                  </p:childTnLst>
                                </p:cTn>
                              </p:par>
                              <p:par>
                                <p:cTn id="12" presetID="8" presetClass="emph" presetSubtype="0" repeatCount="indefinite" fill="hold" grpId="1" nodeType="withEffect">
                                  <p:stCondLst>
                                    <p:cond delay="0"/>
                                  </p:stCondLst>
                                  <p:childTnLst>
                                    <p:animRot by="21600000">
                                      <p:cBhvr>
                                        <p:cTn id="13" dur="1000" fill="hold"/>
                                        <p:tgtEl>
                                          <p:spTgt spid="8202"/>
                                        </p:tgtEl>
                                        <p:attrNameLst>
                                          <p:attrName>r</p:attrName>
                                        </p:attrNameLst>
                                      </p:cBhvr>
                                    </p:animRot>
                                  </p:childTnLst>
                                </p:cTn>
                              </p:par>
                            </p:childTnLst>
                          </p:cTn>
                        </p:par>
                        <p:par>
                          <p:cTn id="14" fill="hold">
                            <p:stCondLst>
                              <p:cond delay="8000"/>
                            </p:stCondLst>
                            <p:childTnLst>
                              <p:par>
                                <p:cTn id="15" presetID="10" presetClass="entr" presetSubtype="0" fill="hold" grpId="0" nodeType="afterEffect">
                                  <p:stCondLst>
                                    <p:cond delay="0"/>
                                  </p:stCondLst>
                                  <p:childTnLst>
                                    <p:set>
                                      <p:cBhvr>
                                        <p:cTn id="16" dur="1" fill="hold">
                                          <p:stCondLst>
                                            <p:cond delay="0"/>
                                          </p:stCondLst>
                                        </p:cTn>
                                        <p:tgtEl>
                                          <p:spTgt spid="8196"/>
                                        </p:tgtEl>
                                        <p:attrNameLst>
                                          <p:attrName>style.visibility</p:attrName>
                                        </p:attrNameLst>
                                      </p:cBhvr>
                                      <p:to>
                                        <p:strVal val="visible"/>
                                      </p:to>
                                    </p:set>
                                    <p:animEffect transition="in" filter="fade">
                                      <p:cBhvr>
                                        <p:cTn id="17" dur="2000"/>
                                        <p:tgtEl>
                                          <p:spTgt spid="8196"/>
                                        </p:tgtEl>
                                      </p:cBhvr>
                                    </p:animEffect>
                                  </p:childTnLst>
                                </p:cTn>
                              </p:par>
                              <p:par>
                                <p:cTn id="18" presetID="1" presetClass="path" presetSubtype="0" repeatCount="indefinite" accel="50000" decel="50000" fill="hold" grpId="1" nodeType="withEffect">
                                  <p:stCondLst>
                                    <p:cond delay="0"/>
                                  </p:stCondLst>
                                  <p:childTnLst>
                                    <p:animMotion origin="layout" path="M 0.07083 -0.01665 C 0.11649 -0.01665 0.15417 0.00046 0.15417 0.0222 C 0.15417 0.04325 0.11649 0.06105 0.07083 0.06105 C 0.02448 0.06105 -0.0125 0.04325 -0.0125 0.0222 C -0.0125 0.00046 0.02448 -0.01665 0.07083 -0.01665 Z " pathEditMode="relative" rAng="0" ptsTypes="fffff">
                                      <p:cBhvr>
                                        <p:cTn id="19" dur="500" spd="-100000" fill="hold"/>
                                        <p:tgtEl>
                                          <p:spTgt spid="8196"/>
                                        </p:tgtEl>
                                        <p:attrNameLst>
                                          <p:attrName>ppt_x</p:attrName>
                                          <p:attrName>ppt_y</p:attrName>
                                        </p:attrNameLst>
                                      </p:cBhvr>
                                      <p:rCtr x="0" y="39"/>
                                    </p:animMotion>
                                  </p:childTnLst>
                                </p:cTn>
                              </p:par>
                              <p:par>
                                <p:cTn id="20" presetID="10" presetClass="entr" presetSubtype="0" fill="hold" grpId="0" nodeType="withEffect">
                                  <p:stCondLst>
                                    <p:cond delay="0"/>
                                  </p:stCondLst>
                                  <p:childTnLst>
                                    <p:set>
                                      <p:cBhvr>
                                        <p:cTn id="21" dur="1" fill="hold">
                                          <p:stCondLst>
                                            <p:cond delay="0"/>
                                          </p:stCondLst>
                                        </p:cTn>
                                        <p:tgtEl>
                                          <p:spTgt spid="8200"/>
                                        </p:tgtEl>
                                        <p:attrNameLst>
                                          <p:attrName>style.visibility</p:attrName>
                                        </p:attrNameLst>
                                      </p:cBhvr>
                                      <p:to>
                                        <p:strVal val="visible"/>
                                      </p:to>
                                    </p:set>
                                    <p:animEffect transition="in" filter="fade">
                                      <p:cBhvr>
                                        <p:cTn id="22" dur="2000"/>
                                        <p:tgtEl>
                                          <p:spTgt spid="8200"/>
                                        </p:tgtEl>
                                      </p:cBhvr>
                                    </p:animEffect>
                                  </p:childTnLst>
                                </p:cTn>
                              </p:par>
                            </p:childTnLst>
                          </p:cTn>
                        </p:par>
                        <p:par>
                          <p:cTn id="23" fill="hold">
                            <p:stCondLst>
                              <p:cond delay="10000"/>
                            </p:stCondLst>
                            <p:childTnLst>
                              <p:par>
                                <p:cTn id="24" presetID="10" presetClass="entr" presetSubtype="0" fill="hold" grpId="0" nodeType="afterEffect">
                                  <p:stCondLst>
                                    <p:cond delay="4000"/>
                                  </p:stCondLst>
                                  <p:childTnLst>
                                    <p:set>
                                      <p:cBhvr>
                                        <p:cTn id="25" dur="1" fill="hold">
                                          <p:stCondLst>
                                            <p:cond delay="0"/>
                                          </p:stCondLst>
                                        </p:cTn>
                                        <p:tgtEl>
                                          <p:spTgt spid="8203"/>
                                        </p:tgtEl>
                                        <p:attrNameLst>
                                          <p:attrName>style.visibility</p:attrName>
                                        </p:attrNameLst>
                                      </p:cBhvr>
                                      <p:to>
                                        <p:strVal val="visible"/>
                                      </p:to>
                                    </p:set>
                                    <p:animEffect transition="in" filter="fade">
                                      <p:cBhvr>
                                        <p:cTn id="26" dur="2000"/>
                                        <p:tgtEl>
                                          <p:spTgt spid="8203"/>
                                        </p:tgtEl>
                                      </p:cBhvr>
                                    </p:animEffect>
                                  </p:childTnLst>
                                  <p:subTnLst>
                                    <p:audio>
                                      <p:cMediaNode>
                                        <p:cTn display="0" masterRel="sameClick">
                                          <p:stCondLst>
                                            <p:cond evt="begin" delay="0">
                                              <p:tn val="24"/>
                                            </p:cond>
                                          </p:stCondLst>
                                          <p:endCondLst>
                                            <p:cond evt="onStopAudio" delay="0">
                                              <p:tgtEl>
                                                <p:sldTgt/>
                                              </p:tgtEl>
                                            </p:cond>
                                          </p:endCondLst>
                                        </p:cTn>
                                        <p:tgtEl>
                                          <p:sndTgt r:embed="rId2" name="camera.wav"/>
                                        </p:tgtEl>
                                      </p:cMediaNode>
                                    </p:audio>
                                  </p:subTnLst>
                                </p:cTn>
                              </p:par>
                            </p:childTnLst>
                          </p:cTn>
                        </p:par>
                        <p:par>
                          <p:cTn id="27" fill="hold">
                            <p:stCondLst>
                              <p:cond delay="16000"/>
                            </p:stCondLst>
                            <p:childTnLst>
                              <p:par>
                                <p:cTn id="28" presetID="9" presetClass="entr" presetSubtype="0" fill="hold" grpId="0" nodeType="afterEffect">
                                  <p:stCondLst>
                                    <p:cond delay="7000"/>
                                  </p:stCondLst>
                                  <p:childTnLst>
                                    <p:set>
                                      <p:cBhvr>
                                        <p:cTn id="29" dur="1" fill="hold">
                                          <p:stCondLst>
                                            <p:cond delay="0"/>
                                          </p:stCondLst>
                                        </p:cTn>
                                        <p:tgtEl>
                                          <p:spTgt spid="8204"/>
                                        </p:tgtEl>
                                        <p:attrNameLst>
                                          <p:attrName>style.visibility</p:attrName>
                                        </p:attrNameLst>
                                      </p:cBhvr>
                                      <p:to>
                                        <p:strVal val="visible"/>
                                      </p:to>
                                    </p:set>
                                    <p:animEffect transition="in" filter="dissolve">
                                      <p:cBhvr>
                                        <p:cTn id="30" dur="2000"/>
                                        <p:tgtEl>
                                          <p:spTgt spid="8204"/>
                                        </p:tgtEl>
                                      </p:cBhvr>
                                    </p:animEffect>
                                  </p:childTnLst>
                                </p:cTn>
                              </p:par>
                            </p:childTnLst>
                          </p:cTn>
                        </p:par>
                        <p:par>
                          <p:cTn id="31" fill="hold">
                            <p:stCondLst>
                              <p:cond delay="25000"/>
                            </p:stCondLst>
                            <p:childTnLst>
                              <p:par>
                                <p:cTn id="32" presetID="9" presetClass="entr" presetSubtype="0" fill="hold" grpId="0" nodeType="afterEffect">
                                  <p:stCondLst>
                                    <p:cond delay="3000"/>
                                  </p:stCondLst>
                                  <p:childTnLst>
                                    <p:set>
                                      <p:cBhvr>
                                        <p:cTn id="33" dur="1" fill="hold">
                                          <p:stCondLst>
                                            <p:cond delay="0"/>
                                          </p:stCondLst>
                                        </p:cTn>
                                        <p:tgtEl>
                                          <p:spTgt spid="8205"/>
                                        </p:tgtEl>
                                        <p:attrNameLst>
                                          <p:attrName>style.visibility</p:attrName>
                                        </p:attrNameLst>
                                      </p:cBhvr>
                                      <p:to>
                                        <p:strVal val="visible"/>
                                      </p:to>
                                    </p:set>
                                    <p:animEffect transition="in" filter="dissolve">
                                      <p:cBhvr>
                                        <p:cTn id="34" dur="2000"/>
                                        <p:tgtEl>
                                          <p:spTgt spid="8205"/>
                                        </p:tgtEl>
                                      </p:cBhvr>
                                    </p:animEffect>
                                  </p:childTnLst>
                                </p:cTn>
                              </p:par>
                            </p:childTnLst>
                          </p:cTn>
                        </p:par>
                        <p:par>
                          <p:cTn id="35" fill="hold">
                            <p:stCondLst>
                              <p:cond delay="30000"/>
                            </p:stCondLst>
                            <p:childTnLst>
                              <p:par>
                                <p:cTn id="36" presetID="10" presetClass="entr" presetSubtype="0" fill="hold" grpId="0" nodeType="afterEffect">
                                  <p:stCondLst>
                                    <p:cond delay="3000"/>
                                  </p:stCondLst>
                                  <p:childTnLst>
                                    <p:set>
                                      <p:cBhvr>
                                        <p:cTn id="37" dur="1" fill="hold">
                                          <p:stCondLst>
                                            <p:cond delay="0"/>
                                          </p:stCondLst>
                                        </p:cTn>
                                        <p:tgtEl>
                                          <p:spTgt spid="8206"/>
                                        </p:tgtEl>
                                        <p:attrNameLst>
                                          <p:attrName>style.visibility</p:attrName>
                                        </p:attrNameLst>
                                      </p:cBhvr>
                                      <p:to>
                                        <p:strVal val="visible"/>
                                      </p:to>
                                    </p:set>
                                    <p:animEffect transition="in" filter="fade">
                                      <p:cBhvr>
                                        <p:cTn id="38" dur="2000"/>
                                        <p:tgtEl>
                                          <p:spTgt spid="8206"/>
                                        </p:tgtEl>
                                      </p:cBhvr>
                                    </p:animEffect>
                                  </p:childTnLst>
                                  <p:subTnLst>
                                    <p:audio>
                                      <p:cMediaNode>
                                        <p:cTn display="0" masterRel="sameClick">
                                          <p:stCondLst>
                                            <p:cond evt="begin" delay="0">
                                              <p:tn val="36"/>
                                            </p:cond>
                                          </p:stCondLst>
                                          <p:endCondLst>
                                            <p:cond evt="onStopAudio" delay="0">
                                              <p:tgtEl>
                                                <p:sldTgt/>
                                              </p:tgtEl>
                                            </p:cond>
                                          </p:endCondLst>
                                        </p:cTn>
                                        <p:tgtEl>
                                          <p:sndTgt r:embed="rId3" name="breeze.wav"/>
                                        </p:tgtEl>
                                      </p:cMediaNode>
                                    </p:audio>
                                  </p:subTnLst>
                                </p:cTn>
                              </p:par>
                            </p:childTnLst>
                          </p:cTn>
                        </p:par>
                        <p:par>
                          <p:cTn id="39" fill="hold">
                            <p:stCondLst>
                              <p:cond delay="35000"/>
                            </p:stCondLst>
                            <p:childTnLst>
                              <p:par>
                                <p:cTn id="40" presetID="10" presetClass="entr" presetSubtype="0" fill="hold" grpId="0" nodeType="afterEffect">
                                  <p:stCondLst>
                                    <p:cond delay="5000"/>
                                  </p:stCondLst>
                                  <p:childTnLst>
                                    <p:set>
                                      <p:cBhvr>
                                        <p:cTn id="41" dur="1" fill="hold">
                                          <p:stCondLst>
                                            <p:cond delay="0"/>
                                          </p:stCondLst>
                                        </p:cTn>
                                        <p:tgtEl>
                                          <p:spTgt spid="8207"/>
                                        </p:tgtEl>
                                        <p:attrNameLst>
                                          <p:attrName>style.visibility</p:attrName>
                                        </p:attrNameLst>
                                      </p:cBhvr>
                                      <p:to>
                                        <p:strVal val="visible"/>
                                      </p:to>
                                    </p:set>
                                    <p:animEffect transition="in" filter="fade">
                                      <p:cBhvr>
                                        <p:cTn id="42" dur="2000"/>
                                        <p:tgtEl>
                                          <p:spTgt spid="8207"/>
                                        </p:tgtEl>
                                      </p:cBhvr>
                                    </p:animEffect>
                                  </p:childTnLst>
                                </p:cTn>
                              </p:par>
                            </p:childTnLst>
                          </p:cTn>
                        </p:par>
                        <p:par>
                          <p:cTn id="43" fill="hold">
                            <p:stCondLst>
                              <p:cond delay="42000"/>
                            </p:stCondLst>
                            <p:childTnLst>
                              <p:par>
                                <p:cTn id="44" presetID="9" presetClass="entr" presetSubtype="0" fill="hold" grpId="0" nodeType="afterEffect">
                                  <p:stCondLst>
                                    <p:cond delay="2000"/>
                                  </p:stCondLst>
                                  <p:childTnLst>
                                    <p:set>
                                      <p:cBhvr>
                                        <p:cTn id="45" dur="1" fill="hold">
                                          <p:stCondLst>
                                            <p:cond delay="0"/>
                                          </p:stCondLst>
                                        </p:cTn>
                                        <p:tgtEl>
                                          <p:spTgt spid="8208"/>
                                        </p:tgtEl>
                                        <p:attrNameLst>
                                          <p:attrName>style.visibility</p:attrName>
                                        </p:attrNameLst>
                                      </p:cBhvr>
                                      <p:to>
                                        <p:strVal val="visible"/>
                                      </p:to>
                                    </p:set>
                                    <p:animEffect transition="in" filter="dissolve">
                                      <p:cBhvr>
                                        <p:cTn id="46" dur="2000"/>
                                        <p:tgtEl>
                                          <p:spTgt spid="8208"/>
                                        </p:tgtEl>
                                      </p:cBhvr>
                                    </p:animEffect>
                                  </p:childTnLst>
                                </p:cTn>
                              </p:par>
                            </p:childTnLst>
                          </p:cTn>
                        </p:par>
                        <p:par>
                          <p:cTn id="47" fill="hold">
                            <p:stCondLst>
                              <p:cond delay="46000"/>
                            </p:stCondLst>
                            <p:childTnLst>
                              <p:par>
                                <p:cTn id="48" presetID="10" presetClass="exit" presetSubtype="0" fill="hold" grpId="1" nodeType="afterEffect">
                                  <p:stCondLst>
                                    <p:cond delay="0"/>
                                  </p:stCondLst>
                                  <p:childTnLst>
                                    <p:animEffect transition="out" filter="fade">
                                      <p:cBhvr>
                                        <p:cTn id="49" dur="2000"/>
                                        <p:tgtEl>
                                          <p:spTgt spid="8203"/>
                                        </p:tgtEl>
                                      </p:cBhvr>
                                    </p:animEffect>
                                    <p:set>
                                      <p:cBhvr>
                                        <p:cTn id="50" dur="1" fill="hold">
                                          <p:stCondLst>
                                            <p:cond delay="1999"/>
                                          </p:stCondLst>
                                        </p:cTn>
                                        <p:tgtEl>
                                          <p:spTgt spid="8203"/>
                                        </p:tgtEl>
                                        <p:attrNameLst>
                                          <p:attrName>style.visibility</p:attrName>
                                        </p:attrNameLst>
                                      </p:cBhvr>
                                      <p:to>
                                        <p:strVal val="hidden"/>
                                      </p:to>
                                    </p:set>
                                  </p:childTnLst>
                                </p:cTn>
                              </p:par>
                            </p:childTnLst>
                          </p:cTn>
                        </p:par>
                        <p:par>
                          <p:cTn id="51" fill="hold">
                            <p:stCondLst>
                              <p:cond delay="48000"/>
                            </p:stCondLst>
                            <p:childTnLst>
                              <p:par>
                                <p:cTn id="52" presetID="9" presetClass="entr" presetSubtype="0" fill="hold" grpId="0" nodeType="afterEffect">
                                  <p:stCondLst>
                                    <p:cond delay="2000"/>
                                  </p:stCondLst>
                                  <p:childTnLst>
                                    <p:set>
                                      <p:cBhvr>
                                        <p:cTn id="53" dur="1" fill="hold">
                                          <p:stCondLst>
                                            <p:cond delay="0"/>
                                          </p:stCondLst>
                                        </p:cTn>
                                        <p:tgtEl>
                                          <p:spTgt spid="8209"/>
                                        </p:tgtEl>
                                        <p:attrNameLst>
                                          <p:attrName>style.visibility</p:attrName>
                                        </p:attrNameLst>
                                      </p:cBhvr>
                                      <p:to>
                                        <p:strVal val="visible"/>
                                      </p:to>
                                    </p:set>
                                    <p:animEffect transition="in" filter="dissolve">
                                      <p:cBhvr>
                                        <p:cTn id="54" dur="500"/>
                                        <p:tgtEl>
                                          <p:spTgt spid="8209"/>
                                        </p:tgtEl>
                                      </p:cBhvr>
                                    </p:animEffect>
                                  </p:childTnLst>
                                  <p:subTnLst>
                                    <p:audio>
                                      <p:cMediaNode>
                                        <p:cTn display="0" masterRel="sameClick">
                                          <p:stCondLst>
                                            <p:cond evt="begin" delay="0">
                                              <p:tn val="52"/>
                                            </p:cond>
                                          </p:stCondLst>
                                          <p:endCondLst>
                                            <p:cond evt="onStopAudio" delay="0">
                                              <p:tgtEl>
                                                <p:sldTgt/>
                                              </p:tgtEl>
                                            </p:cond>
                                          </p:endCondLst>
                                        </p:cTn>
                                        <p:tgtEl>
                                          <p:sndTgt r:embed="rId2" name="camera.wav"/>
                                        </p:tgtEl>
                                      </p:cMediaNode>
                                    </p:audio>
                                  </p:subTnLst>
                                </p:cTn>
                              </p:par>
                            </p:childTnLst>
                          </p:cTn>
                        </p:par>
                        <p:par>
                          <p:cTn id="55" fill="hold">
                            <p:stCondLst>
                              <p:cond delay="50500"/>
                            </p:stCondLst>
                            <p:childTnLst>
                              <p:par>
                                <p:cTn id="56" presetID="10" presetClass="exit" presetSubtype="0" fill="hold" grpId="1" nodeType="afterEffect">
                                  <p:stCondLst>
                                    <p:cond delay="0"/>
                                  </p:stCondLst>
                                  <p:childTnLst>
                                    <p:animEffect transition="out" filter="fade">
                                      <p:cBhvr>
                                        <p:cTn id="57" dur="2000"/>
                                        <p:tgtEl>
                                          <p:spTgt spid="8206"/>
                                        </p:tgtEl>
                                      </p:cBhvr>
                                    </p:animEffect>
                                    <p:set>
                                      <p:cBhvr>
                                        <p:cTn id="58" dur="1" fill="hold">
                                          <p:stCondLst>
                                            <p:cond delay="1999"/>
                                          </p:stCondLst>
                                        </p:cTn>
                                        <p:tgtEl>
                                          <p:spTgt spid="8206"/>
                                        </p:tgtEl>
                                        <p:attrNameLst>
                                          <p:attrName>style.visibility</p:attrName>
                                        </p:attrNameLst>
                                      </p:cBhvr>
                                      <p:to>
                                        <p:strVal val="hidden"/>
                                      </p:to>
                                    </p:set>
                                  </p:childTnLst>
                                </p:cTn>
                              </p:par>
                            </p:childTnLst>
                          </p:cTn>
                        </p:par>
                        <p:par>
                          <p:cTn id="59" fill="hold">
                            <p:stCondLst>
                              <p:cond delay="52500"/>
                            </p:stCondLst>
                            <p:childTnLst>
                              <p:par>
                                <p:cTn id="60" presetID="10" presetClass="exit" presetSubtype="0" fill="hold" grpId="2" nodeType="afterEffect">
                                  <p:stCondLst>
                                    <p:cond delay="5000"/>
                                  </p:stCondLst>
                                  <p:childTnLst>
                                    <p:animEffect transition="out" filter="fade">
                                      <p:cBhvr>
                                        <p:cTn id="61" dur="2000"/>
                                        <p:tgtEl>
                                          <p:spTgt spid="8196"/>
                                        </p:tgtEl>
                                      </p:cBhvr>
                                    </p:animEffect>
                                    <p:set>
                                      <p:cBhvr>
                                        <p:cTn id="62" dur="1" fill="hold">
                                          <p:stCondLst>
                                            <p:cond delay="1999"/>
                                          </p:stCondLst>
                                        </p:cTn>
                                        <p:tgtEl>
                                          <p:spTgt spid="8196"/>
                                        </p:tgtEl>
                                        <p:attrNameLst>
                                          <p:attrName>style.visibility</p:attrName>
                                        </p:attrNameLst>
                                      </p:cBhvr>
                                      <p:to>
                                        <p:strVal val="hidden"/>
                                      </p:to>
                                    </p:set>
                                  </p:childTnLst>
                                </p:cTn>
                              </p:par>
                            </p:childTnLst>
                          </p:cTn>
                        </p:par>
                        <p:par>
                          <p:cTn id="63" fill="hold">
                            <p:stCondLst>
                              <p:cond delay="59500"/>
                            </p:stCondLst>
                            <p:childTnLst>
                              <p:par>
                                <p:cTn id="64" presetID="10" presetClass="entr" presetSubtype="0" fill="hold" grpId="0" nodeType="afterEffect">
                                  <p:stCondLst>
                                    <p:cond delay="0"/>
                                  </p:stCondLst>
                                  <p:childTnLst>
                                    <p:set>
                                      <p:cBhvr>
                                        <p:cTn id="65" dur="1" fill="hold">
                                          <p:stCondLst>
                                            <p:cond delay="0"/>
                                          </p:stCondLst>
                                        </p:cTn>
                                        <p:tgtEl>
                                          <p:spTgt spid="8212"/>
                                        </p:tgtEl>
                                        <p:attrNameLst>
                                          <p:attrName>style.visibility</p:attrName>
                                        </p:attrNameLst>
                                      </p:cBhvr>
                                      <p:to>
                                        <p:strVal val="visible"/>
                                      </p:to>
                                    </p:set>
                                    <p:animEffect transition="in" filter="fade">
                                      <p:cBhvr>
                                        <p:cTn id="66" dur="2000"/>
                                        <p:tgtEl>
                                          <p:spTgt spid="8212"/>
                                        </p:tgtEl>
                                      </p:cBhvr>
                                    </p:animEffect>
                                  </p:childTnLst>
                                </p:cTn>
                              </p:par>
                              <p:par>
                                <p:cTn id="67" presetID="1" presetClass="path" presetSubtype="0" repeatCount="indefinite" accel="50000" decel="50000" fill="hold" grpId="1" nodeType="withEffect">
                                  <p:stCondLst>
                                    <p:cond delay="0"/>
                                  </p:stCondLst>
                                  <p:childTnLst>
                                    <p:animMotion origin="layout" path="M 0.3125 -0.03885 C 0.51893 -0.03885 0.6875 0.00069 0.6875 0.04995 C 0.6875 0.09829 0.51893 0.13876 0.3125 0.13876 C 0.10556 0.13876 -0.0625 0.09829 -0.0625 0.04995 C -0.0625 0.00069 0.10556 -0.03885 0.3125 -0.03885 Z " pathEditMode="relative" rAng="0" ptsTypes="fffff">
                                      <p:cBhvr>
                                        <p:cTn id="68" dur="1000" spd="-100000" fill="hold"/>
                                        <p:tgtEl>
                                          <p:spTgt spid="8212"/>
                                        </p:tgtEl>
                                        <p:attrNameLst>
                                          <p:attrName>ppt_x</p:attrName>
                                          <p:attrName>ppt_y</p:attrName>
                                        </p:attrNameLst>
                                      </p:cBhvr>
                                      <p:rCtr x="0" y="89"/>
                                    </p:animMotion>
                                  </p:childTnLst>
                                </p:cTn>
                              </p:par>
                              <p:par>
                                <p:cTn id="69" presetID="10" presetClass="entr" presetSubtype="0" fill="hold" grpId="0" nodeType="withEffect">
                                  <p:stCondLst>
                                    <p:cond delay="0"/>
                                  </p:stCondLst>
                                  <p:childTnLst>
                                    <p:set>
                                      <p:cBhvr>
                                        <p:cTn id="70" dur="1" fill="hold">
                                          <p:stCondLst>
                                            <p:cond delay="0"/>
                                          </p:stCondLst>
                                        </p:cTn>
                                        <p:tgtEl>
                                          <p:spTgt spid="8211"/>
                                        </p:tgtEl>
                                        <p:attrNameLst>
                                          <p:attrName>style.visibility</p:attrName>
                                        </p:attrNameLst>
                                      </p:cBhvr>
                                      <p:to>
                                        <p:strVal val="visible"/>
                                      </p:to>
                                    </p:set>
                                    <p:animEffect transition="in" filter="fade">
                                      <p:cBhvr>
                                        <p:cTn id="71" dur="2000"/>
                                        <p:tgtEl>
                                          <p:spTgt spid="8211"/>
                                        </p:tgtEl>
                                      </p:cBhvr>
                                    </p:animEffect>
                                  </p:childTnLst>
                                </p:cTn>
                              </p:par>
                              <p:par>
                                <p:cTn id="72" presetID="10" presetClass="exit" presetSubtype="0" fill="hold" grpId="1" nodeType="withEffect">
                                  <p:stCondLst>
                                    <p:cond delay="0"/>
                                  </p:stCondLst>
                                  <p:childTnLst>
                                    <p:animEffect transition="out" filter="fade">
                                      <p:cBhvr>
                                        <p:cTn id="73" dur="2000"/>
                                        <p:tgtEl>
                                          <p:spTgt spid="8204"/>
                                        </p:tgtEl>
                                      </p:cBhvr>
                                    </p:animEffect>
                                    <p:set>
                                      <p:cBhvr>
                                        <p:cTn id="74" dur="1" fill="hold">
                                          <p:stCondLst>
                                            <p:cond delay="1999"/>
                                          </p:stCondLst>
                                        </p:cTn>
                                        <p:tgtEl>
                                          <p:spTgt spid="8204"/>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2000"/>
                                        <p:tgtEl>
                                          <p:spTgt spid="8205"/>
                                        </p:tgtEl>
                                      </p:cBhvr>
                                    </p:animEffect>
                                    <p:set>
                                      <p:cBhvr>
                                        <p:cTn id="77" dur="1" fill="hold">
                                          <p:stCondLst>
                                            <p:cond delay="1999"/>
                                          </p:stCondLst>
                                        </p:cTn>
                                        <p:tgtEl>
                                          <p:spTgt spid="8205"/>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2000"/>
                                        <p:tgtEl>
                                          <p:spTgt spid="8207"/>
                                        </p:tgtEl>
                                      </p:cBhvr>
                                    </p:animEffect>
                                    <p:set>
                                      <p:cBhvr>
                                        <p:cTn id="80" dur="1" fill="hold">
                                          <p:stCondLst>
                                            <p:cond delay="1999"/>
                                          </p:stCondLst>
                                        </p:cTn>
                                        <p:tgtEl>
                                          <p:spTgt spid="8207"/>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2000"/>
                                        <p:tgtEl>
                                          <p:spTgt spid="8208"/>
                                        </p:tgtEl>
                                      </p:cBhvr>
                                    </p:animEffect>
                                    <p:set>
                                      <p:cBhvr>
                                        <p:cTn id="83" dur="1" fill="hold">
                                          <p:stCondLst>
                                            <p:cond delay="1999"/>
                                          </p:stCondLst>
                                        </p:cTn>
                                        <p:tgtEl>
                                          <p:spTgt spid="8208"/>
                                        </p:tgtEl>
                                        <p:attrNameLst>
                                          <p:attrName>style.visibility</p:attrName>
                                        </p:attrNameLst>
                                      </p:cBhvr>
                                      <p:to>
                                        <p:strVal val="hidden"/>
                                      </p:to>
                                    </p:set>
                                  </p:childTnLst>
                                </p:cTn>
                              </p:par>
                              <p:par>
                                <p:cTn id="84" presetID="10" presetClass="entr" presetSubtype="0" fill="hold" grpId="0" nodeType="withEffect">
                                  <p:stCondLst>
                                    <p:cond delay="0"/>
                                  </p:stCondLst>
                                  <p:childTnLst>
                                    <p:set>
                                      <p:cBhvr>
                                        <p:cTn id="85" dur="1" fill="hold">
                                          <p:stCondLst>
                                            <p:cond delay="0"/>
                                          </p:stCondLst>
                                        </p:cTn>
                                        <p:tgtEl>
                                          <p:spTgt spid="8213"/>
                                        </p:tgtEl>
                                        <p:attrNameLst>
                                          <p:attrName>style.visibility</p:attrName>
                                        </p:attrNameLst>
                                      </p:cBhvr>
                                      <p:to>
                                        <p:strVal val="visible"/>
                                      </p:to>
                                    </p:set>
                                    <p:animEffect transition="in" filter="fade">
                                      <p:cBhvr>
                                        <p:cTn id="86" dur="2000"/>
                                        <p:tgtEl>
                                          <p:spTgt spid="8213"/>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8214"/>
                                        </p:tgtEl>
                                        <p:attrNameLst>
                                          <p:attrName>style.visibility</p:attrName>
                                        </p:attrNameLst>
                                      </p:cBhvr>
                                      <p:to>
                                        <p:strVal val="visible"/>
                                      </p:to>
                                    </p:set>
                                    <p:animEffect transition="in" filter="fade">
                                      <p:cBhvr>
                                        <p:cTn id="89" dur="2000"/>
                                        <p:tgtEl>
                                          <p:spTgt spid="8214"/>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8217"/>
                                        </p:tgtEl>
                                        <p:attrNameLst>
                                          <p:attrName>style.visibility</p:attrName>
                                        </p:attrNameLst>
                                      </p:cBhvr>
                                      <p:to>
                                        <p:strVal val="visible"/>
                                      </p:to>
                                    </p:set>
                                    <p:animEffect transition="in" filter="fade">
                                      <p:cBhvr>
                                        <p:cTn id="92" dur="2000"/>
                                        <p:tgtEl>
                                          <p:spTgt spid="8217"/>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8218"/>
                                        </p:tgtEl>
                                        <p:attrNameLst>
                                          <p:attrName>style.visibility</p:attrName>
                                        </p:attrNameLst>
                                      </p:cBhvr>
                                      <p:to>
                                        <p:strVal val="visible"/>
                                      </p:to>
                                    </p:set>
                                    <p:animEffect transition="in" filter="fade">
                                      <p:cBhvr>
                                        <p:cTn id="95" dur="2000"/>
                                        <p:tgtEl>
                                          <p:spTgt spid="8218"/>
                                        </p:tgtEl>
                                      </p:cBhvr>
                                    </p:animEffect>
                                  </p:childTnLst>
                                </p:cTn>
                              </p:par>
                            </p:childTnLst>
                          </p:cTn>
                        </p:par>
                        <p:par>
                          <p:cTn id="96" fill="hold">
                            <p:stCondLst>
                              <p:cond delay="61500"/>
                            </p:stCondLst>
                            <p:childTnLst>
                              <p:par>
                                <p:cTn id="97" presetID="10" presetClass="entr" presetSubtype="0" fill="hold" grpId="0" nodeType="afterEffect">
                                  <p:stCondLst>
                                    <p:cond delay="5000"/>
                                  </p:stCondLst>
                                  <p:childTnLst>
                                    <p:set>
                                      <p:cBhvr>
                                        <p:cTn id="98" dur="1" fill="hold">
                                          <p:stCondLst>
                                            <p:cond delay="0"/>
                                          </p:stCondLst>
                                        </p:cTn>
                                        <p:tgtEl>
                                          <p:spTgt spid="8219"/>
                                        </p:tgtEl>
                                        <p:attrNameLst>
                                          <p:attrName>style.visibility</p:attrName>
                                        </p:attrNameLst>
                                      </p:cBhvr>
                                      <p:to>
                                        <p:strVal val="visible"/>
                                      </p:to>
                                    </p:set>
                                    <p:animEffect transition="in" filter="fade">
                                      <p:cBhvr>
                                        <p:cTn id="99" dur="2000"/>
                                        <p:tgtEl>
                                          <p:spTgt spid="8219"/>
                                        </p:tgtEl>
                                      </p:cBhvr>
                                    </p:animEffect>
                                  </p:childTnLst>
                                  <p:subTnLst>
                                    <p:audio>
                                      <p:cMediaNode>
                                        <p:cTn display="0" masterRel="sameClick">
                                          <p:stCondLst>
                                            <p:cond evt="begin" delay="0">
                                              <p:tn val="97"/>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1" grpId="0" animBg="1"/>
      <p:bldP spid="8200" grpId="0" animBg="1"/>
      <p:bldP spid="8196" grpId="0" animBg="1"/>
      <p:bldP spid="8196" grpId="1" animBg="1"/>
      <p:bldP spid="8196" grpId="2" animBg="1"/>
      <p:bldP spid="8201" grpId="0"/>
      <p:bldP spid="8202" grpId="0" animBg="1"/>
      <p:bldP spid="8202" grpId="1" animBg="1"/>
      <p:bldP spid="8203" grpId="0"/>
      <p:bldP spid="8203" grpId="1"/>
      <p:bldP spid="8204" grpId="0"/>
      <p:bldP spid="8204" grpId="1"/>
      <p:bldP spid="8205" grpId="0"/>
      <p:bldP spid="8205" grpId="1"/>
      <p:bldP spid="8206" grpId="0"/>
      <p:bldP spid="8206" grpId="1"/>
      <p:bldP spid="8207" grpId="0" animBg="1"/>
      <p:bldP spid="8207" grpId="1" animBg="1"/>
      <p:bldP spid="8208" grpId="0"/>
      <p:bldP spid="8208" grpId="1"/>
      <p:bldP spid="8209" grpId="0"/>
      <p:bldP spid="8212" grpId="0" animBg="1"/>
      <p:bldP spid="8212" grpId="1" animBg="1"/>
      <p:bldP spid="8213" grpId="0"/>
      <p:bldP spid="8214" grpId="0"/>
      <p:bldP spid="8217" grpId="0" animBg="1"/>
      <p:bldP spid="8218" grpId="0"/>
      <p:bldP spid="821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533400" y="838200"/>
            <a:ext cx="7543800" cy="366713"/>
          </a:xfrm>
          <a:prstGeom prst="rect">
            <a:avLst/>
          </a:prstGeom>
          <a:noFill/>
          <a:ln w="9525">
            <a:noFill/>
            <a:miter lim="800000"/>
            <a:headEnd/>
            <a:tailEnd/>
          </a:ln>
          <a:effectLst/>
        </p:spPr>
        <p:txBody>
          <a:bodyPr>
            <a:spAutoFit/>
          </a:bodyPr>
          <a:lstStyle/>
          <a:p>
            <a:pPr>
              <a:spcBef>
                <a:spcPct val="50000"/>
              </a:spcBef>
            </a:pPr>
            <a:r>
              <a:rPr lang="el-GR" b="1">
                <a:solidFill>
                  <a:srgbClr val="FF6600"/>
                </a:solidFill>
              </a:rPr>
              <a:t>2</a:t>
            </a:r>
            <a:r>
              <a:rPr lang="el-GR" b="1" baseline="30000">
                <a:solidFill>
                  <a:srgbClr val="FF6600"/>
                </a:solidFill>
              </a:rPr>
              <a:t>η</a:t>
            </a:r>
            <a:r>
              <a:rPr lang="el-GR" b="1">
                <a:solidFill>
                  <a:srgbClr val="FF6600"/>
                </a:solidFill>
              </a:rPr>
              <a:t> συνθήκη του </a:t>
            </a:r>
            <a:r>
              <a:rPr lang="en-US" b="1">
                <a:solidFill>
                  <a:srgbClr val="FF6600"/>
                </a:solidFill>
              </a:rPr>
              <a:t>Bohr (</a:t>
            </a:r>
            <a:r>
              <a:rPr lang="el-GR" b="1">
                <a:solidFill>
                  <a:srgbClr val="FF6600"/>
                </a:solidFill>
              </a:rPr>
              <a:t>ή οπτική συνθήκη)</a:t>
            </a:r>
          </a:p>
        </p:txBody>
      </p:sp>
      <p:sp>
        <p:nvSpPr>
          <p:cNvPr id="9221" name="Text Box 5"/>
          <p:cNvSpPr txBox="1">
            <a:spLocks noChangeArrowheads="1"/>
          </p:cNvSpPr>
          <p:nvPr/>
        </p:nvSpPr>
        <p:spPr bwMode="auto">
          <a:xfrm>
            <a:off x="533400" y="1338263"/>
            <a:ext cx="8153400" cy="1603375"/>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Όταν το ηλεκτρόνιο βρίσκεται σε μια από τις επιτρεπόμενες τροχιές, έχει κάποιο συγκεκριμένο, σταθερό ποσό ενέργειας. Το ποσό αυτό έχει αρνητική τιμή και αυξάνεται καθώς κινούμαστε από τις εσώτερες προς τις εξώτερες στιβάδες. </a:t>
            </a:r>
          </a:p>
          <a:p>
            <a:pPr algn="ctr">
              <a:spcBef>
                <a:spcPct val="50000"/>
              </a:spcBef>
            </a:pPr>
            <a:r>
              <a:rPr lang="el-GR">
                <a:solidFill>
                  <a:srgbClr val="FFFF99"/>
                </a:solidFill>
              </a:rPr>
              <a:t>Είναι δηλαδή </a:t>
            </a:r>
            <a:r>
              <a:rPr lang="en-US" b="1">
                <a:solidFill>
                  <a:srgbClr val="AC0000"/>
                </a:solidFill>
              </a:rPr>
              <a:t>E</a:t>
            </a:r>
            <a:r>
              <a:rPr lang="en-US" b="1" baseline="-25000">
                <a:solidFill>
                  <a:srgbClr val="AC0000"/>
                </a:solidFill>
              </a:rPr>
              <a:t>K</a:t>
            </a:r>
            <a:r>
              <a:rPr lang="en-US" b="1">
                <a:solidFill>
                  <a:srgbClr val="AC0000"/>
                </a:solidFill>
              </a:rPr>
              <a:t>&lt;E</a:t>
            </a:r>
            <a:r>
              <a:rPr lang="en-US" b="1" baseline="-25000">
                <a:solidFill>
                  <a:srgbClr val="AC0000"/>
                </a:solidFill>
              </a:rPr>
              <a:t>L</a:t>
            </a:r>
            <a:r>
              <a:rPr lang="en-US" b="1">
                <a:solidFill>
                  <a:srgbClr val="AC0000"/>
                </a:solidFill>
              </a:rPr>
              <a:t>&lt;E</a:t>
            </a:r>
            <a:r>
              <a:rPr lang="en-US" b="1" baseline="-25000">
                <a:solidFill>
                  <a:srgbClr val="AC0000"/>
                </a:solidFill>
              </a:rPr>
              <a:t>M</a:t>
            </a:r>
            <a:r>
              <a:rPr lang="el-GR" b="1">
                <a:solidFill>
                  <a:srgbClr val="AC0000"/>
                </a:solidFill>
              </a:rPr>
              <a:t>&lt;…</a:t>
            </a:r>
            <a:r>
              <a:rPr lang="el-GR" b="1">
                <a:solidFill>
                  <a:srgbClr val="AC0000"/>
                </a:solidFill>
                <a:sym typeface="Symbol" pitchFamily="18" charset="2"/>
              </a:rPr>
              <a:t>0.</a:t>
            </a:r>
            <a:endParaRPr lang="el-GR" b="1">
              <a:solidFill>
                <a:srgbClr val="AC0000"/>
              </a:solidFill>
            </a:endParaRPr>
          </a:p>
        </p:txBody>
      </p:sp>
      <p:sp>
        <p:nvSpPr>
          <p:cNvPr id="9222" name="Text Box 6"/>
          <p:cNvSpPr txBox="1">
            <a:spLocks noChangeArrowheads="1"/>
          </p:cNvSpPr>
          <p:nvPr/>
        </p:nvSpPr>
        <p:spPr bwMode="auto">
          <a:xfrm>
            <a:off x="609600" y="2863850"/>
            <a:ext cx="8001000" cy="641350"/>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Αποδεικνύεται ότι η τιμή της ενέργειας </a:t>
            </a:r>
            <a:r>
              <a:rPr lang="en-US" b="1">
                <a:solidFill>
                  <a:srgbClr val="AC0000"/>
                </a:solidFill>
              </a:rPr>
              <a:t>E</a:t>
            </a:r>
            <a:r>
              <a:rPr lang="en-US" b="1" baseline="-25000">
                <a:solidFill>
                  <a:srgbClr val="AC0000"/>
                </a:solidFill>
              </a:rPr>
              <a:t>n</a:t>
            </a:r>
            <a:r>
              <a:rPr lang="en-US" b="1">
                <a:solidFill>
                  <a:srgbClr val="AC0000"/>
                </a:solidFill>
              </a:rPr>
              <a:t>,</a:t>
            </a:r>
            <a:r>
              <a:rPr lang="el-GR">
                <a:solidFill>
                  <a:srgbClr val="FFFF99"/>
                </a:solidFill>
              </a:rPr>
              <a:t> που έχει ένα ηλεκτρόνιο κινούμενο στην επιτρεπόμενη στιβάδα με κβαντικό αριθμό </a:t>
            </a:r>
            <a:r>
              <a:rPr lang="en-US" b="1">
                <a:solidFill>
                  <a:srgbClr val="AC0000"/>
                </a:solidFill>
              </a:rPr>
              <a:t>n,</a:t>
            </a:r>
            <a:r>
              <a:rPr lang="en-US">
                <a:solidFill>
                  <a:srgbClr val="FFFF99"/>
                </a:solidFill>
              </a:rPr>
              <a:t> </a:t>
            </a:r>
            <a:r>
              <a:rPr lang="el-GR">
                <a:solidFill>
                  <a:srgbClr val="FFFF99"/>
                </a:solidFill>
              </a:rPr>
              <a:t>δίνεται από τη σχέση…</a:t>
            </a:r>
          </a:p>
        </p:txBody>
      </p:sp>
      <p:graphicFrame>
        <p:nvGraphicFramePr>
          <p:cNvPr id="9225" name="Object 9"/>
          <p:cNvGraphicFramePr>
            <a:graphicFrameLocks noGrp="1" noChangeAspect="1"/>
          </p:cNvGraphicFramePr>
          <p:nvPr>
            <p:ph sz="half" idx="2"/>
          </p:nvPr>
        </p:nvGraphicFramePr>
        <p:xfrm>
          <a:off x="4114800" y="3840163"/>
          <a:ext cx="990600" cy="731837"/>
        </p:xfrm>
        <a:graphic>
          <a:graphicData uri="http://schemas.openxmlformats.org/presentationml/2006/ole">
            <mc:AlternateContent xmlns:mc="http://schemas.openxmlformats.org/markup-compatibility/2006">
              <mc:Choice xmlns:v="urn:schemas-microsoft-com:vml" Requires="v">
                <p:oleObj spid="_x0000_s9250" name="Εξίσωση" r:id="rId5" imgW="583920" imgH="431640" progId="Equation.3">
                  <p:embed/>
                </p:oleObj>
              </mc:Choice>
              <mc:Fallback>
                <p:oleObj name="Εξίσωση" r:id="rId5" imgW="583920" imgH="431640" progId="Equation.3">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800" y="3840163"/>
                        <a:ext cx="990600" cy="731837"/>
                      </a:xfrm>
                      <a:prstGeom prst="rect">
                        <a:avLst/>
                      </a:prstGeom>
                      <a:solidFill>
                        <a:srgbClr val="FF6600"/>
                      </a:solidFill>
                      <a:ln w="9525">
                        <a:solidFill>
                          <a:srgbClr val="000000"/>
                        </a:solidFill>
                        <a:miter lim="800000"/>
                        <a:headEnd/>
                        <a:tailEnd/>
                      </a:ln>
                    </p:spPr>
                  </p:pic>
                </p:oleObj>
              </mc:Fallback>
            </mc:AlternateContent>
          </a:graphicData>
        </a:graphic>
      </p:graphicFrame>
      <p:sp>
        <p:nvSpPr>
          <p:cNvPr id="9228" name="Text Box 12"/>
          <p:cNvSpPr txBox="1">
            <a:spLocks noChangeArrowheads="1"/>
          </p:cNvSpPr>
          <p:nvPr/>
        </p:nvSpPr>
        <p:spPr bwMode="auto">
          <a:xfrm>
            <a:off x="609600" y="4814888"/>
            <a:ext cx="8001000" cy="366712"/>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Έτσι θα είναι… </a:t>
            </a:r>
            <a:r>
              <a:rPr lang="el-GR" b="1">
                <a:solidFill>
                  <a:srgbClr val="AC0000"/>
                </a:solidFill>
              </a:rPr>
              <a:t>Ε</a:t>
            </a:r>
            <a:r>
              <a:rPr lang="en-US" b="1" baseline="-25000">
                <a:solidFill>
                  <a:srgbClr val="AC0000"/>
                </a:solidFill>
              </a:rPr>
              <a:t>L</a:t>
            </a:r>
            <a:r>
              <a:rPr lang="en-US" b="1">
                <a:solidFill>
                  <a:srgbClr val="AC0000"/>
                </a:solidFill>
              </a:rPr>
              <a:t>=E</a:t>
            </a:r>
            <a:r>
              <a:rPr lang="en-US" b="1" baseline="-25000">
                <a:solidFill>
                  <a:srgbClr val="AC0000"/>
                </a:solidFill>
              </a:rPr>
              <a:t>K</a:t>
            </a:r>
            <a:r>
              <a:rPr lang="en-US" b="1">
                <a:solidFill>
                  <a:srgbClr val="AC0000"/>
                </a:solidFill>
              </a:rPr>
              <a:t>/4, E</a:t>
            </a:r>
            <a:r>
              <a:rPr lang="en-US" b="1" baseline="-25000">
                <a:solidFill>
                  <a:srgbClr val="AC0000"/>
                </a:solidFill>
              </a:rPr>
              <a:t>M</a:t>
            </a:r>
            <a:r>
              <a:rPr lang="en-US" b="1">
                <a:solidFill>
                  <a:srgbClr val="AC0000"/>
                </a:solidFill>
              </a:rPr>
              <a:t>=E</a:t>
            </a:r>
            <a:r>
              <a:rPr lang="en-US" b="1" baseline="-25000">
                <a:solidFill>
                  <a:srgbClr val="AC0000"/>
                </a:solidFill>
              </a:rPr>
              <a:t>K</a:t>
            </a:r>
            <a:r>
              <a:rPr lang="en-US" b="1">
                <a:solidFill>
                  <a:srgbClr val="AC0000"/>
                </a:solidFill>
              </a:rPr>
              <a:t>/9,</a:t>
            </a:r>
            <a:r>
              <a:rPr lang="en-US">
                <a:solidFill>
                  <a:srgbClr val="FFFF99"/>
                </a:solidFill>
              </a:rPr>
              <a:t> </a:t>
            </a:r>
            <a:r>
              <a:rPr lang="el-GR">
                <a:solidFill>
                  <a:srgbClr val="FFFF99"/>
                </a:solidFill>
              </a:rPr>
              <a:t>κλπ.</a:t>
            </a:r>
          </a:p>
        </p:txBody>
      </p:sp>
      <p:sp>
        <p:nvSpPr>
          <p:cNvPr id="9233" name="Text Box 17"/>
          <p:cNvSpPr txBox="1">
            <a:spLocks noChangeArrowheads="1"/>
          </p:cNvSpPr>
          <p:nvPr/>
        </p:nvSpPr>
        <p:spPr bwMode="auto">
          <a:xfrm>
            <a:off x="5943600" y="5410200"/>
            <a:ext cx="2667000" cy="825500"/>
          </a:xfrm>
          <a:prstGeom prst="rect">
            <a:avLst/>
          </a:prstGeom>
          <a:noFill/>
          <a:ln w="9525">
            <a:noFill/>
            <a:miter lim="800000"/>
            <a:headEnd/>
            <a:tailEnd/>
          </a:ln>
          <a:effectLst/>
        </p:spPr>
        <p:txBody>
          <a:bodyPr>
            <a:spAutoFit/>
          </a:bodyPr>
          <a:lstStyle/>
          <a:p>
            <a:pPr algn="ctr">
              <a:spcBef>
                <a:spcPct val="50000"/>
              </a:spcBef>
            </a:pPr>
            <a:r>
              <a:rPr lang="el-GR" sz="1600">
                <a:solidFill>
                  <a:srgbClr val="FF6600"/>
                </a:solidFill>
              </a:rPr>
              <a:t>Κάνε αριστερό κλικ για να μεταφερθείς στην επόμενη διαφάνεια.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9220"/>
                                        </p:tgtEl>
                                        <p:attrNameLst>
                                          <p:attrName>style.visibility</p:attrName>
                                        </p:attrNameLst>
                                      </p:cBhvr>
                                      <p:to>
                                        <p:strVal val="visible"/>
                                      </p:to>
                                    </p:set>
                                    <p:animEffect transition="in" filter="fade">
                                      <p:cBhvr>
                                        <p:cTn id="7" dur="2000"/>
                                        <p:tgtEl>
                                          <p:spTgt spid="9220"/>
                                        </p:tgtEl>
                                      </p:cBhvr>
                                    </p:animEffect>
                                  </p:childTnLst>
                                  <p:subTnLst>
                                    <p:audio>
                                      <p:cMediaNode>
                                        <p:cTn display="0" masterRel="sameClick">
                                          <p:stCondLst>
                                            <p:cond evt="begin" delay="0">
                                              <p:tn val="5"/>
                                            </p:cond>
                                          </p:stCondLst>
                                          <p:endCondLst>
                                            <p:cond evt="onStopAudio" delay="0">
                                              <p:tgtEl>
                                                <p:sldTgt/>
                                              </p:tgtEl>
                                            </p:cond>
                                          </p:endCondLst>
                                        </p:cTn>
                                        <p:tgtEl>
                                          <p:sndTgt r:embed="rId3" name="push.wav"/>
                                        </p:tgtEl>
                                      </p:cMediaNode>
                                    </p:audio>
                                  </p:subTnLst>
                                </p:cTn>
                              </p:par>
                            </p:childTnLst>
                          </p:cTn>
                        </p:par>
                        <p:par>
                          <p:cTn id="8" fill="hold">
                            <p:stCondLst>
                              <p:cond delay="4000"/>
                            </p:stCondLst>
                            <p:childTnLst>
                              <p:par>
                                <p:cTn id="9" presetID="10" presetClass="entr" presetSubtype="0" fill="hold" grpId="0" nodeType="afterEffect">
                                  <p:stCondLst>
                                    <p:cond delay="2000"/>
                                  </p:stCondLst>
                                  <p:childTnLst>
                                    <p:set>
                                      <p:cBhvr>
                                        <p:cTn id="10" dur="1" fill="hold">
                                          <p:stCondLst>
                                            <p:cond delay="0"/>
                                          </p:stCondLst>
                                        </p:cTn>
                                        <p:tgtEl>
                                          <p:spTgt spid="9221"/>
                                        </p:tgtEl>
                                        <p:attrNameLst>
                                          <p:attrName>style.visibility</p:attrName>
                                        </p:attrNameLst>
                                      </p:cBhvr>
                                      <p:to>
                                        <p:strVal val="visible"/>
                                      </p:to>
                                    </p:set>
                                    <p:animEffect transition="in" filter="fade">
                                      <p:cBhvr>
                                        <p:cTn id="11" dur="2000"/>
                                        <p:tgtEl>
                                          <p:spTgt spid="9221"/>
                                        </p:tgtEl>
                                      </p:cBhvr>
                                    </p:animEffect>
                                  </p:childTnLst>
                                </p:cTn>
                              </p:par>
                            </p:childTnLst>
                          </p:cTn>
                        </p:par>
                        <p:par>
                          <p:cTn id="12" fill="hold">
                            <p:stCondLst>
                              <p:cond delay="8000"/>
                            </p:stCondLst>
                            <p:childTnLst>
                              <p:par>
                                <p:cTn id="13" presetID="10" presetClass="entr" presetSubtype="0" fill="hold" grpId="0" nodeType="afterEffect">
                                  <p:stCondLst>
                                    <p:cond delay="8000"/>
                                  </p:stCondLst>
                                  <p:childTnLst>
                                    <p:set>
                                      <p:cBhvr>
                                        <p:cTn id="14" dur="1" fill="hold">
                                          <p:stCondLst>
                                            <p:cond delay="0"/>
                                          </p:stCondLst>
                                        </p:cTn>
                                        <p:tgtEl>
                                          <p:spTgt spid="9222"/>
                                        </p:tgtEl>
                                        <p:attrNameLst>
                                          <p:attrName>style.visibility</p:attrName>
                                        </p:attrNameLst>
                                      </p:cBhvr>
                                      <p:to>
                                        <p:strVal val="visible"/>
                                      </p:to>
                                    </p:set>
                                    <p:animEffect transition="in" filter="fade">
                                      <p:cBhvr>
                                        <p:cTn id="15" dur="2000"/>
                                        <p:tgtEl>
                                          <p:spTgt spid="9222"/>
                                        </p:tgtEl>
                                      </p:cBhvr>
                                    </p:animEffect>
                                  </p:childTnLst>
                                </p:cTn>
                              </p:par>
                            </p:childTnLst>
                          </p:cTn>
                        </p:par>
                        <p:par>
                          <p:cTn id="16" fill="hold">
                            <p:stCondLst>
                              <p:cond delay="18000"/>
                            </p:stCondLst>
                            <p:childTnLst>
                              <p:par>
                                <p:cTn id="17" presetID="9" presetClass="entr" presetSubtype="0" fill="hold" nodeType="afterEffect">
                                  <p:stCondLst>
                                    <p:cond delay="6000"/>
                                  </p:stCondLst>
                                  <p:childTnLst>
                                    <p:set>
                                      <p:cBhvr>
                                        <p:cTn id="18" dur="1" fill="hold">
                                          <p:stCondLst>
                                            <p:cond delay="0"/>
                                          </p:stCondLst>
                                        </p:cTn>
                                        <p:tgtEl>
                                          <p:spTgt spid="9225"/>
                                        </p:tgtEl>
                                        <p:attrNameLst>
                                          <p:attrName>style.visibility</p:attrName>
                                        </p:attrNameLst>
                                      </p:cBhvr>
                                      <p:to>
                                        <p:strVal val="visible"/>
                                      </p:to>
                                    </p:set>
                                    <p:animEffect transition="in" filter="dissolve">
                                      <p:cBhvr>
                                        <p:cTn id="19" dur="2000"/>
                                        <p:tgtEl>
                                          <p:spTgt spid="9225"/>
                                        </p:tgtEl>
                                      </p:cBhvr>
                                    </p:animEffect>
                                  </p:childTnLst>
                                </p:cTn>
                              </p:par>
                            </p:childTnLst>
                          </p:cTn>
                        </p:par>
                        <p:par>
                          <p:cTn id="20" fill="hold">
                            <p:stCondLst>
                              <p:cond delay="26000"/>
                            </p:stCondLst>
                            <p:childTnLst>
                              <p:par>
                                <p:cTn id="21" presetID="10" presetClass="entr" presetSubtype="0" fill="hold" grpId="0" nodeType="afterEffect">
                                  <p:stCondLst>
                                    <p:cond delay="3000"/>
                                  </p:stCondLst>
                                  <p:childTnLst>
                                    <p:set>
                                      <p:cBhvr>
                                        <p:cTn id="22" dur="1" fill="hold">
                                          <p:stCondLst>
                                            <p:cond delay="0"/>
                                          </p:stCondLst>
                                        </p:cTn>
                                        <p:tgtEl>
                                          <p:spTgt spid="9228"/>
                                        </p:tgtEl>
                                        <p:attrNameLst>
                                          <p:attrName>style.visibility</p:attrName>
                                        </p:attrNameLst>
                                      </p:cBhvr>
                                      <p:to>
                                        <p:strVal val="visible"/>
                                      </p:to>
                                    </p:set>
                                    <p:animEffect transition="in" filter="fade">
                                      <p:cBhvr>
                                        <p:cTn id="23" dur="2000"/>
                                        <p:tgtEl>
                                          <p:spTgt spid="9228"/>
                                        </p:tgtEl>
                                      </p:cBhvr>
                                    </p:animEffect>
                                  </p:childTnLst>
                                </p:cTn>
                              </p:par>
                            </p:childTnLst>
                          </p:cTn>
                        </p:par>
                        <p:par>
                          <p:cTn id="24" fill="hold">
                            <p:stCondLst>
                              <p:cond delay="31000"/>
                            </p:stCondLst>
                            <p:childTnLst>
                              <p:par>
                                <p:cTn id="25" presetID="10" presetClass="entr" presetSubtype="0" fill="hold" grpId="0" nodeType="afterEffect">
                                  <p:stCondLst>
                                    <p:cond delay="3000"/>
                                  </p:stCondLst>
                                  <p:childTnLst>
                                    <p:set>
                                      <p:cBhvr>
                                        <p:cTn id="26" dur="1" fill="hold">
                                          <p:stCondLst>
                                            <p:cond delay="0"/>
                                          </p:stCondLst>
                                        </p:cTn>
                                        <p:tgtEl>
                                          <p:spTgt spid="9233"/>
                                        </p:tgtEl>
                                        <p:attrNameLst>
                                          <p:attrName>style.visibility</p:attrName>
                                        </p:attrNameLst>
                                      </p:cBhvr>
                                      <p:to>
                                        <p:strVal val="visible"/>
                                      </p:to>
                                    </p:set>
                                    <p:animEffect transition="in" filter="fade">
                                      <p:cBhvr>
                                        <p:cTn id="27" dur="2000"/>
                                        <p:tgtEl>
                                          <p:spTgt spid="9233"/>
                                        </p:tgtEl>
                                      </p:cBhvr>
                                    </p:animEffect>
                                  </p:childTnLst>
                                  <p:subTnLst>
                                    <p:audio>
                                      <p:cMediaNode>
                                        <p:cTn display="0" masterRel="sameClick">
                                          <p:stCondLst>
                                            <p:cond evt="begin" delay="0">
                                              <p:tn val="25"/>
                                            </p:cond>
                                          </p:stCondLst>
                                          <p:endCondLst>
                                            <p:cond evt="onStopAudio" delay="0">
                                              <p:tgtEl>
                                                <p:sldTgt/>
                                              </p:tgtEl>
                                            </p:cond>
                                          </p:endCondLst>
                                        </p:cTn>
                                        <p:tgtEl>
                                          <p:sndTgt r:embed="rId4"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1" grpId="0"/>
      <p:bldP spid="9222" grpId="0"/>
      <p:bldP spid="9228" grpId="0"/>
      <p:bldP spid="923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762000" y="457200"/>
            <a:ext cx="7772400" cy="1465263"/>
          </a:xfrm>
          <a:prstGeom prst="rect">
            <a:avLst/>
          </a:prstGeom>
          <a:noFill/>
          <a:ln w="9525">
            <a:noFill/>
            <a:miter lim="800000"/>
            <a:headEnd/>
            <a:tailEnd/>
          </a:ln>
          <a:effectLst/>
        </p:spPr>
        <p:txBody>
          <a:bodyPr>
            <a:spAutoFit/>
          </a:bodyPr>
          <a:lstStyle/>
          <a:p>
            <a:pPr algn="ctr">
              <a:spcBef>
                <a:spcPct val="50000"/>
              </a:spcBef>
            </a:pPr>
            <a:r>
              <a:rPr lang="el-GR" dirty="0" smtClean="0">
                <a:solidFill>
                  <a:srgbClr val="FFFF99"/>
                </a:solidFill>
              </a:rPr>
              <a:t>Σύμφωνα λοιπόν με τη </a:t>
            </a:r>
            <a:r>
              <a:rPr lang="el-GR" dirty="0" smtClean="0">
                <a:solidFill>
                  <a:srgbClr val="FF6600"/>
                </a:solidFill>
              </a:rPr>
              <a:t>2</a:t>
            </a:r>
            <a:r>
              <a:rPr lang="el-GR" baseline="30000" dirty="0" smtClean="0">
                <a:solidFill>
                  <a:srgbClr val="FF6600"/>
                </a:solidFill>
              </a:rPr>
              <a:t>η</a:t>
            </a:r>
            <a:r>
              <a:rPr lang="el-GR" dirty="0" smtClean="0">
                <a:solidFill>
                  <a:srgbClr val="FF6600"/>
                </a:solidFill>
              </a:rPr>
              <a:t> συνθήκη του </a:t>
            </a:r>
            <a:r>
              <a:rPr lang="en-US" dirty="0" smtClean="0">
                <a:solidFill>
                  <a:srgbClr val="FF6600"/>
                </a:solidFill>
              </a:rPr>
              <a:t>Bohr, </a:t>
            </a:r>
            <a:r>
              <a:rPr lang="el-GR" dirty="0" smtClean="0">
                <a:solidFill>
                  <a:srgbClr val="FFFF99"/>
                </a:solidFill>
              </a:rPr>
              <a:t>είναι </a:t>
            </a:r>
            <a:r>
              <a:rPr lang="el-GR" dirty="0">
                <a:solidFill>
                  <a:srgbClr val="FFFF99"/>
                </a:solidFill>
              </a:rPr>
              <a:t>δυνατό ένα ηλεκτρόνιο, να μεταπηδήσει από μια στιβάδα μεγαλύτερης ενέργειας, σε μια στιβάδα μικρότερης ενέργειας, οπότε εκπέμπεται στο περιβάλλον ένα φωτόνιο, με ενέργεια ίση με τη διαφορά ενέργειας του ηλεκτρονίου στις δύο στιβάδες, μεταξύ των οποίων μετακινήθηκε.</a:t>
            </a:r>
          </a:p>
        </p:txBody>
      </p:sp>
      <p:sp>
        <p:nvSpPr>
          <p:cNvPr id="12293" name="Text Box 5"/>
          <p:cNvSpPr txBox="1">
            <a:spLocks noChangeArrowheads="1"/>
          </p:cNvSpPr>
          <p:nvPr/>
        </p:nvSpPr>
        <p:spPr bwMode="auto">
          <a:xfrm>
            <a:off x="685800" y="2057400"/>
            <a:ext cx="7924800" cy="1054100"/>
          </a:xfrm>
          <a:prstGeom prst="rect">
            <a:avLst/>
          </a:prstGeom>
          <a:noFill/>
          <a:ln w="9525">
            <a:noFill/>
            <a:miter lim="800000"/>
            <a:headEnd/>
            <a:tailEnd/>
          </a:ln>
          <a:effectLst/>
        </p:spPr>
        <p:txBody>
          <a:bodyPr>
            <a:spAutoFit/>
          </a:bodyPr>
          <a:lstStyle/>
          <a:p>
            <a:pPr algn="ctr">
              <a:spcBef>
                <a:spcPct val="50000"/>
              </a:spcBef>
            </a:pPr>
            <a:r>
              <a:rPr lang="el-GR" dirty="0">
                <a:solidFill>
                  <a:srgbClr val="FFFF99"/>
                </a:solidFill>
              </a:rPr>
              <a:t>Όταν για παράδειγμα το ηλεκτρόνιο μεταπηδήσει από τη στιβάδα </a:t>
            </a:r>
            <a:r>
              <a:rPr lang="en-US" b="1" dirty="0">
                <a:solidFill>
                  <a:srgbClr val="AC0000"/>
                </a:solidFill>
              </a:rPr>
              <a:t>M</a:t>
            </a:r>
            <a:r>
              <a:rPr lang="el-GR" dirty="0">
                <a:solidFill>
                  <a:srgbClr val="FFFF99"/>
                </a:solidFill>
              </a:rPr>
              <a:t> στη στιβάδα </a:t>
            </a:r>
            <a:r>
              <a:rPr lang="el-GR" b="1" dirty="0">
                <a:solidFill>
                  <a:srgbClr val="AC0000"/>
                </a:solidFill>
              </a:rPr>
              <a:t>Κ,</a:t>
            </a:r>
            <a:r>
              <a:rPr lang="el-GR" dirty="0">
                <a:solidFill>
                  <a:srgbClr val="FFFF99"/>
                </a:solidFill>
              </a:rPr>
              <a:t> εκπέμπεται στο περιβάλλον ένα φωτόνιο, που έχει ενέργεια…</a:t>
            </a:r>
          </a:p>
          <a:p>
            <a:pPr algn="ctr">
              <a:spcBef>
                <a:spcPct val="50000"/>
              </a:spcBef>
            </a:pPr>
            <a:r>
              <a:rPr lang="el-GR" dirty="0">
                <a:solidFill>
                  <a:srgbClr val="FFFF99"/>
                </a:solidFill>
              </a:rPr>
              <a:t> </a:t>
            </a:r>
            <a:r>
              <a:rPr lang="el-GR" b="1" dirty="0">
                <a:solidFill>
                  <a:srgbClr val="AC0000"/>
                </a:solidFill>
              </a:rPr>
              <a:t>Ε=Ε</a:t>
            </a:r>
            <a:r>
              <a:rPr lang="el-GR" b="1" baseline="-25000" dirty="0">
                <a:solidFill>
                  <a:srgbClr val="AC0000"/>
                </a:solidFill>
              </a:rPr>
              <a:t>Μ</a:t>
            </a:r>
            <a:r>
              <a:rPr lang="el-GR" b="1" dirty="0">
                <a:solidFill>
                  <a:srgbClr val="AC0000"/>
                </a:solidFill>
              </a:rPr>
              <a:t>–Ε</a:t>
            </a:r>
            <a:r>
              <a:rPr lang="el-GR" b="1" baseline="-25000" dirty="0">
                <a:solidFill>
                  <a:srgbClr val="AC0000"/>
                </a:solidFill>
              </a:rPr>
              <a:t>Κ</a:t>
            </a:r>
            <a:endParaRPr lang="el-GR" b="1" dirty="0">
              <a:solidFill>
                <a:srgbClr val="AC0000"/>
              </a:solidFill>
            </a:endParaRPr>
          </a:p>
        </p:txBody>
      </p:sp>
      <p:sp>
        <p:nvSpPr>
          <p:cNvPr id="12294" name="Text Box 6"/>
          <p:cNvSpPr txBox="1">
            <a:spLocks noChangeArrowheads="1"/>
          </p:cNvSpPr>
          <p:nvPr/>
        </p:nvSpPr>
        <p:spPr bwMode="auto">
          <a:xfrm>
            <a:off x="762000" y="3200400"/>
            <a:ext cx="7924800" cy="2292350"/>
          </a:xfrm>
          <a:prstGeom prst="rect">
            <a:avLst/>
          </a:prstGeom>
          <a:noFill/>
          <a:ln w="9525">
            <a:noFill/>
            <a:miter lim="800000"/>
            <a:headEnd/>
            <a:tailEnd/>
          </a:ln>
          <a:effectLst/>
        </p:spPr>
        <p:txBody>
          <a:bodyPr>
            <a:spAutoFit/>
          </a:bodyPr>
          <a:lstStyle/>
          <a:p>
            <a:pPr algn="ctr">
              <a:spcBef>
                <a:spcPct val="50000"/>
              </a:spcBef>
            </a:pPr>
            <a:r>
              <a:rPr lang="el-GR" dirty="0">
                <a:solidFill>
                  <a:srgbClr val="FFFF99"/>
                </a:solidFill>
              </a:rPr>
              <a:t>Επειδή η ενέργεια </a:t>
            </a:r>
            <a:r>
              <a:rPr lang="el-GR" b="1" dirty="0">
                <a:solidFill>
                  <a:srgbClr val="AC0000"/>
                </a:solidFill>
              </a:rPr>
              <a:t>Ε</a:t>
            </a:r>
            <a:r>
              <a:rPr lang="el-GR" dirty="0">
                <a:solidFill>
                  <a:srgbClr val="FFFF99"/>
                </a:solidFill>
              </a:rPr>
              <a:t> ενός φωτονίου δίνεται από τον τύπο… </a:t>
            </a:r>
            <a:endParaRPr lang="en-US" dirty="0">
              <a:solidFill>
                <a:srgbClr val="FFFF99"/>
              </a:solidFill>
            </a:endParaRPr>
          </a:p>
          <a:p>
            <a:pPr algn="ctr">
              <a:spcBef>
                <a:spcPct val="50000"/>
              </a:spcBef>
            </a:pPr>
            <a:r>
              <a:rPr lang="el-GR" b="1" dirty="0">
                <a:solidFill>
                  <a:srgbClr val="AC0000"/>
                </a:solidFill>
              </a:rPr>
              <a:t>Ε=</a:t>
            </a:r>
            <a:r>
              <a:rPr lang="en-US" b="1" dirty="0" err="1">
                <a:solidFill>
                  <a:srgbClr val="AC0000"/>
                </a:solidFill>
              </a:rPr>
              <a:t>h·f</a:t>
            </a:r>
            <a:endParaRPr lang="en-US" b="1" dirty="0">
              <a:solidFill>
                <a:srgbClr val="AC0000"/>
              </a:solidFill>
            </a:endParaRPr>
          </a:p>
          <a:p>
            <a:pPr algn="ctr">
              <a:spcBef>
                <a:spcPct val="50000"/>
              </a:spcBef>
            </a:pPr>
            <a:r>
              <a:rPr lang="en-US" dirty="0">
                <a:solidFill>
                  <a:srgbClr val="FFFF99"/>
                </a:solidFill>
              </a:rPr>
              <a:t> </a:t>
            </a:r>
            <a:r>
              <a:rPr lang="el-GR" dirty="0">
                <a:solidFill>
                  <a:srgbClr val="FFFF99"/>
                </a:solidFill>
              </a:rPr>
              <a:t>η παραπάνω σχέση γράφεται… </a:t>
            </a:r>
          </a:p>
          <a:p>
            <a:pPr algn="ctr">
              <a:spcBef>
                <a:spcPct val="50000"/>
              </a:spcBef>
            </a:pPr>
            <a:r>
              <a:rPr lang="en-US" b="1" dirty="0">
                <a:solidFill>
                  <a:srgbClr val="AC0000"/>
                </a:solidFill>
              </a:rPr>
              <a:t>E</a:t>
            </a:r>
            <a:r>
              <a:rPr lang="el-GR" b="1" baseline="-25000" dirty="0">
                <a:solidFill>
                  <a:srgbClr val="AC0000"/>
                </a:solidFill>
              </a:rPr>
              <a:t>Μ</a:t>
            </a:r>
            <a:r>
              <a:rPr lang="en-US" b="1" dirty="0">
                <a:solidFill>
                  <a:srgbClr val="AC0000"/>
                </a:solidFill>
              </a:rPr>
              <a:t>–E</a:t>
            </a:r>
            <a:r>
              <a:rPr lang="el-GR" b="1" baseline="-25000" dirty="0">
                <a:solidFill>
                  <a:srgbClr val="AC0000"/>
                </a:solidFill>
              </a:rPr>
              <a:t>Κ</a:t>
            </a:r>
            <a:r>
              <a:rPr lang="en-US" b="1" dirty="0">
                <a:solidFill>
                  <a:srgbClr val="AC0000"/>
                </a:solidFill>
              </a:rPr>
              <a:t>=</a:t>
            </a:r>
            <a:r>
              <a:rPr lang="en-US" b="1" dirty="0" err="1">
                <a:solidFill>
                  <a:srgbClr val="AC0000"/>
                </a:solidFill>
              </a:rPr>
              <a:t>h·f</a:t>
            </a:r>
            <a:endParaRPr lang="el-GR" b="1" dirty="0">
              <a:solidFill>
                <a:srgbClr val="AC0000"/>
              </a:solidFill>
            </a:endParaRPr>
          </a:p>
          <a:p>
            <a:pPr algn="ctr">
              <a:spcBef>
                <a:spcPct val="50000"/>
              </a:spcBef>
            </a:pPr>
            <a:r>
              <a:rPr lang="en-US" dirty="0">
                <a:solidFill>
                  <a:srgbClr val="FFFF99"/>
                </a:solidFill>
              </a:rPr>
              <a:t> </a:t>
            </a:r>
            <a:r>
              <a:rPr lang="el-GR" dirty="0">
                <a:solidFill>
                  <a:srgbClr val="FFFF99"/>
                </a:solidFill>
              </a:rPr>
              <a:t>… όπου </a:t>
            </a:r>
            <a:r>
              <a:rPr lang="en-US" b="1" dirty="0">
                <a:solidFill>
                  <a:srgbClr val="AC0000"/>
                </a:solidFill>
              </a:rPr>
              <a:t>f</a:t>
            </a:r>
            <a:r>
              <a:rPr lang="el-GR" dirty="0">
                <a:solidFill>
                  <a:srgbClr val="FFFF99"/>
                </a:solidFill>
              </a:rPr>
              <a:t> είναι η συχνότητα της ακτινοβολίας που συνιστά η εκπομπή τέτοιων φωτονίων. </a:t>
            </a:r>
          </a:p>
        </p:txBody>
      </p:sp>
      <p:sp>
        <p:nvSpPr>
          <p:cNvPr id="12295" name="Text Box 7"/>
          <p:cNvSpPr txBox="1">
            <a:spLocks noChangeArrowheads="1"/>
          </p:cNvSpPr>
          <p:nvPr/>
        </p:nvSpPr>
        <p:spPr bwMode="auto">
          <a:xfrm>
            <a:off x="5791200" y="5562600"/>
            <a:ext cx="2667000" cy="825500"/>
          </a:xfrm>
          <a:prstGeom prst="rect">
            <a:avLst/>
          </a:prstGeom>
          <a:noFill/>
          <a:ln w="9525">
            <a:noFill/>
            <a:miter lim="800000"/>
            <a:headEnd/>
            <a:tailEnd/>
          </a:ln>
          <a:effectLst/>
        </p:spPr>
        <p:txBody>
          <a:bodyPr>
            <a:spAutoFit/>
          </a:bodyPr>
          <a:lstStyle/>
          <a:p>
            <a:pPr algn="ctr">
              <a:spcBef>
                <a:spcPct val="50000"/>
              </a:spcBef>
            </a:pPr>
            <a:r>
              <a:rPr lang="el-GR" sz="1600" dirty="0">
                <a:solidFill>
                  <a:srgbClr val="FF6600"/>
                </a:solidFill>
              </a:rPr>
              <a:t>Κάνε αριστερό κλικ για να μεταφερθείς στην επόμενη διαφάνεια.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12292"/>
                                        </p:tgtEl>
                                        <p:attrNameLst>
                                          <p:attrName>style.visibility</p:attrName>
                                        </p:attrNameLst>
                                      </p:cBhvr>
                                      <p:to>
                                        <p:strVal val="visible"/>
                                      </p:to>
                                    </p:set>
                                    <p:animEffect transition="in" filter="fade">
                                      <p:cBhvr>
                                        <p:cTn id="7" dur="2000"/>
                                        <p:tgtEl>
                                          <p:spTgt spid="12292"/>
                                        </p:tgtEl>
                                      </p:cBhvr>
                                    </p:animEffect>
                                  </p:childTnLst>
                                </p:cTn>
                              </p:par>
                            </p:childTnLst>
                          </p:cTn>
                        </p:par>
                        <p:par>
                          <p:cTn id="8" fill="hold">
                            <p:stCondLst>
                              <p:cond delay="4000"/>
                            </p:stCondLst>
                            <p:childTnLst>
                              <p:par>
                                <p:cTn id="9" presetID="10" presetClass="entr" presetSubtype="0" fill="hold" grpId="0" nodeType="afterEffect">
                                  <p:stCondLst>
                                    <p:cond delay="6000"/>
                                  </p:stCondLst>
                                  <p:childTnLst>
                                    <p:set>
                                      <p:cBhvr>
                                        <p:cTn id="10" dur="1" fill="hold">
                                          <p:stCondLst>
                                            <p:cond delay="0"/>
                                          </p:stCondLst>
                                        </p:cTn>
                                        <p:tgtEl>
                                          <p:spTgt spid="12293"/>
                                        </p:tgtEl>
                                        <p:attrNameLst>
                                          <p:attrName>style.visibility</p:attrName>
                                        </p:attrNameLst>
                                      </p:cBhvr>
                                      <p:to>
                                        <p:strVal val="visible"/>
                                      </p:to>
                                    </p:set>
                                    <p:animEffect transition="in" filter="fade">
                                      <p:cBhvr>
                                        <p:cTn id="11" dur="2000"/>
                                        <p:tgtEl>
                                          <p:spTgt spid="12293"/>
                                        </p:tgtEl>
                                      </p:cBhvr>
                                    </p:animEffect>
                                  </p:childTnLst>
                                </p:cTn>
                              </p:par>
                            </p:childTnLst>
                          </p:cTn>
                        </p:par>
                        <p:par>
                          <p:cTn id="12" fill="hold">
                            <p:stCondLst>
                              <p:cond delay="12000"/>
                            </p:stCondLst>
                            <p:childTnLst>
                              <p:par>
                                <p:cTn id="13" presetID="10" presetClass="entr" presetSubtype="0" fill="hold" grpId="0" nodeType="afterEffect">
                                  <p:stCondLst>
                                    <p:cond delay="5000"/>
                                  </p:stCondLst>
                                  <p:childTnLst>
                                    <p:set>
                                      <p:cBhvr>
                                        <p:cTn id="14" dur="1" fill="hold">
                                          <p:stCondLst>
                                            <p:cond delay="0"/>
                                          </p:stCondLst>
                                        </p:cTn>
                                        <p:tgtEl>
                                          <p:spTgt spid="12294"/>
                                        </p:tgtEl>
                                        <p:attrNameLst>
                                          <p:attrName>style.visibility</p:attrName>
                                        </p:attrNameLst>
                                      </p:cBhvr>
                                      <p:to>
                                        <p:strVal val="visible"/>
                                      </p:to>
                                    </p:set>
                                    <p:animEffect transition="in" filter="fade">
                                      <p:cBhvr>
                                        <p:cTn id="15" dur="2000"/>
                                        <p:tgtEl>
                                          <p:spTgt spid="12294"/>
                                        </p:tgtEl>
                                      </p:cBhvr>
                                    </p:animEffect>
                                  </p:childTnLst>
                                </p:cTn>
                              </p:par>
                            </p:childTnLst>
                          </p:cTn>
                        </p:par>
                        <p:par>
                          <p:cTn id="16" fill="hold">
                            <p:stCondLst>
                              <p:cond delay="19000"/>
                            </p:stCondLst>
                            <p:childTnLst>
                              <p:par>
                                <p:cTn id="17" presetID="10" presetClass="entr" presetSubtype="0" fill="hold" grpId="0" nodeType="afterEffect">
                                  <p:stCondLst>
                                    <p:cond delay="5000"/>
                                  </p:stCondLst>
                                  <p:childTnLst>
                                    <p:set>
                                      <p:cBhvr>
                                        <p:cTn id="18" dur="1" fill="hold">
                                          <p:stCondLst>
                                            <p:cond delay="0"/>
                                          </p:stCondLst>
                                        </p:cTn>
                                        <p:tgtEl>
                                          <p:spTgt spid="12295"/>
                                        </p:tgtEl>
                                        <p:attrNameLst>
                                          <p:attrName>style.visibility</p:attrName>
                                        </p:attrNameLst>
                                      </p:cBhvr>
                                      <p:to>
                                        <p:strVal val="visible"/>
                                      </p:to>
                                    </p:set>
                                    <p:animEffect transition="in" filter="fade">
                                      <p:cBhvr>
                                        <p:cTn id="19" dur="2000"/>
                                        <p:tgtEl>
                                          <p:spTgt spid="12295"/>
                                        </p:tgtEl>
                                      </p:cBhvr>
                                    </p:animEffect>
                                  </p:childTnLst>
                                  <p:subTnLst>
                                    <p:audio>
                                      <p:cMediaNode>
                                        <p:cTn display="0" masterRel="sameClick">
                                          <p:stCondLst>
                                            <p:cond evt="begin" delay="0">
                                              <p:tn val="17"/>
                                            </p:cond>
                                          </p:stCondLst>
                                          <p:endCondLst>
                                            <p:cond evt="onStopAudio" delay="0">
                                              <p:tgtEl>
                                                <p:sldTgt/>
                                              </p:tgtEl>
                                            </p:cond>
                                          </p:endCondLst>
                                        </p:cTn>
                                        <p:tgtEl>
                                          <p:sndTgt r:embed="rId2"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P spid="12293" grpId="0"/>
      <p:bldP spid="12294" grpId="0"/>
      <p:bldP spid="1229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990600" y="609600"/>
            <a:ext cx="7543800" cy="3802063"/>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Ακόμη είναι δυνατό, να συμβεί και το αντίθετο, δηλαδή ένα ηλεκτρόνιο να προσλάβει από το περιβάλλον κατάλληλο ποσό ενέργειας και να μεταπηδήσει από μια στιβάδα μικρότερης σε μια στιβάδα μεγαλύτερης ενέργειας. </a:t>
            </a:r>
          </a:p>
          <a:p>
            <a:pPr algn="ctr">
              <a:spcBef>
                <a:spcPct val="50000"/>
              </a:spcBef>
            </a:pPr>
            <a:r>
              <a:rPr lang="el-GR">
                <a:solidFill>
                  <a:srgbClr val="FFFF99"/>
                </a:solidFill>
              </a:rPr>
              <a:t>Όταν συμβαίνει κάτι τέτοιο, λέμε ότι το άτομο έχει </a:t>
            </a:r>
            <a:r>
              <a:rPr lang="el-GR" b="1">
                <a:solidFill>
                  <a:srgbClr val="AC0000"/>
                </a:solidFill>
              </a:rPr>
              <a:t>διεγερθεί.</a:t>
            </a:r>
            <a:r>
              <a:rPr lang="el-GR">
                <a:solidFill>
                  <a:srgbClr val="FFFF99"/>
                </a:solidFill>
              </a:rPr>
              <a:t> </a:t>
            </a:r>
          </a:p>
          <a:p>
            <a:pPr algn="ctr">
              <a:spcBef>
                <a:spcPct val="50000"/>
              </a:spcBef>
            </a:pPr>
            <a:r>
              <a:rPr lang="el-GR">
                <a:solidFill>
                  <a:srgbClr val="FFFF99"/>
                </a:solidFill>
              </a:rPr>
              <a:t>Το διεγερμένο άτομο αποδιεγείρεται πολύ γρήγορα, δηλαδή η κενή θέση που δημιουργήθηκε στη στιβάδα όπου βρισκόταν αρχικά το ηλεκτρόνιο, καταλαμβάνεται από κάποιο ηλεκτρόνιο, που μεταπηδά σ’ αυτή από στιβάδα υψηλότερης ενέργειας. </a:t>
            </a:r>
          </a:p>
          <a:p>
            <a:pPr algn="ctr">
              <a:spcBef>
                <a:spcPct val="50000"/>
              </a:spcBef>
            </a:pPr>
            <a:r>
              <a:rPr lang="el-GR">
                <a:solidFill>
                  <a:srgbClr val="FFFF99"/>
                </a:solidFill>
              </a:rPr>
              <a:t>Όταν συμβαίνει κάτι τέτοιο, εκπέμπεται ένα φωτόνιο ορισμένης συχνότητας στο περιβάλλον, με ενέργεια ίση με τη διαφορά ενέργειας μεταξύ αρχικής και τελικής στιβάδας του ηλεκτρονίου.</a:t>
            </a:r>
          </a:p>
        </p:txBody>
      </p:sp>
      <p:sp>
        <p:nvSpPr>
          <p:cNvPr id="13317" name="Text Box 5"/>
          <p:cNvSpPr txBox="1">
            <a:spLocks noChangeArrowheads="1"/>
          </p:cNvSpPr>
          <p:nvPr/>
        </p:nvSpPr>
        <p:spPr bwMode="auto">
          <a:xfrm>
            <a:off x="914400" y="4722813"/>
            <a:ext cx="7696200" cy="915987"/>
          </a:xfrm>
          <a:prstGeom prst="rect">
            <a:avLst/>
          </a:prstGeom>
          <a:noFill/>
          <a:ln w="9525">
            <a:noFill/>
            <a:miter lim="800000"/>
            <a:headEnd/>
            <a:tailEnd/>
          </a:ln>
          <a:effectLst/>
        </p:spPr>
        <p:txBody>
          <a:bodyPr>
            <a:spAutoFit/>
          </a:bodyPr>
          <a:lstStyle/>
          <a:p>
            <a:pPr algn="ctr">
              <a:spcBef>
                <a:spcPct val="50000"/>
              </a:spcBef>
            </a:pPr>
            <a:r>
              <a:rPr lang="el-GR" dirty="0">
                <a:solidFill>
                  <a:srgbClr val="FFFF99"/>
                </a:solidFill>
              </a:rPr>
              <a:t>Περισσότερο διαφωτιστική σχετικά με τη </a:t>
            </a:r>
            <a:r>
              <a:rPr lang="el-GR" b="1" dirty="0">
                <a:solidFill>
                  <a:srgbClr val="AC0000"/>
                </a:solidFill>
              </a:rPr>
              <a:t>2</a:t>
            </a:r>
            <a:r>
              <a:rPr lang="el-GR" b="1" baseline="30000" dirty="0">
                <a:solidFill>
                  <a:srgbClr val="AC0000"/>
                </a:solidFill>
              </a:rPr>
              <a:t>η</a:t>
            </a:r>
            <a:r>
              <a:rPr lang="el-GR" b="1" dirty="0">
                <a:solidFill>
                  <a:srgbClr val="AC0000"/>
                </a:solidFill>
              </a:rPr>
              <a:t> συνθήκη του </a:t>
            </a:r>
            <a:r>
              <a:rPr lang="en-US" b="1" dirty="0">
                <a:solidFill>
                  <a:srgbClr val="AC0000"/>
                </a:solidFill>
              </a:rPr>
              <a:t>Bohr,</a:t>
            </a:r>
            <a:r>
              <a:rPr lang="el-GR" dirty="0">
                <a:solidFill>
                  <a:srgbClr val="FFFF99"/>
                </a:solidFill>
              </a:rPr>
              <a:t> είναι μάλλον η επόμενη διαφάνεια, στην οποία </a:t>
            </a:r>
            <a:r>
              <a:rPr lang="en-US" dirty="0">
                <a:solidFill>
                  <a:srgbClr val="FFFF99"/>
                </a:solidFill>
              </a:rPr>
              <a:t>“</a:t>
            </a:r>
            <a:r>
              <a:rPr lang="el-GR" dirty="0">
                <a:solidFill>
                  <a:srgbClr val="FFFF99"/>
                </a:solidFill>
              </a:rPr>
              <a:t>πρωταγωνιστεί</a:t>
            </a:r>
            <a:r>
              <a:rPr lang="en-US" dirty="0">
                <a:solidFill>
                  <a:srgbClr val="FFFF99"/>
                </a:solidFill>
              </a:rPr>
              <a:t>”</a:t>
            </a:r>
            <a:r>
              <a:rPr lang="el-GR" dirty="0">
                <a:solidFill>
                  <a:srgbClr val="FFFF99"/>
                </a:solidFill>
              </a:rPr>
              <a:t> και πάλι το άτομο του υδρογόνου. </a:t>
            </a:r>
            <a:r>
              <a:rPr lang="el-GR" dirty="0">
                <a:solidFill>
                  <a:srgbClr val="FF6600"/>
                </a:solidFill>
              </a:rPr>
              <a:t>Κάνε αριστερό κλικ για να μεταφερθείς σ’ αυτή.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100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3000"/>
                                        <p:tgtEl>
                                          <p:spTgt spid="13316"/>
                                        </p:tgtEl>
                                      </p:cBhvr>
                                    </p:animEffect>
                                  </p:childTnLst>
                                </p:cTn>
                              </p:par>
                            </p:childTnLst>
                          </p:cTn>
                        </p:par>
                        <p:par>
                          <p:cTn id="8" fill="hold">
                            <p:stCondLst>
                              <p:cond delay="4000"/>
                            </p:stCondLst>
                            <p:childTnLst>
                              <p:par>
                                <p:cTn id="9" presetID="9" presetClass="entr" presetSubtype="0" fill="hold" grpId="0" nodeType="afterEffect">
                                  <p:stCondLst>
                                    <p:cond delay="24000"/>
                                  </p:stCondLst>
                                  <p:childTnLst>
                                    <p:set>
                                      <p:cBhvr>
                                        <p:cTn id="10" dur="1" fill="hold">
                                          <p:stCondLst>
                                            <p:cond delay="0"/>
                                          </p:stCondLst>
                                        </p:cTn>
                                        <p:tgtEl>
                                          <p:spTgt spid="13317"/>
                                        </p:tgtEl>
                                        <p:attrNameLst>
                                          <p:attrName>style.visibility</p:attrName>
                                        </p:attrNameLst>
                                      </p:cBhvr>
                                      <p:to>
                                        <p:strVal val="visible"/>
                                      </p:to>
                                    </p:set>
                                    <p:animEffect transition="in" filter="dissolve">
                                      <p:cBhvr>
                                        <p:cTn id="11" dur="3000"/>
                                        <p:tgtEl>
                                          <p:spTgt spid="13317"/>
                                        </p:tgtEl>
                                      </p:cBhvr>
                                    </p:animEffect>
                                  </p:childTnLst>
                                  <p:subTnLst>
                                    <p:audio>
                                      <p:cMediaNode>
                                        <p:cTn display="0" masterRel="sameClick">
                                          <p:stCondLst>
                                            <p:cond evt="begin" delay="0">
                                              <p:tn val="9"/>
                                            </p:cond>
                                          </p:stCondLst>
                                          <p:endCondLst>
                                            <p:cond evt="onStopAudio" delay="0">
                                              <p:tgtEl>
                                                <p:sldTgt/>
                                              </p:tgtEl>
                                            </p:cond>
                                          </p:endCondLst>
                                        </p:cTn>
                                        <p:tgtEl>
                                          <p:sndTgt r:embed="rId2"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1"/>
      <p:bldP spid="1331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108" name="Oval 12"/>
          <p:cNvSpPr>
            <a:spLocks noChangeArrowheads="1"/>
          </p:cNvSpPr>
          <p:nvPr/>
        </p:nvSpPr>
        <p:spPr bwMode="auto">
          <a:xfrm>
            <a:off x="2438400" y="1295400"/>
            <a:ext cx="4191000" cy="4191000"/>
          </a:xfrm>
          <a:prstGeom prst="ellipse">
            <a:avLst/>
          </a:prstGeom>
          <a:solidFill>
            <a:schemeClr val="tx2"/>
          </a:solidFill>
          <a:ln w="9525">
            <a:solidFill>
              <a:srgbClr val="1C1C1C"/>
            </a:solidFill>
            <a:prstDash val="dash"/>
            <a:round/>
            <a:headEnd/>
            <a:tailEnd/>
          </a:ln>
          <a:effectLst/>
        </p:spPr>
        <p:txBody>
          <a:bodyPr wrap="none" anchor="ctr"/>
          <a:lstStyle/>
          <a:p>
            <a:endParaRPr lang="el-GR"/>
          </a:p>
        </p:txBody>
      </p:sp>
      <p:sp>
        <p:nvSpPr>
          <p:cNvPr id="4107" name="Oval 11"/>
          <p:cNvSpPr>
            <a:spLocks noChangeArrowheads="1"/>
          </p:cNvSpPr>
          <p:nvPr/>
        </p:nvSpPr>
        <p:spPr bwMode="auto">
          <a:xfrm>
            <a:off x="3886200" y="2743200"/>
            <a:ext cx="1295400" cy="1295400"/>
          </a:xfrm>
          <a:prstGeom prst="ellipse">
            <a:avLst/>
          </a:prstGeom>
          <a:solidFill>
            <a:schemeClr val="tx2"/>
          </a:solidFill>
          <a:ln w="9525">
            <a:solidFill>
              <a:srgbClr val="1C1C1C"/>
            </a:solidFill>
            <a:prstDash val="dash"/>
            <a:round/>
            <a:headEnd/>
            <a:tailEnd/>
          </a:ln>
          <a:effectLst/>
        </p:spPr>
        <p:txBody>
          <a:bodyPr wrap="none" anchor="ctr"/>
          <a:lstStyle/>
          <a:p>
            <a:endParaRPr lang="el-GR"/>
          </a:p>
        </p:txBody>
      </p:sp>
      <p:sp>
        <p:nvSpPr>
          <p:cNvPr id="4100" name="Oval 4"/>
          <p:cNvSpPr>
            <a:spLocks noChangeArrowheads="1"/>
          </p:cNvSpPr>
          <p:nvPr/>
        </p:nvSpPr>
        <p:spPr bwMode="auto">
          <a:xfrm>
            <a:off x="4495800" y="3352800"/>
            <a:ext cx="152400" cy="152400"/>
          </a:xfrm>
          <a:prstGeom prst="ellipse">
            <a:avLst/>
          </a:prstGeom>
          <a:gradFill rotWithShape="1">
            <a:gsLst>
              <a:gs pos="0">
                <a:srgbClr val="FE7F00"/>
              </a:gs>
              <a:gs pos="100000">
                <a:srgbClr val="FE7F00">
                  <a:gamma/>
                  <a:shade val="0"/>
                  <a:invGamma/>
                </a:srgbClr>
              </a:gs>
            </a:gsLst>
            <a:lin ang="2700000" scaled="1"/>
          </a:gradFill>
          <a:ln w="9525">
            <a:noFill/>
            <a:round/>
            <a:headEnd/>
            <a:tailEnd/>
          </a:ln>
          <a:effectLst/>
        </p:spPr>
        <p:txBody>
          <a:bodyPr wrap="none" anchor="ctr"/>
          <a:lstStyle/>
          <a:p>
            <a:endParaRPr lang="el-GR"/>
          </a:p>
        </p:txBody>
      </p:sp>
      <p:sp>
        <p:nvSpPr>
          <p:cNvPr id="4101" name="Oval 5"/>
          <p:cNvSpPr>
            <a:spLocks noChangeArrowheads="1"/>
          </p:cNvSpPr>
          <p:nvPr/>
        </p:nvSpPr>
        <p:spPr bwMode="auto">
          <a:xfrm>
            <a:off x="4724400" y="3429000"/>
            <a:ext cx="76200" cy="76200"/>
          </a:xfrm>
          <a:prstGeom prst="ellipse">
            <a:avLst/>
          </a:prstGeom>
          <a:gradFill rotWithShape="1">
            <a:gsLst>
              <a:gs pos="0">
                <a:srgbClr val="66FF33"/>
              </a:gs>
              <a:gs pos="100000">
                <a:srgbClr val="66FF33">
                  <a:gamma/>
                  <a:shade val="0"/>
                  <a:invGamma/>
                </a:srgbClr>
              </a:gs>
            </a:gsLst>
            <a:lin ang="2700000" scaled="1"/>
          </a:gradFill>
          <a:ln w="9525" algn="ctr">
            <a:solidFill>
              <a:schemeClr val="tx1"/>
            </a:solidFill>
            <a:round/>
            <a:headEnd/>
            <a:tailEnd/>
          </a:ln>
          <a:effectLst/>
        </p:spPr>
        <p:txBody>
          <a:bodyPr wrap="none" anchor="ctr"/>
          <a:lstStyle/>
          <a:p>
            <a:endParaRPr lang="el-GR"/>
          </a:p>
        </p:txBody>
      </p:sp>
      <p:sp>
        <p:nvSpPr>
          <p:cNvPr id="4103" name="Oval 7"/>
          <p:cNvSpPr>
            <a:spLocks noChangeArrowheads="1"/>
          </p:cNvSpPr>
          <p:nvPr/>
        </p:nvSpPr>
        <p:spPr bwMode="auto">
          <a:xfrm>
            <a:off x="4343400" y="2971800"/>
            <a:ext cx="76200" cy="76200"/>
          </a:xfrm>
          <a:prstGeom prst="ellipse">
            <a:avLst/>
          </a:prstGeom>
          <a:gradFill rotWithShape="1">
            <a:gsLst>
              <a:gs pos="0">
                <a:srgbClr val="66FF33"/>
              </a:gs>
              <a:gs pos="100000">
                <a:srgbClr val="66FF33">
                  <a:gamma/>
                  <a:shade val="0"/>
                  <a:invGamma/>
                </a:srgbClr>
              </a:gs>
            </a:gsLst>
            <a:lin ang="2700000" scaled="1"/>
          </a:gradFill>
          <a:ln w="9525">
            <a:solidFill>
              <a:schemeClr val="tx1"/>
            </a:solidFill>
            <a:round/>
            <a:headEnd/>
            <a:tailEnd/>
          </a:ln>
          <a:effectLst/>
        </p:spPr>
        <p:txBody>
          <a:bodyPr wrap="none" anchor="ctr"/>
          <a:lstStyle/>
          <a:p>
            <a:endParaRPr lang="el-GR"/>
          </a:p>
        </p:txBody>
      </p:sp>
      <p:sp>
        <p:nvSpPr>
          <p:cNvPr id="4104" name="Oval 8"/>
          <p:cNvSpPr>
            <a:spLocks noChangeArrowheads="1"/>
          </p:cNvSpPr>
          <p:nvPr/>
        </p:nvSpPr>
        <p:spPr bwMode="auto">
          <a:xfrm>
            <a:off x="152400" y="3124200"/>
            <a:ext cx="76200" cy="76200"/>
          </a:xfrm>
          <a:prstGeom prst="ellipse">
            <a:avLst/>
          </a:prstGeom>
          <a:gradFill rotWithShape="1">
            <a:gsLst>
              <a:gs pos="0">
                <a:srgbClr val="FD4835"/>
              </a:gs>
              <a:gs pos="100000">
                <a:srgbClr val="FD4835">
                  <a:gamma/>
                  <a:shade val="0"/>
                  <a:invGamma/>
                </a:srgbClr>
              </a:gs>
            </a:gsLst>
            <a:lin ang="2700000" scaled="1"/>
          </a:gradFill>
          <a:ln w="9525">
            <a:solidFill>
              <a:schemeClr val="tx1"/>
            </a:solidFill>
            <a:round/>
            <a:headEnd/>
            <a:tailEnd/>
          </a:ln>
          <a:effectLst/>
        </p:spPr>
        <p:txBody>
          <a:bodyPr wrap="none" anchor="ctr"/>
          <a:lstStyle/>
          <a:p>
            <a:pPr algn="ctr"/>
            <a:endParaRPr lang="el-GR"/>
          </a:p>
        </p:txBody>
      </p:sp>
      <p:sp>
        <p:nvSpPr>
          <p:cNvPr id="4105" name="Oval 9"/>
          <p:cNvSpPr>
            <a:spLocks noChangeArrowheads="1"/>
          </p:cNvSpPr>
          <p:nvPr/>
        </p:nvSpPr>
        <p:spPr bwMode="auto">
          <a:xfrm>
            <a:off x="4419600" y="3810000"/>
            <a:ext cx="76200" cy="76200"/>
          </a:xfrm>
          <a:prstGeom prst="ellipse">
            <a:avLst/>
          </a:prstGeom>
          <a:gradFill rotWithShape="1">
            <a:gsLst>
              <a:gs pos="0">
                <a:srgbClr val="66FF33"/>
              </a:gs>
              <a:gs pos="100000">
                <a:srgbClr val="66FF33">
                  <a:gamma/>
                  <a:shade val="0"/>
                  <a:invGamma/>
                </a:srgbClr>
              </a:gs>
            </a:gsLst>
            <a:lin ang="2700000" scaled="1"/>
          </a:gradFill>
          <a:ln w="9525" algn="ctr">
            <a:solidFill>
              <a:schemeClr val="tx1"/>
            </a:solidFill>
            <a:round/>
            <a:headEnd/>
            <a:tailEnd/>
          </a:ln>
          <a:effectLst/>
        </p:spPr>
        <p:txBody>
          <a:bodyPr wrap="none" anchor="ctr"/>
          <a:lstStyle/>
          <a:p>
            <a:endParaRPr lang="el-GR"/>
          </a:p>
        </p:txBody>
      </p:sp>
      <p:sp>
        <p:nvSpPr>
          <p:cNvPr id="4106" name="Oval 10"/>
          <p:cNvSpPr>
            <a:spLocks noChangeArrowheads="1"/>
          </p:cNvSpPr>
          <p:nvPr/>
        </p:nvSpPr>
        <p:spPr bwMode="auto">
          <a:xfrm>
            <a:off x="4572000" y="2362200"/>
            <a:ext cx="76200" cy="76200"/>
          </a:xfrm>
          <a:prstGeom prst="ellipse">
            <a:avLst/>
          </a:prstGeom>
          <a:gradFill rotWithShape="1">
            <a:gsLst>
              <a:gs pos="0">
                <a:srgbClr val="FD4835"/>
              </a:gs>
              <a:gs pos="100000">
                <a:srgbClr val="FD4835">
                  <a:gamma/>
                  <a:shade val="0"/>
                  <a:invGamma/>
                </a:srgbClr>
              </a:gs>
            </a:gsLst>
            <a:lin ang="2700000" scaled="1"/>
          </a:gradFill>
          <a:ln w="9525" algn="ctr">
            <a:solidFill>
              <a:schemeClr val="tx1"/>
            </a:solidFill>
            <a:round/>
            <a:headEnd/>
            <a:tailEnd/>
          </a:ln>
          <a:effectLst/>
        </p:spPr>
        <p:txBody>
          <a:bodyPr wrap="none" anchor="ctr"/>
          <a:lstStyle/>
          <a:p>
            <a:endParaRPr lang="el-GR"/>
          </a:p>
        </p:txBody>
      </p:sp>
      <p:sp>
        <p:nvSpPr>
          <p:cNvPr id="4109" name="Text Box 13"/>
          <p:cNvSpPr txBox="1">
            <a:spLocks noChangeArrowheads="1"/>
          </p:cNvSpPr>
          <p:nvPr/>
        </p:nvSpPr>
        <p:spPr bwMode="auto">
          <a:xfrm>
            <a:off x="5105400" y="3657600"/>
            <a:ext cx="381000" cy="366713"/>
          </a:xfrm>
          <a:prstGeom prst="rect">
            <a:avLst/>
          </a:prstGeom>
          <a:noFill/>
          <a:ln w="9525">
            <a:noFill/>
            <a:miter lim="800000"/>
            <a:headEnd/>
            <a:tailEnd/>
          </a:ln>
          <a:effectLst/>
        </p:spPr>
        <p:txBody>
          <a:bodyPr>
            <a:spAutoFit/>
          </a:bodyPr>
          <a:lstStyle/>
          <a:p>
            <a:pPr>
              <a:spcBef>
                <a:spcPct val="50000"/>
              </a:spcBef>
            </a:pPr>
            <a:r>
              <a:rPr lang="en-US" b="1">
                <a:solidFill>
                  <a:srgbClr val="AC0000"/>
                </a:solidFill>
              </a:rPr>
              <a:t>K</a:t>
            </a:r>
            <a:endParaRPr lang="el-GR" b="1">
              <a:solidFill>
                <a:srgbClr val="AC0000"/>
              </a:solidFill>
            </a:endParaRPr>
          </a:p>
        </p:txBody>
      </p:sp>
      <p:sp>
        <p:nvSpPr>
          <p:cNvPr id="4110" name="Text Box 14"/>
          <p:cNvSpPr txBox="1">
            <a:spLocks noChangeArrowheads="1"/>
          </p:cNvSpPr>
          <p:nvPr/>
        </p:nvSpPr>
        <p:spPr bwMode="auto">
          <a:xfrm>
            <a:off x="609600" y="5180013"/>
            <a:ext cx="8001000" cy="915987"/>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Στη θεμελιώδη κατάσταση το ηλεκτρόνιο του ατόμου του υδρογόνου το συναντούμε στη στιβάδα </a:t>
            </a:r>
            <a:r>
              <a:rPr lang="en-US" b="1">
                <a:solidFill>
                  <a:srgbClr val="AC0000"/>
                </a:solidFill>
              </a:rPr>
              <a:t>“K”</a:t>
            </a:r>
            <a:r>
              <a:rPr lang="el-GR" b="1">
                <a:solidFill>
                  <a:srgbClr val="AC0000"/>
                </a:solidFill>
              </a:rPr>
              <a:t>.</a:t>
            </a:r>
            <a:r>
              <a:rPr lang="el-GR">
                <a:solidFill>
                  <a:srgbClr val="FFFF99"/>
                </a:solidFill>
              </a:rPr>
              <a:t> Στη στιβάδα αυτή το ηλεκτρόνιο έχει συνολική ενέργεια </a:t>
            </a:r>
            <a:r>
              <a:rPr lang="en-US" b="1">
                <a:solidFill>
                  <a:srgbClr val="AC0000"/>
                </a:solidFill>
              </a:rPr>
              <a:t>“E</a:t>
            </a:r>
            <a:r>
              <a:rPr lang="en-US" b="1" baseline="-25000">
                <a:solidFill>
                  <a:srgbClr val="AC0000"/>
                </a:solidFill>
              </a:rPr>
              <a:t>K</a:t>
            </a:r>
            <a:r>
              <a:rPr lang="en-US" b="1">
                <a:solidFill>
                  <a:srgbClr val="AC0000"/>
                </a:solidFill>
              </a:rPr>
              <a:t>”.</a:t>
            </a:r>
            <a:endParaRPr lang="el-GR" b="1">
              <a:solidFill>
                <a:srgbClr val="AC0000"/>
              </a:solidFill>
            </a:endParaRPr>
          </a:p>
        </p:txBody>
      </p:sp>
      <p:sp>
        <p:nvSpPr>
          <p:cNvPr id="4111" name="Text Box 15"/>
          <p:cNvSpPr txBox="1">
            <a:spLocks noChangeArrowheads="1"/>
          </p:cNvSpPr>
          <p:nvPr/>
        </p:nvSpPr>
        <p:spPr bwMode="auto">
          <a:xfrm>
            <a:off x="4495800" y="4038600"/>
            <a:ext cx="457200" cy="366713"/>
          </a:xfrm>
          <a:prstGeom prst="rect">
            <a:avLst/>
          </a:prstGeom>
          <a:noFill/>
          <a:ln w="9525">
            <a:noFill/>
            <a:miter lim="800000"/>
            <a:headEnd/>
            <a:tailEnd/>
          </a:ln>
          <a:effectLst/>
        </p:spPr>
        <p:txBody>
          <a:bodyPr>
            <a:spAutoFit/>
          </a:bodyPr>
          <a:lstStyle/>
          <a:p>
            <a:pPr>
              <a:spcBef>
                <a:spcPct val="50000"/>
              </a:spcBef>
            </a:pPr>
            <a:r>
              <a:rPr lang="en-US">
                <a:solidFill>
                  <a:srgbClr val="FF6600"/>
                </a:solidFill>
              </a:rPr>
              <a:t>E</a:t>
            </a:r>
            <a:r>
              <a:rPr lang="en-US" baseline="-25000">
                <a:solidFill>
                  <a:srgbClr val="FF6600"/>
                </a:solidFill>
              </a:rPr>
              <a:t>K</a:t>
            </a:r>
            <a:endParaRPr lang="el-GR">
              <a:solidFill>
                <a:srgbClr val="FF6600"/>
              </a:solidFill>
            </a:endParaRPr>
          </a:p>
        </p:txBody>
      </p:sp>
      <p:sp>
        <p:nvSpPr>
          <p:cNvPr id="4112" name="Text Box 16"/>
          <p:cNvSpPr txBox="1">
            <a:spLocks noChangeArrowheads="1"/>
          </p:cNvSpPr>
          <p:nvPr/>
        </p:nvSpPr>
        <p:spPr bwMode="auto">
          <a:xfrm>
            <a:off x="304800" y="228600"/>
            <a:ext cx="6705600" cy="915988"/>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Κάνοντας αριστερό κλικ, ένα φωτόνιο</a:t>
            </a:r>
            <a:r>
              <a:rPr lang="en-US">
                <a:solidFill>
                  <a:srgbClr val="FFFF99"/>
                </a:solidFill>
              </a:rPr>
              <a:t>, </a:t>
            </a:r>
            <a:r>
              <a:rPr lang="el-GR">
                <a:solidFill>
                  <a:srgbClr val="FFFF99"/>
                </a:solidFill>
              </a:rPr>
              <a:t>που έχει ενέργεια </a:t>
            </a:r>
            <a:r>
              <a:rPr lang="en-US" b="1">
                <a:solidFill>
                  <a:srgbClr val="AC0000"/>
                </a:solidFill>
              </a:rPr>
              <a:t>E=h·f=E</a:t>
            </a:r>
            <a:r>
              <a:rPr lang="en-US" b="1" baseline="-25000">
                <a:solidFill>
                  <a:srgbClr val="AC0000"/>
                </a:solidFill>
              </a:rPr>
              <a:t>L</a:t>
            </a:r>
            <a:r>
              <a:rPr lang="en-US" b="1">
                <a:solidFill>
                  <a:srgbClr val="AC0000"/>
                </a:solidFill>
              </a:rPr>
              <a:t>–E</a:t>
            </a:r>
            <a:r>
              <a:rPr lang="en-US" b="1" baseline="-25000">
                <a:solidFill>
                  <a:srgbClr val="AC0000"/>
                </a:solidFill>
              </a:rPr>
              <a:t>K</a:t>
            </a:r>
            <a:r>
              <a:rPr lang="en-US" b="1">
                <a:solidFill>
                  <a:srgbClr val="AC0000"/>
                </a:solidFill>
              </a:rPr>
              <a:t>,</a:t>
            </a:r>
            <a:r>
              <a:rPr lang="el-GR">
                <a:solidFill>
                  <a:srgbClr val="FFFF99"/>
                </a:solidFill>
              </a:rPr>
              <a:t> θα αλληλεπιδράσει με το ηλεκτρόνιο του ατόμου του υδρογόνου.</a:t>
            </a:r>
          </a:p>
        </p:txBody>
      </p:sp>
      <p:sp>
        <p:nvSpPr>
          <p:cNvPr id="4113" name="Text Box 17"/>
          <p:cNvSpPr txBox="1">
            <a:spLocks noChangeArrowheads="1"/>
          </p:cNvSpPr>
          <p:nvPr/>
        </p:nvSpPr>
        <p:spPr bwMode="auto">
          <a:xfrm>
            <a:off x="838200" y="5638800"/>
            <a:ext cx="7620000" cy="915988"/>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Το ηλεκτρόνιο απορρόφησε την ενέργεια του φωτονίου και μεταπήδησε στη στιβάδα </a:t>
            </a:r>
            <a:r>
              <a:rPr lang="en-US" b="1">
                <a:solidFill>
                  <a:srgbClr val="AC0000"/>
                </a:solidFill>
              </a:rPr>
              <a:t>“L”,</a:t>
            </a:r>
            <a:r>
              <a:rPr lang="en-US">
                <a:solidFill>
                  <a:srgbClr val="FFFF99"/>
                </a:solidFill>
              </a:rPr>
              <a:t> </a:t>
            </a:r>
            <a:r>
              <a:rPr lang="el-GR">
                <a:solidFill>
                  <a:srgbClr val="FFFF99"/>
                </a:solidFill>
              </a:rPr>
              <a:t>όπου τώρα έχει συνολική ενέργεια </a:t>
            </a:r>
            <a:r>
              <a:rPr lang="en-US" b="1">
                <a:solidFill>
                  <a:srgbClr val="AC0000"/>
                </a:solidFill>
              </a:rPr>
              <a:t>“E</a:t>
            </a:r>
            <a:r>
              <a:rPr lang="en-US" b="1" baseline="-25000">
                <a:solidFill>
                  <a:srgbClr val="AC0000"/>
                </a:solidFill>
              </a:rPr>
              <a:t>L</a:t>
            </a:r>
            <a:r>
              <a:rPr lang="en-US" b="1">
                <a:solidFill>
                  <a:srgbClr val="AC0000"/>
                </a:solidFill>
              </a:rPr>
              <a:t>”. </a:t>
            </a:r>
            <a:r>
              <a:rPr lang="el-GR">
                <a:solidFill>
                  <a:srgbClr val="FFFF99"/>
                </a:solidFill>
              </a:rPr>
              <a:t>Το άτομο έχει διεγερθεί.</a:t>
            </a:r>
            <a:endParaRPr lang="el-GR" b="1">
              <a:solidFill>
                <a:srgbClr val="AC0000"/>
              </a:solidFill>
            </a:endParaRPr>
          </a:p>
        </p:txBody>
      </p:sp>
      <p:sp>
        <p:nvSpPr>
          <p:cNvPr id="4114" name="Text Box 18"/>
          <p:cNvSpPr txBox="1">
            <a:spLocks noChangeArrowheads="1"/>
          </p:cNvSpPr>
          <p:nvPr/>
        </p:nvSpPr>
        <p:spPr bwMode="auto">
          <a:xfrm>
            <a:off x="6629400" y="3733800"/>
            <a:ext cx="381000" cy="366713"/>
          </a:xfrm>
          <a:prstGeom prst="rect">
            <a:avLst/>
          </a:prstGeom>
          <a:noFill/>
          <a:ln w="9525">
            <a:noFill/>
            <a:miter lim="800000"/>
            <a:headEnd/>
            <a:tailEnd/>
          </a:ln>
          <a:effectLst/>
        </p:spPr>
        <p:txBody>
          <a:bodyPr>
            <a:spAutoFit/>
          </a:bodyPr>
          <a:lstStyle/>
          <a:p>
            <a:pPr>
              <a:spcBef>
                <a:spcPct val="50000"/>
              </a:spcBef>
            </a:pPr>
            <a:r>
              <a:rPr lang="en-US" b="1">
                <a:solidFill>
                  <a:srgbClr val="AC0000"/>
                </a:solidFill>
              </a:rPr>
              <a:t>L</a:t>
            </a:r>
            <a:endParaRPr lang="el-GR" b="1">
              <a:solidFill>
                <a:srgbClr val="AC0000"/>
              </a:solidFill>
            </a:endParaRPr>
          </a:p>
        </p:txBody>
      </p:sp>
      <p:sp>
        <p:nvSpPr>
          <p:cNvPr id="4115" name="Text Box 19"/>
          <p:cNvSpPr txBox="1">
            <a:spLocks noChangeArrowheads="1"/>
          </p:cNvSpPr>
          <p:nvPr/>
        </p:nvSpPr>
        <p:spPr bwMode="auto">
          <a:xfrm>
            <a:off x="6400800" y="4343400"/>
            <a:ext cx="457200" cy="366713"/>
          </a:xfrm>
          <a:prstGeom prst="rect">
            <a:avLst/>
          </a:prstGeom>
          <a:noFill/>
          <a:ln w="9525">
            <a:noFill/>
            <a:miter lim="800000"/>
            <a:headEnd/>
            <a:tailEnd/>
          </a:ln>
          <a:effectLst/>
        </p:spPr>
        <p:txBody>
          <a:bodyPr>
            <a:spAutoFit/>
          </a:bodyPr>
          <a:lstStyle/>
          <a:p>
            <a:pPr>
              <a:spcBef>
                <a:spcPct val="50000"/>
              </a:spcBef>
            </a:pPr>
            <a:r>
              <a:rPr lang="en-US" b="1">
                <a:solidFill>
                  <a:srgbClr val="FF6600"/>
                </a:solidFill>
              </a:rPr>
              <a:t>E</a:t>
            </a:r>
            <a:r>
              <a:rPr lang="en-US" b="1" baseline="-25000">
                <a:solidFill>
                  <a:srgbClr val="FF6600"/>
                </a:solidFill>
              </a:rPr>
              <a:t>L</a:t>
            </a:r>
            <a:endParaRPr lang="el-GR" b="1">
              <a:solidFill>
                <a:srgbClr val="FF6600"/>
              </a:solidFill>
            </a:endParaRPr>
          </a:p>
        </p:txBody>
      </p:sp>
      <p:sp>
        <p:nvSpPr>
          <p:cNvPr id="4116" name="Text Box 20"/>
          <p:cNvSpPr txBox="1">
            <a:spLocks noChangeArrowheads="1"/>
          </p:cNvSpPr>
          <p:nvPr/>
        </p:nvSpPr>
        <p:spPr bwMode="auto">
          <a:xfrm>
            <a:off x="4724400" y="228600"/>
            <a:ext cx="4191000" cy="641350"/>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Κάνοντας αριστερό κλικ το άτομο αποδιεγείρεται.</a:t>
            </a:r>
          </a:p>
        </p:txBody>
      </p:sp>
      <p:sp>
        <p:nvSpPr>
          <p:cNvPr id="4117" name="Text Box 21"/>
          <p:cNvSpPr txBox="1">
            <a:spLocks noChangeArrowheads="1"/>
          </p:cNvSpPr>
          <p:nvPr/>
        </p:nvSpPr>
        <p:spPr bwMode="auto">
          <a:xfrm>
            <a:off x="609600" y="5911850"/>
            <a:ext cx="8001000" cy="641350"/>
          </a:xfrm>
          <a:prstGeom prst="rect">
            <a:avLst/>
          </a:prstGeom>
          <a:noFill/>
          <a:ln w="9525">
            <a:noFill/>
            <a:miter lim="800000"/>
            <a:headEnd/>
            <a:tailEnd/>
          </a:ln>
          <a:effectLst/>
        </p:spPr>
        <p:txBody>
          <a:bodyPr>
            <a:spAutoFit/>
          </a:bodyPr>
          <a:lstStyle/>
          <a:p>
            <a:pPr algn="ctr">
              <a:spcBef>
                <a:spcPct val="50000"/>
              </a:spcBef>
            </a:pPr>
            <a:r>
              <a:rPr lang="el-GR">
                <a:solidFill>
                  <a:srgbClr val="FFFF99"/>
                </a:solidFill>
              </a:rPr>
              <a:t>Κατά την αποδιέγερση του ατόμου, το ηλεκτρόνιο μεταπηδά στη στιβάδα Κ, ενώ εκπέμπεται στο περιβάλλον ένα φωτόνιο, με ενέργεια </a:t>
            </a:r>
            <a:r>
              <a:rPr lang="el-GR" b="1">
                <a:solidFill>
                  <a:srgbClr val="AC0000"/>
                </a:solidFill>
              </a:rPr>
              <a:t>Ε=</a:t>
            </a:r>
            <a:r>
              <a:rPr lang="en-US" b="1">
                <a:solidFill>
                  <a:srgbClr val="AC0000"/>
                </a:solidFill>
              </a:rPr>
              <a:t>h·f=E</a:t>
            </a:r>
            <a:r>
              <a:rPr lang="en-US" b="1" baseline="-25000">
                <a:solidFill>
                  <a:srgbClr val="AC0000"/>
                </a:solidFill>
              </a:rPr>
              <a:t>L</a:t>
            </a:r>
            <a:r>
              <a:rPr lang="en-US" b="1">
                <a:solidFill>
                  <a:srgbClr val="AC0000"/>
                </a:solidFill>
              </a:rPr>
              <a:t>–E</a:t>
            </a:r>
            <a:r>
              <a:rPr lang="en-US" b="1" baseline="-25000">
                <a:solidFill>
                  <a:srgbClr val="AC0000"/>
                </a:solidFill>
              </a:rPr>
              <a:t>K</a:t>
            </a:r>
            <a:r>
              <a:rPr lang="en-US" b="1">
                <a:solidFill>
                  <a:srgbClr val="AC0000"/>
                </a:solidFill>
              </a:rPr>
              <a:t>.</a:t>
            </a:r>
            <a:endParaRPr lang="el-GR" b="1">
              <a:solidFill>
                <a:srgbClr val="AC0000"/>
              </a:solidFill>
            </a:endParaRPr>
          </a:p>
        </p:txBody>
      </p:sp>
      <p:sp>
        <p:nvSpPr>
          <p:cNvPr id="4119" name="Text Box 23"/>
          <p:cNvSpPr txBox="1">
            <a:spLocks noChangeArrowheads="1"/>
          </p:cNvSpPr>
          <p:nvPr/>
        </p:nvSpPr>
        <p:spPr bwMode="auto">
          <a:xfrm>
            <a:off x="3810000" y="6064250"/>
            <a:ext cx="4724400" cy="581025"/>
          </a:xfrm>
          <a:prstGeom prst="rect">
            <a:avLst/>
          </a:prstGeom>
          <a:noFill/>
          <a:ln w="9525">
            <a:noFill/>
            <a:miter lim="800000"/>
            <a:headEnd/>
            <a:tailEnd/>
          </a:ln>
          <a:effectLst/>
        </p:spPr>
        <p:txBody>
          <a:bodyPr>
            <a:spAutoFit/>
          </a:bodyPr>
          <a:lstStyle/>
          <a:p>
            <a:pPr algn="ctr">
              <a:spcBef>
                <a:spcPct val="50000"/>
              </a:spcBef>
            </a:pPr>
            <a:r>
              <a:rPr lang="el-GR" sz="1600">
                <a:solidFill>
                  <a:srgbClr val="FF6600"/>
                </a:solidFill>
              </a:rPr>
              <a:t>Κάνε αριστερό κλικ για μεταφερθείς στην επόμενη διαφάνεια.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2000"/>
                                        <p:tgtEl>
                                          <p:spTgt spid="4100"/>
                                        </p:tgtEl>
                                      </p:cBhvr>
                                    </p:animEffect>
                                  </p:childTnLst>
                                </p:cTn>
                              </p:par>
                              <p:par>
                                <p:cTn id="8" presetID="8" presetClass="emph" presetSubtype="0" repeatCount="indefinite" fill="hold" grpId="1" nodeType="withEffect">
                                  <p:stCondLst>
                                    <p:cond delay="0"/>
                                  </p:stCondLst>
                                  <p:childTnLst>
                                    <p:animRot by="-21600000">
                                      <p:cBhvr>
                                        <p:cTn id="9" dur="500" fill="hold"/>
                                        <p:tgtEl>
                                          <p:spTgt spid="4100"/>
                                        </p:tgtEl>
                                        <p:attrNameLst>
                                          <p:attrName>r</p:attrName>
                                        </p:attrNameLst>
                                      </p:cBhvr>
                                    </p:animRot>
                                  </p:childTnLst>
                                </p:cTn>
                              </p:par>
                              <p:par>
                                <p:cTn id="10" presetID="10" presetClass="entr" presetSubtype="0" fill="hold" grpId="0" nodeType="withEffect">
                                  <p:stCondLst>
                                    <p:cond delay="0"/>
                                  </p:stCondLst>
                                  <p:childTnLst>
                                    <p:set>
                                      <p:cBhvr>
                                        <p:cTn id="11" dur="1" fill="hold">
                                          <p:stCondLst>
                                            <p:cond delay="0"/>
                                          </p:stCondLst>
                                        </p:cTn>
                                        <p:tgtEl>
                                          <p:spTgt spid="4101"/>
                                        </p:tgtEl>
                                        <p:attrNameLst>
                                          <p:attrName>style.visibility</p:attrName>
                                        </p:attrNameLst>
                                      </p:cBhvr>
                                      <p:to>
                                        <p:strVal val="visible"/>
                                      </p:to>
                                    </p:set>
                                    <p:animEffect transition="in" filter="fade">
                                      <p:cBhvr>
                                        <p:cTn id="12" dur="2000"/>
                                        <p:tgtEl>
                                          <p:spTgt spid="4101"/>
                                        </p:tgtEl>
                                      </p:cBhvr>
                                    </p:animEffect>
                                  </p:childTnLst>
                                </p:cTn>
                              </p:par>
                              <p:par>
                                <p:cTn id="13" presetID="1" presetClass="path" presetSubtype="0" repeatCount="indefinite" accel="50000" decel="50000" fill="hold" grpId="1" nodeType="withEffect">
                                  <p:stCondLst>
                                    <p:cond delay="0"/>
                                  </p:stCondLst>
                                  <p:childTnLst>
                                    <p:animMotion origin="layout" path="M -0.025 -0.10546 C 0.01372 -0.10546 0.04584 -0.06383 0.04584 -0.0111 C 0.04584 0.04047 0.01372 0.08325 -0.025 0.08325 C -0.06458 0.08325 -0.09583 0.04047 -0.09583 -0.0111 C -0.09583 -0.06383 -0.06458 -0.10546 -0.025 -0.10546 Z " pathEditMode="relative" rAng="0" ptsTypes="fffff">
                                      <p:cBhvr>
                                        <p:cTn id="14" dur="500" fill="hold"/>
                                        <p:tgtEl>
                                          <p:spTgt spid="4101"/>
                                        </p:tgtEl>
                                        <p:attrNameLst>
                                          <p:attrName>ppt_x</p:attrName>
                                          <p:attrName>ppt_y</p:attrName>
                                        </p:attrNameLst>
                                      </p:cBhvr>
                                      <p:rCtr x="0" y="94"/>
                                    </p:animMotion>
                                  </p:childTnLst>
                                </p:cTn>
                              </p:par>
                              <p:par>
                                <p:cTn id="15" presetID="10" presetClass="entr" presetSubtype="0" fill="hold" grpId="0" nodeType="withEffect">
                                  <p:stCondLst>
                                    <p:cond delay="0"/>
                                  </p:stCondLst>
                                  <p:childTnLst>
                                    <p:set>
                                      <p:cBhvr>
                                        <p:cTn id="16" dur="1" fill="hold">
                                          <p:stCondLst>
                                            <p:cond delay="0"/>
                                          </p:stCondLst>
                                        </p:cTn>
                                        <p:tgtEl>
                                          <p:spTgt spid="4107"/>
                                        </p:tgtEl>
                                        <p:attrNameLst>
                                          <p:attrName>style.visibility</p:attrName>
                                        </p:attrNameLst>
                                      </p:cBhvr>
                                      <p:to>
                                        <p:strVal val="visible"/>
                                      </p:to>
                                    </p:set>
                                    <p:animEffect transition="in" filter="fade">
                                      <p:cBhvr>
                                        <p:cTn id="17" dur="2000"/>
                                        <p:tgtEl>
                                          <p:spTgt spid="4107"/>
                                        </p:tgtEl>
                                      </p:cBhvr>
                                    </p:animEffect>
                                  </p:childTnLst>
                                </p:cTn>
                              </p:par>
                            </p:childTnLst>
                          </p:cTn>
                        </p:par>
                        <p:par>
                          <p:cTn id="18" fill="hold">
                            <p:stCondLst>
                              <p:cond delay="2000"/>
                            </p:stCondLst>
                            <p:childTnLst>
                              <p:par>
                                <p:cTn id="19" presetID="10" presetClass="entr" presetSubtype="0" fill="hold" grpId="0" nodeType="afterEffect">
                                  <p:stCondLst>
                                    <p:cond delay="4000"/>
                                  </p:stCondLst>
                                  <p:childTnLst>
                                    <p:set>
                                      <p:cBhvr>
                                        <p:cTn id="20" dur="1" fill="hold">
                                          <p:stCondLst>
                                            <p:cond delay="0"/>
                                          </p:stCondLst>
                                        </p:cTn>
                                        <p:tgtEl>
                                          <p:spTgt spid="4110"/>
                                        </p:tgtEl>
                                        <p:attrNameLst>
                                          <p:attrName>style.visibility</p:attrName>
                                        </p:attrNameLst>
                                      </p:cBhvr>
                                      <p:to>
                                        <p:strVal val="visible"/>
                                      </p:to>
                                    </p:set>
                                    <p:animEffect transition="in" filter="fade">
                                      <p:cBhvr>
                                        <p:cTn id="21" dur="2000"/>
                                        <p:tgtEl>
                                          <p:spTgt spid="4110"/>
                                        </p:tgtEl>
                                      </p:cBhvr>
                                    </p:animEffect>
                                  </p:childTnLst>
                                </p:cTn>
                              </p:par>
                            </p:childTnLst>
                          </p:cTn>
                        </p:par>
                        <p:par>
                          <p:cTn id="22" fill="hold">
                            <p:stCondLst>
                              <p:cond delay="8000"/>
                            </p:stCondLst>
                            <p:childTnLst>
                              <p:par>
                                <p:cTn id="23" presetID="9" presetClass="entr" presetSubtype="0" fill="hold" grpId="0" nodeType="afterEffect">
                                  <p:stCondLst>
                                    <p:cond delay="2500"/>
                                  </p:stCondLst>
                                  <p:childTnLst>
                                    <p:set>
                                      <p:cBhvr>
                                        <p:cTn id="24" dur="1" fill="hold">
                                          <p:stCondLst>
                                            <p:cond delay="0"/>
                                          </p:stCondLst>
                                        </p:cTn>
                                        <p:tgtEl>
                                          <p:spTgt spid="4109"/>
                                        </p:tgtEl>
                                        <p:attrNameLst>
                                          <p:attrName>style.visibility</p:attrName>
                                        </p:attrNameLst>
                                      </p:cBhvr>
                                      <p:to>
                                        <p:strVal val="visible"/>
                                      </p:to>
                                    </p:set>
                                    <p:animEffect transition="in" filter="dissolve">
                                      <p:cBhvr>
                                        <p:cTn id="25" dur="2000"/>
                                        <p:tgtEl>
                                          <p:spTgt spid="4109"/>
                                        </p:tgtEl>
                                      </p:cBhvr>
                                    </p:animEffect>
                                  </p:childTnLst>
                                </p:cTn>
                              </p:par>
                            </p:childTnLst>
                          </p:cTn>
                        </p:par>
                        <p:par>
                          <p:cTn id="26" fill="hold">
                            <p:stCondLst>
                              <p:cond delay="12500"/>
                            </p:stCondLst>
                            <p:childTnLst>
                              <p:par>
                                <p:cTn id="27" presetID="9" presetClass="entr" presetSubtype="0" fill="hold" grpId="0" nodeType="afterEffect">
                                  <p:stCondLst>
                                    <p:cond delay="1500"/>
                                  </p:stCondLst>
                                  <p:childTnLst>
                                    <p:set>
                                      <p:cBhvr>
                                        <p:cTn id="28" dur="1" fill="hold">
                                          <p:stCondLst>
                                            <p:cond delay="0"/>
                                          </p:stCondLst>
                                        </p:cTn>
                                        <p:tgtEl>
                                          <p:spTgt spid="4111"/>
                                        </p:tgtEl>
                                        <p:attrNameLst>
                                          <p:attrName>style.visibility</p:attrName>
                                        </p:attrNameLst>
                                      </p:cBhvr>
                                      <p:to>
                                        <p:strVal val="visible"/>
                                      </p:to>
                                    </p:set>
                                    <p:animEffect transition="in" filter="dissolve">
                                      <p:cBhvr>
                                        <p:cTn id="29" dur="2000"/>
                                        <p:tgtEl>
                                          <p:spTgt spid="4111"/>
                                        </p:tgtEl>
                                      </p:cBhvr>
                                    </p:animEffect>
                                  </p:childTnLst>
                                </p:cTn>
                              </p:par>
                            </p:childTnLst>
                          </p:cTn>
                        </p:par>
                        <p:par>
                          <p:cTn id="30" fill="hold">
                            <p:stCondLst>
                              <p:cond delay="16000"/>
                            </p:stCondLst>
                            <p:childTnLst>
                              <p:par>
                                <p:cTn id="31" presetID="9" presetClass="exit" presetSubtype="0" fill="hold" grpId="1" nodeType="afterEffect">
                                  <p:stCondLst>
                                    <p:cond delay="2000"/>
                                  </p:stCondLst>
                                  <p:childTnLst>
                                    <p:animEffect transition="out" filter="dissolve">
                                      <p:cBhvr>
                                        <p:cTn id="32" dur="2000"/>
                                        <p:tgtEl>
                                          <p:spTgt spid="4110"/>
                                        </p:tgtEl>
                                      </p:cBhvr>
                                    </p:animEffect>
                                    <p:set>
                                      <p:cBhvr>
                                        <p:cTn id="33" dur="1" fill="hold">
                                          <p:stCondLst>
                                            <p:cond delay="1999"/>
                                          </p:stCondLst>
                                        </p:cTn>
                                        <p:tgtEl>
                                          <p:spTgt spid="4110"/>
                                        </p:tgtEl>
                                        <p:attrNameLst>
                                          <p:attrName>style.visibility</p:attrName>
                                        </p:attrNameLst>
                                      </p:cBhvr>
                                      <p:to>
                                        <p:strVal val="hidden"/>
                                      </p:to>
                                    </p:set>
                                  </p:childTnLst>
                                </p:cTn>
                              </p:par>
                            </p:childTnLst>
                          </p:cTn>
                        </p:par>
                        <p:par>
                          <p:cTn id="34" fill="hold">
                            <p:stCondLst>
                              <p:cond delay="20000"/>
                            </p:stCondLst>
                            <p:childTnLst>
                              <p:par>
                                <p:cTn id="35" presetID="10" presetClass="entr" presetSubtype="0" fill="hold" grpId="0" nodeType="afterEffect">
                                  <p:stCondLst>
                                    <p:cond delay="0"/>
                                  </p:stCondLst>
                                  <p:childTnLst>
                                    <p:set>
                                      <p:cBhvr>
                                        <p:cTn id="36" dur="1" fill="hold">
                                          <p:stCondLst>
                                            <p:cond delay="0"/>
                                          </p:stCondLst>
                                        </p:cTn>
                                        <p:tgtEl>
                                          <p:spTgt spid="4112"/>
                                        </p:tgtEl>
                                        <p:attrNameLst>
                                          <p:attrName>style.visibility</p:attrName>
                                        </p:attrNameLst>
                                      </p:cBhvr>
                                      <p:to>
                                        <p:strVal val="visible"/>
                                      </p:to>
                                    </p:set>
                                    <p:animEffect transition="in" filter="fade">
                                      <p:cBhvr>
                                        <p:cTn id="37" dur="2000"/>
                                        <p:tgtEl>
                                          <p:spTgt spid="41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1" nodeType="clickEffect">
                                  <p:stCondLst>
                                    <p:cond delay="0"/>
                                  </p:stCondLst>
                                  <p:childTnLst>
                                    <p:set>
                                      <p:cBhvr>
                                        <p:cTn id="41" dur="1" fill="hold">
                                          <p:stCondLst>
                                            <p:cond delay="0"/>
                                          </p:stCondLst>
                                        </p:cTn>
                                        <p:tgtEl>
                                          <p:spTgt spid="4104"/>
                                        </p:tgtEl>
                                        <p:attrNameLst>
                                          <p:attrName>style.visibility</p:attrName>
                                        </p:attrNameLst>
                                      </p:cBhvr>
                                      <p:to>
                                        <p:strVal val="visible"/>
                                      </p:to>
                                    </p:set>
                                    <p:animEffect transition="in" filter="fade">
                                      <p:cBhvr>
                                        <p:cTn id="42" dur="2000"/>
                                        <p:tgtEl>
                                          <p:spTgt spid="4104"/>
                                        </p:tgtEl>
                                      </p:cBhvr>
                                    </p:animEffect>
                                  </p:childTnLst>
                                </p:cTn>
                              </p:par>
                              <p:par>
                                <p:cTn id="43" presetID="10" presetClass="exit" presetSubtype="0" fill="hold" grpId="1" nodeType="withEffect">
                                  <p:stCondLst>
                                    <p:cond delay="0"/>
                                  </p:stCondLst>
                                  <p:childTnLst>
                                    <p:animEffect transition="out" filter="fade">
                                      <p:cBhvr>
                                        <p:cTn id="44" dur="500"/>
                                        <p:tgtEl>
                                          <p:spTgt spid="4112"/>
                                        </p:tgtEl>
                                      </p:cBhvr>
                                    </p:animEffect>
                                    <p:set>
                                      <p:cBhvr>
                                        <p:cTn id="45" dur="1" fill="hold">
                                          <p:stCondLst>
                                            <p:cond delay="499"/>
                                          </p:stCondLst>
                                        </p:cTn>
                                        <p:tgtEl>
                                          <p:spTgt spid="4112"/>
                                        </p:tgtEl>
                                        <p:attrNameLst>
                                          <p:attrName>style.visibility</p:attrName>
                                        </p:attrNameLst>
                                      </p:cBhvr>
                                      <p:to>
                                        <p:strVal val="hidden"/>
                                      </p:to>
                                    </p:set>
                                  </p:childTnLst>
                                </p:cTn>
                              </p:par>
                              <p:par>
                                <p:cTn id="46" presetID="40" presetClass="path" presetSubtype="0" accel="50000" decel="50000" fill="hold" grpId="0" nodeType="withEffect">
                                  <p:stCondLst>
                                    <p:cond delay="0"/>
                                  </p:stCondLst>
                                  <p:childTnLst>
                                    <p:animMotion origin="layout" path="M 0.00417 -0.01713 C 0.00868 -0.04236 0.01528 -0.06643 0.0283 -0.06643 C 0.04306 -0.06643 0.04827 -0.04236 0.05313 -0.01713 C 0.05955 0.01088 0.06424 0.03889 0.08073 0.03889 C 0.09549 0.03889 0.10035 0.01088 0.10695 -0.01713 C 0.10973 -0.04236 0.1165 -0.06643 0.13125 -0.06643 C 0.14445 -0.06643 0.1507 -0.04236 0.15608 -0.01713 C 0.16077 0.01088 0.16736 0.03889 0.18195 0.03889 C 0.19688 0.03889 0.20834 -0.01713 0.20834 -0.0169 C 0.21268 -0.04236 0.21806 -0.06643 0.23247 -0.06643 C 0.24723 -0.06643 0.25243 -0.04236 0.25695 -0.01713 C 0.26372 0.01088 0.26858 0.03889 0.2849 0.03889 C 0.29966 0.03889 0.30452 0.01088 0.30938 -0.01713 C 0.31598 -0.04236 0.32066 -0.06643 0.33559 -0.06643 C 0.34827 -0.06643 0.35486 -0.04236 0.36025 -0.01713 C 0.36493 0.01088 0.37153 0.03889 0.38611 0.03889 C 0.40105 0.03889 0.40573 0.01088 0.4125 -0.01713 " pathEditMode="relative" rAng="0" ptsTypes="fffffffffffffffff">
                                      <p:cBhvr>
                                        <p:cTn id="47" dur="2000" fill="hold"/>
                                        <p:tgtEl>
                                          <p:spTgt spid="4104"/>
                                        </p:tgtEl>
                                        <p:attrNameLst>
                                          <p:attrName>ppt_x</p:attrName>
                                          <p:attrName>ppt_y</p:attrName>
                                        </p:attrNameLst>
                                      </p:cBhvr>
                                      <p:rCtr x="204" y="3"/>
                                    </p:animMotion>
                                  </p:childTnLst>
                                </p:cTn>
                              </p:par>
                            </p:childTnLst>
                          </p:cTn>
                        </p:par>
                        <p:par>
                          <p:cTn id="48" fill="hold">
                            <p:stCondLst>
                              <p:cond delay="2000"/>
                            </p:stCondLst>
                            <p:childTnLst>
                              <p:par>
                                <p:cTn id="49" presetID="12" presetClass="entr" presetSubtype="4" fill="hold" grpId="0" nodeType="afterEffect">
                                  <p:stCondLst>
                                    <p:cond delay="0"/>
                                  </p:stCondLst>
                                  <p:childTnLst>
                                    <p:set>
                                      <p:cBhvr>
                                        <p:cTn id="50" dur="1" fill="hold">
                                          <p:stCondLst>
                                            <p:cond delay="0"/>
                                          </p:stCondLst>
                                        </p:cTn>
                                        <p:tgtEl>
                                          <p:spTgt spid="4103"/>
                                        </p:tgtEl>
                                        <p:attrNameLst>
                                          <p:attrName>style.visibility</p:attrName>
                                        </p:attrNameLst>
                                      </p:cBhvr>
                                      <p:to>
                                        <p:strVal val="visible"/>
                                      </p:to>
                                    </p:set>
                                    <p:animEffect transition="in" filter="slide(fromBottom)">
                                      <p:cBhvr>
                                        <p:cTn id="51" dur="500"/>
                                        <p:tgtEl>
                                          <p:spTgt spid="4103"/>
                                        </p:tgtEl>
                                      </p:cBhvr>
                                    </p:animEffect>
                                  </p:childTnLst>
                                </p:cTn>
                              </p:par>
                              <p:par>
                                <p:cTn id="52" presetID="1" presetClass="path" presetSubtype="0" repeatCount="indefinite" accel="50000" decel="50000" fill="hold" grpId="1" nodeType="withEffect">
                                  <p:stCondLst>
                                    <p:cond delay="0"/>
                                  </p:stCondLst>
                                  <p:childTnLst>
                                    <p:animMotion origin="layout" path="M 0.01649 -0.24977 C 0.14236 -0.24977 0.24566 -0.11309 0.24566 0.05551 C 0.24566 0.22341 0.14236 0.36078 0.01649 0.36078 C -0.11025 0.36078 -0.2125 0.22341 -0.2125 0.05551 C -0.2125 -0.11309 -0.11025 -0.24977 0.01649 -0.24977 Z " pathEditMode="relative" rAng="0" ptsTypes="fffff">
                                      <p:cBhvr>
                                        <p:cTn id="53" dur="1000" fill="hold"/>
                                        <p:tgtEl>
                                          <p:spTgt spid="4103"/>
                                        </p:tgtEl>
                                        <p:attrNameLst>
                                          <p:attrName>ppt_x</p:attrName>
                                          <p:attrName>ppt_y</p:attrName>
                                        </p:attrNameLst>
                                      </p:cBhvr>
                                      <p:rCtr x="0" y="305"/>
                                    </p:animMotion>
                                  </p:childTnLst>
                                </p:cTn>
                              </p:par>
                              <p:par>
                                <p:cTn id="54" presetID="10" presetClass="entr" presetSubtype="0" fill="hold" grpId="0" nodeType="withEffect">
                                  <p:stCondLst>
                                    <p:cond delay="0"/>
                                  </p:stCondLst>
                                  <p:childTnLst>
                                    <p:set>
                                      <p:cBhvr>
                                        <p:cTn id="55" dur="1" fill="hold">
                                          <p:stCondLst>
                                            <p:cond delay="0"/>
                                          </p:stCondLst>
                                        </p:cTn>
                                        <p:tgtEl>
                                          <p:spTgt spid="4108"/>
                                        </p:tgtEl>
                                        <p:attrNameLst>
                                          <p:attrName>style.visibility</p:attrName>
                                        </p:attrNameLst>
                                      </p:cBhvr>
                                      <p:to>
                                        <p:strVal val="visible"/>
                                      </p:to>
                                    </p:set>
                                    <p:animEffect transition="in" filter="fade">
                                      <p:cBhvr>
                                        <p:cTn id="56" dur="2000"/>
                                        <p:tgtEl>
                                          <p:spTgt spid="4108"/>
                                        </p:tgtEl>
                                      </p:cBhvr>
                                    </p:animEffect>
                                  </p:childTnLst>
                                </p:cTn>
                              </p:par>
                              <p:par>
                                <p:cTn id="57" presetID="1" presetClass="exit" presetSubtype="0" fill="hold" grpId="2" nodeType="withEffect">
                                  <p:stCondLst>
                                    <p:cond delay="0"/>
                                  </p:stCondLst>
                                  <p:childTnLst>
                                    <p:set>
                                      <p:cBhvr>
                                        <p:cTn id="58" dur="1" fill="hold">
                                          <p:stCondLst>
                                            <p:cond delay="0"/>
                                          </p:stCondLst>
                                        </p:cTn>
                                        <p:tgtEl>
                                          <p:spTgt spid="4101"/>
                                        </p:tgtEl>
                                        <p:attrNameLst>
                                          <p:attrName>style.visibility</p:attrName>
                                        </p:attrNameLst>
                                      </p:cBhvr>
                                      <p:to>
                                        <p:strVal val="hidden"/>
                                      </p:to>
                                    </p:set>
                                  </p:childTnLst>
                                </p:cTn>
                              </p:par>
                              <p:par>
                                <p:cTn id="59" presetID="1" presetClass="exit" presetSubtype="0" fill="hold" grpId="2" nodeType="withEffect">
                                  <p:stCondLst>
                                    <p:cond delay="0"/>
                                  </p:stCondLst>
                                  <p:childTnLst>
                                    <p:set>
                                      <p:cBhvr>
                                        <p:cTn id="60" dur="1" fill="hold">
                                          <p:stCondLst>
                                            <p:cond delay="0"/>
                                          </p:stCondLst>
                                        </p:cTn>
                                        <p:tgtEl>
                                          <p:spTgt spid="4104"/>
                                        </p:tgtEl>
                                        <p:attrNameLst>
                                          <p:attrName>style.visibility</p:attrName>
                                        </p:attrNameLst>
                                      </p:cBhvr>
                                      <p:to>
                                        <p:strVal val="hidden"/>
                                      </p:to>
                                    </p:set>
                                  </p:childTnLst>
                                </p:cTn>
                              </p:par>
                            </p:childTnLst>
                          </p:cTn>
                        </p:par>
                        <p:par>
                          <p:cTn id="61" fill="hold">
                            <p:stCondLst>
                              <p:cond delay="4000"/>
                            </p:stCondLst>
                            <p:childTnLst>
                              <p:par>
                                <p:cTn id="62" presetID="10" presetClass="entr" presetSubtype="0" fill="hold" grpId="0" nodeType="afterEffect">
                                  <p:stCondLst>
                                    <p:cond delay="0"/>
                                  </p:stCondLst>
                                  <p:childTnLst>
                                    <p:set>
                                      <p:cBhvr>
                                        <p:cTn id="63" dur="1" fill="hold">
                                          <p:stCondLst>
                                            <p:cond delay="0"/>
                                          </p:stCondLst>
                                        </p:cTn>
                                        <p:tgtEl>
                                          <p:spTgt spid="4113"/>
                                        </p:tgtEl>
                                        <p:attrNameLst>
                                          <p:attrName>style.visibility</p:attrName>
                                        </p:attrNameLst>
                                      </p:cBhvr>
                                      <p:to>
                                        <p:strVal val="visible"/>
                                      </p:to>
                                    </p:set>
                                    <p:animEffect transition="in" filter="fade">
                                      <p:cBhvr>
                                        <p:cTn id="64" dur="2000"/>
                                        <p:tgtEl>
                                          <p:spTgt spid="4113"/>
                                        </p:tgtEl>
                                      </p:cBhvr>
                                    </p:animEffect>
                                  </p:childTnLst>
                                </p:cTn>
                              </p:par>
                            </p:childTnLst>
                          </p:cTn>
                        </p:par>
                        <p:par>
                          <p:cTn id="65" fill="hold">
                            <p:stCondLst>
                              <p:cond delay="6000"/>
                            </p:stCondLst>
                            <p:childTnLst>
                              <p:par>
                                <p:cTn id="66" presetID="9" presetClass="entr" presetSubtype="0" fill="hold" grpId="0" nodeType="afterEffect">
                                  <p:stCondLst>
                                    <p:cond delay="2000"/>
                                  </p:stCondLst>
                                  <p:childTnLst>
                                    <p:set>
                                      <p:cBhvr>
                                        <p:cTn id="67" dur="1" fill="hold">
                                          <p:stCondLst>
                                            <p:cond delay="0"/>
                                          </p:stCondLst>
                                        </p:cTn>
                                        <p:tgtEl>
                                          <p:spTgt spid="4114"/>
                                        </p:tgtEl>
                                        <p:attrNameLst>
                                          <p:attrName>style.visibility</p:attrName>
                                        </p:attrNameLst>
                                      </p:cBhvr>
                                      <p:to>
                                        <p:strVal val="visible"/>
                                      </p:to>
                                    </p:set>
                                    <p:animEffect transition="in" filter="dissolve">
                                      <p:cBhvr>
                                        <p:cTn id="68" dur="2000"/>
                                        <p:tgtEl>
                                          <p:spTgt spid="4114"/>
                                        </p:tgtEl>
                                      </p:cBhvr>
                                    </p:animEffect>
                                  </p:childTnLst>
                                </p:cTn>
                              </p:par>
                            </p:childTnLst>
                          </p:cTn>
                        </p:par>
                        <p:par>
                          <p:cTn id="69" fill="hold">
                            <p:stCondLst>
                              <p:cond delay="10000"/>
                            </p:stCondLst>
                            <p:childTnLst>
                              <p:par>
                                <p:cTn id="70" presetID="9" presetClass="entr" presetSubtype="0" fill="hold" grpId="0" nodeType="afterEffect">
                                  <p:stCondLst>
                                    <p:cond delay="2000"/>
                                  </p:stCondLst>
                                  <p:childTnLst>
                                    <p:set>
                                      <p:cBhvr>
                                        <p:cTn id="71" dur="1" fill="hold">
                                          <p:stCondLst>
                                            <p:cond delay="0"/>
                                          </p:stCondLst>
                                        </p:cTn>
                                        <p:tgtEl>
                                          <p:spTgt spid="4115"/>
                                        </p:tgtEl>
                                        <p:attrNameLst>
                                          <p:attrName>style.visibility</p:attrName>
                                        </p:attrNameLst>
                                      </p:cBhvr>
                                      <p:to>
                                        <p:strVal val="visible"/>
                                      </p:to>
                                    </p:set>
                                    <p:animEffect transition="in" filter="dissolve">
                                      <p:cBhvr>
                                        <p:cTn id="72" dur="2000"/>
                                        <p:tgtEl>
                                          <p:spTgt spid="4115"/>
                                        </p:tgtEl>
                                      </p:cBhvr>
                                    </p:animEffect>
                                  </p:childTnLst>
                                </p:cTn>
                              </p:par>
                            </p:childTnLst>
                          </p:cTn>
                        </p:par>
                        <p:par>
                          <p:cTn id="73" fill="hold">
                            <p:stCondLst>
                              <p:cond delay="14000"/>
                            </p:stCondLst>
                            <p:childTnLst>
                              <p:par>
                                <p:cTn id="74" presetID="10" presetClass="entr" presetSubtype="0" fill="hold" grpId="0" nodeType="afterEffect">
                                  <p:stCondLst>
                                    <p:cond delay="4000"/>
                                  </p:stCondLst>
                                  <p:childTnLst>
                                    <p:set>
                                      <p:cBhvr>
                                        <p:cTn id="75" dur="1" fill="hold">
                                          <p:stCondLst>
                                            <p:cond delay="0"/>
                                          </p:stCondLst>
                                        </p:cTn>
                                        <p:tgtEl>
                                          <p:spTgt spid="4116"/>
                                        </p:tgtEl>
                                        <p:attrNameLst>
                                          <p:attrName>style.visibility</p:attrName>
                                        </p:attrNameLst>
                                      </p:cBhvr>
                                      <p:to>
                                        <p:strVal val="visible"/>
                                      </p:to>
                                    </p:set>
                                    <p:animEffect transition="in" filter="fade">
                                      <p:cBhvr>
                                        <p:cTn id="76" dur="2000"/>
                                        <p:tgtEl>
                                          <p:spTgt spid="4116"/>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xit" presetSubtype="0" fill="hold" grpId="2" nodeType="clickEffect">
                                  <p:stCondLst>
                                    <p:cond delay="0"/>
                                  </p:stCondLst>
                                  <p:childTnLst>
                                    <p:set>
                                      <p:cBhvr>
                                        <p:cTn id="80" dur="1" fill="hold">
                                          <p:stCondLst>
                                            <p:cond delay="0"/>
                                          </p:stCondLst>
                                        </p:cTn>
                                        <p:tgtEl>
                                          <p:spTgt spid="4103"/>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1000"/>
                                        <p:tgtEl>
                                          <p:spTgt spid="4113"/>
                                        </p:tgtEl>
                                      </p:cBhvr>
                                    </p:animEffect>
                                    <p:set>
                                      <p:cBhvr>
                                        <p:cTn id="83" dur="1" fill="hold">
                                          <p:stCondLst>
                                            <p:cond delay="999"/>
                                          </p:stCondLst>
                                        </p:cTn>
                                        <p:tgtEl>
                                          <p:spTgt spid="4113"/>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4116"/>
                                        </p:tgtEl>
                                      </p:cBhvr>
                                    </p:animEffect>
                                    <p:set>
                                      <p:cBhvr>
                                        <p:cTn id="86" dur="1" fill="hold">
                                          <p:stCondLst>
                                            <p:cond delay="499"/>
                                          </p:stCondLst>
                                        </p:cTn>
                                        <p:tgtEl>
                                          <p:spTgt spid="4116"/>
                                        </p:tgtEl>
                                        <p:attrNameLst>
                                          <p:attrName>style.visibility</p:attrName>
                                        </p:attrNameLst>
                                      </p:cBhvr>
                                      <p:to>
                                        <p:strVal val="hidden"/>
                                      </p:to>
                                    </p:set>
                                  </p:childTnLst>
                                </p:cTn>
                              </p:par>
                              <p:par>
                                <p:cTn id="87" presetID="12" presetClass="entr" presetSubtype="4" fill="hold" grpId="0" nodeType="withEffect">
                                  <p:stCondLst>
                                    <p:cond delay="0"/>
                                  </p:stCondLst>
                                  <p:childTnLst>
                                    <p:set>
                                      <p:cBhvr>
                                        <p:cTn id="88" dur="1" fill="hold">
                                          <p:stCondLst>
                                            <p:cond delay="0"/>
                                          </p:stCondLst>
                                        </p:cTn>
                                        <p:tgtEl>
                                          <p:spTgt spid="4106"/>
                                        </p:tgtEl>
                                        <p:attrNameLst>
                                          <p:attrName>style.visibility</p:attrName>
                                        </p:attrNameLst>
                                      </p:cBhvr>
                                      <p:to>
                                        <p:strVal val="visible"/>
                                      </p:to>
                                    </p:set>
                                    <p:animEffect transition="in" filter="slide(fromBottom)">
                                      <p:cBhvr>
                                        <p:cTn id="89" dur="2000"/>
                                        <p:tgtEl>
                                          <p:spTgt spid="4106"/>
                                        </p:tgtEl>
                                      </p:cBhvr>
                                    </p:animEffect>
                                  </p:childTnLst>
                                </p:cTn>
                              </p:par>
                              <p:par>
                                <p:cTn id="90" presetID="40" presetClass="path" presetSubtype="0" accel="50000" decel="50000" fill="hold" grpId="1" nodeType="withEffect">
                                  <p:stCondLst>
                                    <p:cond delay="0"/>
                                  </p:stCondLst>
                                  <p:childTnLst>
                                    <p:animMotion origin="layout" path="M 0.00416 -0.01713 C 0.00868 -0.04236 0.01527 -0.06644 0.0283 -0.06644 C 0.04305 -0.06644 0.04826 -0.04236 0.05312 -0.01713 C 0.05955 0.01088 0.06423 0.03889 0.08073 0.03889 C 0.09548 0.03889 0.10034 0.01088 0.10694 -0.01713 C 0.10972 -0.04236 0.11649 -0.06644 0.13125 -0.06644 C 0.14444 -0.06644 0.15069 -0.04236 0.15607 -0.01713 C 0.16076 0.01088 0.16736 0.03889 0.18194 0.03889 C 0.19687 0.03889 0.20833 -0.01713 0.20833 -0.0169 C 0.21267 -0.04236 0.21805 -0.06644 0.23246 -0.06644 C 0.24722 -0.06644 0.25243 -0.04236 0.25694 -0.01713 C 0.26371 0.01088 0.26857 0.03889 0.28489 0.03889 C 0.29965 0.03889 0.30451 0.01088 0.30937 -0.01713 C 0.31597 -0.04236 0.32066 -0.06644 0.33559 -0.06644 C 0.34826 -0.06644 0.35486 -0.04236 0.36024 -0.01713 C 0.36493 0.01088 0.37152 0.03889 0.38611 0.03889 C 0.40104 0.03889 0.40573 0.01088 0.4125 -0.01713 " pathEditMode="relative" rAng="0" ptsTypes="fffffffffffffffff">
                                      <p:cBhvr>
                                        <p:cTn id="91" dur="2000" fill="hold"/>
                                        <p:tgtEl>
                                          <p:spTgt spid="4106"/>
                                        </p:tgtEl>
                                        <p:attrNameLst>
                                          <p:attrName>ppt_x</p:attrName>
                                          <p:attrName>ppt_y</p:attrName>
                                        </p:attrNameLst>
                                      </p:cBhvr>
                                      <p:rCtr x="204" y="3"/>
                                    </p:animMotion>
                                  </p:childTnLst>
                                </p:cTn>
                              </p:par>
                              <p:par>
                                <p:cTn id="92" presetID="12" presetClass="entr" presetSubtype="4" fill="hold" grpId="0" nodeType="withEffect">
                                  <p:stCondLst>
                                    <p:cond delay="0"/>
                                  </p:stCondLst>
                                  <p:childTnLst>
                                    <p:set>
                                      <p:cBhvr>
                                        <p:cTn id="93" dur="1" fill="hold">
                                          <p:stCondLst>
                                            <p:cond delay="0"/>
                                          </p:stCondLst>
                                        </p:cTn>
                                        <p:tgtEl>
                                          <p:spTgt spid="4105"/>
                                        </p:tgtEl>
                                        <p:attrNameLst>
                                          <p:attrName>style.visibility</p:attrName>
                                        </p:attrNameLst>
                                      </p:cBhvr>
                                      <p:to>
                                        <p:strVal val="visible"/>
                                      </p:to>
                                    </p:set>
                                    <p:animEffect transition="in" filter="slide(fromBottom)">
                                      <p:cBhvr>
                                        <p:cTn id="94" dur="500"/>
                                        <p:tgtEl>
                                          <p:spTgt spid="4105"/>
                                        </p:tgtEl>
                                      </p:cBhvr>
                                    </p:animEffect>
                                  </p:childTnLst>
                                </p:cTn>
                              </p:par>
                              <p:par>
                                <p:cTn id="95" presetID="1" presetClass="path" presetSubtype="0" repeatCount="indefinite" accel="50000" decel="50000" fill="hold" grpId="1" nodeType="withEffect">
                                  <p:stCondLst>
                                    <p:cond delay="0"/>
                                  </p:stCondLst>
                                  <p:childTnLst>
                                    <p:animMotion origin="layout" path="M 0.00833 -0.16096 C 0.04705 -0.16096 0.07917 -0.11933 0.07917 -0.0666 C 0.07917 -0.01503 0.04705 0.02775 0.00833 0.02775 C -0.03125 0.02775 -0.0625 -0.01503 -0.0625 -0.0666 C -0.0625 -0.11933 -0.03125 -0.16096 0.00833 -0.16096 Z " pathEditMode="relative" rAng="0" ptsTypes="fffff">
                                      <p:cBhvr>
                                        <p:cTn id="96" dur="500" fill="hold"/>
                                        <p:tgtEl>
                                          <p:spTgt spid="4105"/>
                                        </p:tgtEl>
                                        <p:attrNameLst>
                                          <p:attrName>ppt_x</p:attrName>
                                          <p:attrName>ppt_y</p:attrName>
                                        </p:attrNameLst>
                                      </p:cBhvr>
                                      <p:rCtr x="0" y="94"/>
                                    </p:animMotion>
                                  </p:childTnLst>
                                </p:cTn>
                              </p:par>
                            </p:childTnLst>
                          </p:cTn>
                        </p:par>
                        <p:par>
                          <p:cTn id="97" fill="hold">
                            <p:stCondLst>
                              <p:cond delay="2000"/>
                            </p:stCondLst>
                            <p:childTnLst>
                              <p:par>
                                <p:cTn id="98" presetID="1" presetClass="exit" presetSubtype="0" fill="hold" grpId="2" nodeType="afterEffect">
                                  <p:stCondLst>
                                    <p:cond delay="0"/>
                                  </p:stCondLst>
                                  <p:childTnLst>
                                    <p:set>
                                      <p:cBhvr>
                                        <p:cTn id="99" dur="1" fill="hold">
                                          <p:stCondLst>
                                            <p:cond delay="0"/>
                                          </p:stCondLst>
                                        </p:cTn>
                                        <p:tgtEl>
                                          <p:spTgt spid="4106"/>
                                        </p:tgtEl>
                                        <p:attrNameLst>
                                          <p:attrName>style.visibility</p:attrName>
                                        </p:attrNameLst>
                                      </p:cBhvr>
                                      <p:to>
                                        <p:strVal val="hidden"/>
                                      </p:to>
                                    </p:set>
                                  </p:childTnLst>
                                </p:cTn>
                              </p:par>
                            </p:childTnLst>
                          </p:cTn>
                        </p:par>
                        <p:par>
                          <p:cTn id="100" fill="hold">
                            <p:stCondLst>
                              <p:cond delay="2000"/>
                            </p:stCondLst>
                            <p:childTnLst>
                              <p:par>
                                <p:cTn id="101" presetID="10" presetClass="entr" presetSubtype="0" fill="hold" grpId="0" nodeType="afterEffect">
                                  <p:stCondLst>
                                    <p:cond delay="0"/>
                                  </p:stCondLst>
                                  <p:childTnLst>
                                    <p:set>
                                      <p:cBhvr>
                                        <p:cTn id="102" dur="1" fill="hold">
                                          <p:stCondLst>
                                            <p:cond delay="0"/>
                                          </p:stCondLst>
                                        </p:cTn>
                                        <p:tgtEl>
                                          <p:spTgt spid="4117"/>
                                        </p:tgtEl>
                                        <p:attrNameLst>
                                          <p:attrName>style.visibility</p:attrName>
                                        </p:attrNameLst>
                                      </p:cBhvr>
                                      <p:to>
                                        <p:strVal val="visible"/>
                                      </p:to>
                                    </p:set>
                                    <p:animEffect transition="in" filter="fade">
                                      <p:cBhvr>
                                        <p:cTn id="103" dur="2000"/>
                                        <p:tgtEl>
                                          <p:spTgt spid="4117"/>
                                        </p:tgtEl>
                                      </p:cBhvr>
                                    </p:animEffect>
                                  </p:childTnLst>
                                </p:cTn>
                              </p:par>
                            </p:childTnLst>
                          </p:cTn>
                        </p:par>
                        <p:par>
                          <p:cTn id="104" fill="hold">
                            <p:stCondLst>
                              <p:cond delay="4000"/>
                            </p:stCondLst>
                            <p:childTnLst>
                              <p:par>
                                <p:cTn id="105" presetID="10" presetClass="exit" presetSubtype="0" fill="hold" grpId="1" nodeType="afterEffect">
                                  <p:stCondLst>
                                    <p:cond delay="8000"/>
                                  </p:stCondLst>
                                  <p:childTnLst>
                                    <p:animEffect transition="out" filter="fade">
                                      <p:cBhvr>
                                        <p:cTn id="106" dur="2000"/>
                                        <p:tgtEl>
                                          <p:spTgt spid="4117"/>
                                        </p:tgtEl>
                                      </p:cBhvr>
                                    </p:animEffect>
                                    <p:set>
                                      <p:cBhvr>
                                        <p:cTn id="107" dur="1" fill="hold">
                                          <p:stCondLst>
                                            <p:cond delay="1999"/>
                                          </p:stCondLst>
                                        </p:cTn>
                                        <p:tgtEl>
                                          <p:spTgt spid="4117"/>
                                        </p:tgtEl>
                                        <p:attrNameLst>
                                          <p:attrName>style.visibility</p:attrName>
                                        </p:attrNameLst>
                                      </p:cBhvr>
                                      <p:to>
                                        <p:strVal val="hidden"/>
                                      </p:to>
                                    </p:set>
                                  </p:childTnLst>
                                </p:cTn>
                              </p:par>
                              <p:par>
                                <p:cTn id="108" presetID="10" presetClass="exit" presetSubtype="0" fill="hold" grpId="1" nodeType="withEffect">
                                  <p:stCondLst>
                                    <p:cond delay="8000"/>
                                  </p:stCondLst>
                                  <p:childTnLst>
                                    <p:animEffect transition="out" filter="fade">
                                      <p:cBhvr>
                                        <p:cTn id="109" dur="2000"/>
                                        <p:tgtEl>
                                          <p:spTgt spid="4114"/>
                                        </p:tgtEl>
                                      </p:cBhvr>
                                    </p:animEffect>
                                    <p:set>
                                      <p:cBhvr>
                                        <p:cTn id="110" dur="1" fill="hold">
                                          <p:stCondLst>
                                            <p:cond delay="1999"/>
                                          </p:stCondLst>
                                        </p:cTn>
                                        <p:tgtEl>
                                          <p:spTgt spid="4114"/>
                                        </p:tgtEl>
                                        <p:attrNameLst>
                                          <p:attrName>style.visibility</p:attrName>
                                        </p:attrNameLst>
                                      </p:cBhvr>
                                      <p:to>
                                        <p:strVal val="hidden"/>
                                      </p:to>
                                    </p:set>
                                  </p:childTnLst>
                                </p:cTn>
                              </p:par>
                              <p:par>
                                <p:cTn id="111" presetID="10" presetClass="exit" presetSubtype="0" fill="hold" grpId="1" nodeType="withEffect">
                                  <p:stCondLst>
                                    <p:cond delay="8000"/>
                                  </p:stCondLst>
                                  <p:childTnLst>
                                    <p:animEffect transition="out" filter="fade">
                                      <p:cBhvr>
                                        <p:cTn id="112" dur="2000"/>
                                        <p:tgtEl>
                                          <p:spTgt spid="4115"/>
                                        </p:tgtEl>
                                      </p:cBhvr>
                                    </p:animEffect>
                                    <p:set>
                                      <p:cBhvr>
                                        <p:cTn id="113" dur="1" fill="hold">
                                          <p:stCondLst>
                                            <p:cond delay="1999"/>
                                          </p:stCondLst>
                                        </p:cTn>
                                        <p:tgtEl>
                                          <p:spTgt spid="4115"/>
                                        </p:tgtEl>
                                        <p:attrNameLst>
                                          <p:attrName>style.visibility</p:attrName>
                                        </p:attrNameLst>
                                      </p:cBhvr>
                                      <p:to>
                                        <p:strVal val="hidden"/>
                                      </p:to>
                                    </p:set>
                                  </p:childTnLst>
                                </p:cTn>
                              </p:par>
                              <p:par>
                                <p:cTn id="114" presetID="10" presetClass="exit" presetSubtype="0" fill="hold" grpId="1" nodeType="withEffect">
                                  <p:stCondLst>
                                    <p:cond delay="8000"/>
                                  </p:stCondLst>
                                  <p:childTnLst>
                                    <p:animEffect transition="out" filter="fade">
                                      <p:cBhvr>
                                        <p:cTn id="115" dur="2000"/>
                                        <p:tgtEl>
                                          <p:spTgt spid="4109"/>
                                        </p:tgtEl>
                                      </p:cBhvr>
                                    </p:animEffect>
                                    <p:set>
                                      <p:cBhvr>
                                        <p:cTn id="116" dur="1" fill="hold">
                                          <p:stCondLst>
                                            <p:cond delay="1999"/>
                                          </p:stCondLst>
                                        </p:cTn>
                                        <p:tgtEl>
                                          <p:spTgt spid="4109"/>
                                        </p:tgtEl>
                                        <p:attrNameLst>
                                          <p:attrName>style.visibility</p:attrName>
                                        </p:attrNameLst>
                                      </p:cBhvr>
                                      <p:to>
                                        <p:strVal val="hidden"/>
                                      </p:to>
                                    </p:set>
                                  </p:childTnLst>
                                </p:cTn>
                              </p:par>
                              <p:par>
                                <p:cTn id="117" presetID="10" presetClass="exit" presetSubtype="0" fill="hold" grpId="1" nodeType="withEffect">
                                  <p:stCondLst>
                                    <p:cond delay="8000"/>
                                  </p:stCondLst>
                                  <p:childTnLst>
                                    <p:animEffect transition="out" filter="fade">
                                      <p:cBhvr>
                                        <p:cTn id="118" dur="2000"/>
                                        <p:tgtEl>
                                          <p:spTgt spid="4111"/>
                                        </p:tgtEl>
                                      </p:cBhvr>
                                    </p:animEffect>
                                    <p:set>
                                      <p:cBhvr>
                                        <p:cTn id="119" dur="1" fill="hold">
                                          <p:stCondLst>
                                            <p:cond delay="1999"/>
                                          </p:stCondLst>
                                        </p:cTn>
                                        <p:tgtEl>
                                          <p:spTgt spid="4111"/>
                                        </p:tgtEl>
                                        <p:attrNameLst>
                                          <p:attrName>style.visibility</p:attrName>
                                        </p:attrNameLst>
                                      </p:cBhvr>
                                      <p:to>
                                        <p:strVal val="hidden"/>
                                      </p:to>
                                    </p:set>
                                  </p:childTnLst>
                                </p:cTn>
                              </p:par>
                              <p:par>
                                <p:cTn id="120" presetID="10" presetClass="exit" presetSubtype="0" fill="hold" grpId="1" nodeType="withEffect">
                                  <p:stCondLst>
                                    <p:cond delay="8000"/>
                                  </p:stCondLst>
                                  <p:childTnLst>
                                    <p:animEffect transition="out" filter="fade">
                                      <p:cBhvr>
                                        <p:cTn id="121" dur="2000"/>
                                        <p:tgtEl>
                                          <p:spTgt spid="4108"/>
                                        </p:tgtEl>
                                      </p:cBhvr>
                                    </p:animEffect>
                                    <p:set>
                                      <p:cBhvr>
                                        <p:cTn id="122" dur="1" fill="hold">
                                          <p:stCondLst>
                                            <p:cond delay="1999"/>
                                          </p:stCondLst>
                                        </p:cTn>
                                        <p:tgtEl>
                                          <p:spTgt spid="4108"/>
                                        </p:tgtEl>
                                        <p:attrNameLst>
                                          <p:attrName>style.visibility</p:attrName>
                                        </p:attrNameLst>
                                      </p:cBhvr>
                                      <p:to>
                                        <p:strVal val="hidden"/>
                                      </p:to>
                                    </p:set>
                                  </p:childTnLst>
                                </p:cTn>
                              </p:par>
                              <p:par>
                                <p:cTn id="123" presetID="10" presetClass="exit" presetSubtype="0" fill="hold" grpId="1" nodeType="withEffect">
                                  <p:stCondLst>
                                    <p:cond delay="8000"/>
                                  </p:stCondLst>
                                  <p:childTnLst>
                                    <p:animEffect transition="out" filter="fade">
                                      <p:cBhvr>
                                        <p:cTn id="124" dur="2000"/>
                                        <p:tgtEl>
                                          <p:spTgt spid="4107"/>
                                        </p:tgtEl>
                                      </p:cBhvr>
                                    </p:animEffect>
                                    <p:set>
                                      <p:cBhvr>
                                        <p:cTn id="125" dur="1" fill="hold">
                                          <p:stCondLst>
                                            <p:cond delay="1999"/>
                                          </p:stCondLst>
                                        </p:cTn>
                                        <p:tgtEl>
                                          <p:spTgt spid="4107"/>
                                        </p:tgtEl>
                                        <p:attrNameLst>
                                          <p:attrName>style.visibility</p:attrName>
                                        </p:attrNameLst>
                                      </p:cBhvr>
                                      <p:to>
                                        <p:strVal val="hidden"/>
                                      </p:to>
                                    </p:set>
                                  </p:childTnLst>
                                </p:cTn>
                              </p:par>
                            </p:childTnLst>
                          </p:cTn>
                        </p:par>
                        <p:par>
                          <p:cTn id="126" fill="hold">
                            <p:stCondLst>
                              <p:cond delay="14000"/>
                            </p:stCondLst>
                            <p:childTnLst>
                              <p:par>
                                <p:cTn id="127" presetID="10" presetClass="entr" presetSubtype="0" fill="hold" grpId="0" nodeType="afterEffect">
                                  <p:stCondLst>
                                    <p:cond delay="3000"/>
                                  </p:stCondLst>
                                  <p:childTnLst>
                                    <p:set>
                                      <p:cBhvr>
                                        <p:cTn id="128" dur="1" fill="hold">
                                          <p:stCondLst>
                                            <p:cond delay="0"/>
                                          </p:stCondLst>
                                        </p:cTn>
                                        <p:tgtEl>
                                          <p:spTgt spid="4119"/>
                                        </p:tgtEl>
                                        <p:attrNameLst>
                                          <p:attrName>style.visibility</p:attrName>
                                        </p:attrNameLst>
                                      </p:cBhvr>
                                      <p:to>
                                        <p:strVal val="visible"/>
                                      </p:to>
                                    </p:set>
                                    <p:animEffect transition="in" filter="fade">
                                      <p:cBhvr>
                                        <p:cTn id="129" dur="2000"/>
                                        <p:tgtEl>
                                          <p:spTgt spid="4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8" grpId="0" animBg="1"/>
      <p:bldP spid="4108" grpId="1" animBg="1"/>
      <p:bldP spid="4107" grpId="0" animBg="1"/>
      <p:bldP spid="4107" grpId="1" animBg="1"/>
      <p:bldP spid="4100" grpId="0" animBg="1"/>
      <p:bldP spid="4100" grpId="1" animBg="1"/>
      <p:bldP spid="4101" grpId="0" animBg="1"/>
      <p:bldP spid="4101" grpId="1" animBg="1"/>
      <p:bldP spid="4101" grpId="2" animBg="1"/>
      <p:bldP spid="4103" grpId="0" animBg="1"/>
      <p:bldP spid="4103" grpId="1" animBg="1"/>
      <p:bldP spid="4103" grpId="2" animBg="1"/>
      <p:bldP spid="4104" grpId="0" animBg="1"/>
      <p:bldP spid="4104" grpId="1" animBg="1"/>
      <p:bldP spid="4104" grpId="2" animBg="1"/>
      <p:bldP spid="4105" grpId="0" animBg="1"/>
      <p:bldP spid="4105" grpId="1" animBg="1"/>
      <p:bldP spid="4106" grpId="0" animBg="1"/>
      <p:bldP spid="4106" grpId="1" animBg="1"/>
      <p:bldP spid="4106" grpId="2" animBg="1"/>
      <p:bldP spid="4109" grpId="0"/>
      <p:bldP spid="4109" grpId="1"/>
      <p:bldP spid="4110" grpId="0"/>
      <p:bldP spid="4110" grpId="1"/>
      <p:bldP spid="4111" grpId="0"/>
      <p:bldP spid="4111" grpId="1"/>
      <p:bldP spid="4112" grpId="0"/>
      <p:bldP spid="4112" grpId="1"/>
      <p:bldP spid="4113" grpId="0"/>
      <p:bldP spid="4113" grpId="1"/>
      <p:bldP spid="4114" grpId="0"/>
      <p:bldP spid="4114" grpId="1"/>
      <p:bldP spid="4115" grpId="0"/>
      <p:bldP spid="4115" grpId="1"/>
      <p:bldP spid="4116" grpId="0"/>
      <p:bldP spid="4116" grpId="1"/>
      <p:bldP spid="4117" grpId="0"/>
      <p:bldP spid="4117" grpId="1"/>
      <p:bldP spid="411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15362" name="Group 2"/>
          <p:cNvGraphicFramePr>
            <a:graphicFrameLocks noGrp="1"/>
          </p:cNvGraphicFramePr>
          <p:nvPr>
            <p:ph/>
          </p:nvPr>
        </p:nvGraphicFramePr>
        <p:xfrm>
          <a:off x="457200" y="381000"/>
          <a:ext cx="8229600" cy="3657600"/>
        </p:xfrm>
        <a:graphic>
          <a:graphicData uri="http://schemas.openxmlformats.org/drawingml/2006/table">
            <a:tbl>
              <a:tblPr/>
              <a:tblGrid>
                <a:gridCol w="8229600"/>
              </a:tblGrid>
              <a:tr h="3657600">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FFFF99"/>
                          </a:solidFill>
                          <a:effectLst/>
                          <a:latin typeface="Arial" charset="0"/>
                          <a:cs typeface="Arial" charset="0"/>
                        </a:rPr>
                        <a:t>Το ατομικό μοντέλο του Bohr ερμήνευε με απόλυτη επιτυχία τα φασμα-τοσκοπικά δεδομένα που αφορούσαν στο άτομο του υδρογόνου, αλλά και σε σωμάτια που διέθεταν όπως και το άτομο του υδρογόνου, ένα μόνο ηλεκτρόνιο στο ηλεκτρονιακό περίβλημά τους, όπως για παράδειγμα ισχύει για το ιόν του ηλίου </a:t>
                      </a:r>
                      <a:r>
                        <a:rPr kumimoji="0" lang="el-GR" sz="1800" b="1" i="0" u="none" strike="noStrike" cap="none" normalizeH="0" baseline="0" smtClean="0">
                          <a:ln>
                            <a:noFill/>
                          </a:ln>
                          <a:solidFill>
                            <a:srgbClr val="AC0000"/>
                          </a:solidFill>
                          <a:effectLst/>
                          <a:latin typeface="Arial" charset="0"/>
                          <a:cs typeface="Arial" charset="0"/>
                        </a:rPr>
                        <a:t>(He</a:t>
                      </a:r>
                      <a:r>
                        <a:rPr kumimoji="0" lang="el-GR" sz="1800" b="1" i="0" u="none" strike="noStrike" cap="none" normalizeH="0" baseline="30000" smtClean="0">
                          <a:ln>
                            <a:noFill/>
                          </a:ln>
                          <a:solidFill>
                            <a:srgbClr val="AC0000"/>
                          </a:solidFill>
                          <a:effectLst/>
                          <a:latin typeface="Arial" charset="0"/>
                          <a:cs typeface="Arial" charset="0"/>
                        </a:rPr>
                        <a:t>+</a:t>
                      </a:r>
                      <a:r>
                        <a:rPr kumimoji="0" lang="el-GR" sz="1800" b="1" i="0" u="none" strike="noStrike" cap="none" normalizeH="0" baseline="0" smtClean="0">
                          <a:ln>
                            <a:noFill/>
                          </a:ln>
                          <a:solidFill>
                            <a:srgbClr val="AC0000"/>
                          </a:solidFill>
                          <a:effectLst/>
                          <a:latin typeface="Arial" charset="0"/>
                          <a:cs typeface="Arial" charset="0"/>
                        </a:rPr>
                        <a:t>).</a:t>
                      </a:r>
                      <a:r>
                        <a:rPr kumimoji="0" lang="el-GR" sz="1800" b="0" i="0" u="none" strike="noStrike" cap="none" normalizeH="0" baseline="0" smtClean="0">
                          <a:ln>
                            <a:noFill/>
                          </a:ln>
                          <a:solidFill>
                            <a:srgbClr val="FFFF99"/>
                          </a:solidFill>
                          <a:effectLst/>
                          <a:latin typeface="Arial" charset="0"/>
                          <a:cs typeface="Arial" charset="0"/>
                        </a:rPr>
                        <a:t> Τέτοια σωμάτια χαρακτηρίζονται ως </a:t>
                      </a:r>
                      <a:r>
                        <a:rPr kumimoji="0" lang="el-GR" sz="1800" b="1" i="0" u="none" strike="noStrike" cap="none" normalizeH="0" baseline="0" smtClean="0">
                          <a:ln>
                            <a:noFill/>
                          </a:ln>
                          <a:solidFill>
                            <a:srgbClr val="AC0000"/>
                          </a:solidFill>
                          <a:effectLst/>
                          <a:latin typeface="Arial" charset="0"/>
                          <a:cs typeface="Arial" charset="0"/>
                        </a:rPr>
                        <a:t>"υδρογονοειδή".</a:t>
                      </a:r>
                      <a:r>
                        <a:rPr kumimoji="0" lang="el-GR" sz="1800" b="0" i="0" u="none" strike="noStrike" cap="none" normalizeH="0" baseline="0" smtClean="0">
                          <a:ln>
                            <a:noFill/>
                          </a:ln>
                          <a:solidFill>
                            <a:srgbClr val="FFFF99"/>
                          </a:solidFill>
                          <a:effectLst/>
                          <a:latin typeface="Arial" charset="0"/>
                          <a:cs typeface="Arial" charset="0"/>
                        </a:rPr>
                        <a:t> Το γεγονός ότι το μοντέλο που προτάθηκε από τον Bohr, αδυνατούσε να ερμηνεύσει φασματοσκοπικά δεδομένα πολυπλοκότερων ατόμων, δηλαδή ατόμων που διέθεταν στο ηλεκτρονιακό περίβλημά τους δύο ή περισσότερα ηλεκτρόνια, έδειχνε πόσο ανεπαρκές ήταν. Αυτός εξάλλου ήταν ο λόγος για τον οποίο εγκαταλείφθηκε ύστερα από λίγα χρόνια, για να αντικατασταθεί με το κβαντομηχανικό μοντέλο, το οποίο ερμηνεύει με αρκετή επιτυχία, έστω και με αρκετές προσεγγίσεις, τη συμπεριφορά ακόμη και πολυηλεκτρονιακών ατόμων.</a:t>
                      </a:r>
                      <a:endParaRPr kumimoji="0" lang="el-GR" sz="1800" b="0" i="0" u="none" strike="noStrike" cap="none" normalizeH="0" baseline="0" smtClean="0">
                        <a:ln>
                          <a:noFill/>
                        </a:ln>
                        <a:solidFill>
                          <a:schemeClr val="tx1"/>
                        </a:solidFill>
                        <a:effectLst/>
                        <a:latin typeface="Arial" charset="0"/>
                      </a:endParaRPr>
                    </a:p>
                  </a:txBody>
                  <a:tcPr anchor="ctr" horzOverflow="overflow">
                    <a:lnL cap="flat">
                      <a:noFill/>
                    </a:lnL>
                    <a:lnR cap="flat">
                      <a:noFill/>
                    </a:lnR>
                    <a:lnT cap="flat">
                      <a:noFill/>
                    </a:lnT>
                    <a:lnB cap="flat">
                      <a:noFill/>
                    </a:lnB>
                    <a:lnTlToBr>
                      <a:noFill/>
                    </a:lnTlToBr>
                    <a:lnBlToTr>
                      <a:noFill/>
                    </a:lnBlToTr>
                    <a:solidFill>
                      <a:srgbClr val="000000"/>
                    </a:solidFill>
                  </a:tcPr>
                </a:tc>
              </a:tr>
            </a:tbl>
          </a:graphicData>
        </a:graphic>
      </p:graphicFrame>
      <p:sp>
        <p:nvSpPr>
          <p:cNvPr id="15368" name="Text Box 8"/>
          <p:cNvSpPr txBox="1">
            <a:spLocks noChangeArrowheads="1"/>
          </p:cNvSpPr>
          <p:nvPr/>
        </p:nvSpPr>
        <p:spPr bwMode="auto">
          <a:xfrm>
            <a:off x="762000" y="4114800"/>
            <a:ext cx="7696200" cy="1892826"/>
          </a:xfrm>
          <a:prstGeom prst="rect">
            <a:avLst/>
          </a:prstGeom>
          <a:noFill/>
          <a:ln w="9525">
            <a:noFill/>
            <a:miter lim="800000"/>
            <a:headEnd/>
            <a:tailEnd/>
          </a:ln>
          <a:effectLst/>
        </p:spPr>
        <p:txBody>
          <a:bodyPr>
            <a:spAutoFit/>
          </a:bodyPr>
          <a:lstStyle/>
          <a:p>
            <a:pPr algn="ctr">
              <a:spcBef>
                <a:spcPct val="50000"/>
              </a:spcBef>
            </a:pPr>
            <a:r>
              <a:rPr lang="el-GR" dirty="0">
                <a:solidFill>
                  <a:srgbClr val="FFFF99"/>
                </a:solidFill>
              </a:rPr>
              <a:t>Παρόλα αυτά, απ’ όλους αναγνωρίζεται η μεγάλη αξία του ατομικού μοντέλου του </a:t>
            </a:r>
            <a:r>
              <a:rPr lang="en-US" dirty="0">
                <a:solidFill>
                  <a:srgbClr val="FFFF99"/>
                </a:solidFill>
              </a:rPr>
              <a:t>Bohr, </a:t>
            </a:r>
            <a:r>
              <a:rPr lang="el-GR" dirty="0">
                <a:solidFill>
                  <a:srgbClr val="FFFF99"/>
                </a:solidFill>
              </a:rPr>
              <a:t>στο οποίο για πρώτη φορά ενσωματώνονται στοιχεία της κβαντικής θεωρίας, με αποτέλεσμα η ανθρώπινη σκέψη να μπει στο σωστό δρόμο, στην προσπάθεια αναζήτησης της αλήθειας σχετικά με τη δομή του ατόμου</a:t>
            </a:r>
            <a:r>
              <a:rPr lang="el-GR" dirty="0" smtClean="0">
                <a:solidFill>
                  <a:srgbClr val="FFFF99"/>
                </a:solidFill>
              </a:rPr>
              <a:t>.</a:t>
            </a:r>
          </a:p>
          <a:p>
            <a:pPr algn="ctr">
              <a:spcBef>
                <a:spcPct val="50000"/>
              </a:spcBef>
            </a:pPr>
            <a:r>
              <a:rPr lang="el-GR" dirty="0" smtClean="0">
                <a:solidFill>
                  <a:srgbClr val="FF6600"/>
                </a:solidFill>
              </a:rPr>
              <a:t>Κάνε αριστερό κλικ, το τελευταίο αυτή τη φορά!</a:t>
            </a:r>
            <a:endParaRPr lang="el-GR" dirty="0">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childTnLst>
                                </p:cTn>
                              </p:par>
                            </p:childTnLst>
                          </p:cTn>
                        </p:par>
                        <p:par>
                          <p:cTn id="8" fill="hold">
                            <p:stCondLst>
                              <p:cond delay="4000"/>
                            </p:stCondLst>
                            <p:childTnLst>
                              <p:par>
                                <p:cTn id="9" presetID="10" presetClass="entr" presetSubtype="0" fill="hold" grpId="0" nodeType="afterEffect">
                                  <p:stCondLst>
                                    <p:cond delay="30000"/>
                                  </p:stCondLst>
                                  <p:childTnLst>
                                    <p:set>
                                      <p:cBhvr>
                                        <p:cTn id="10" dur="1" fill="hold">
                                          <p:stCondLst>
                                            <p:cond delay="0"/>
                                          </p:stCondLst>
                                        </p:cTn>
                                        <p:tgtEl>
                                          <p:spTgt spid="15368"/>
                                        </p:tgtEl>
                                        <p:attrNameLst>
                                          <p:attrName>style.visibility</p:attrName>
                                        </p:attrNameLst>
                                      </p:cBhvr>
                                      <p:to>
                                        <p:strVal val="visible"/>
                                      </p:to>
                                    </p:set>
                                    <p:animEffect transition="in" filter="fade">
                                      <p:cBhvr>
                                        <p:cTn id="11" dur="2000"/>
                                        <p:tgtEl>
                                          <p:spTgt spid="15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6" name="Picture 2"/>
          <p:cNvPicPr>
            <a:picLocks noGrp="1" noChangeAspect="1" noChangeArrowheads="1"/>
          </p:cNvPicPr>
          <p:nvPr>
            <p:ph/>
          </p:nvPr>
        </p:nvPicPr>
        <p:blipFill>
          <a:blip r:embed="rId4"/>
          <a:srcRect/>
          <a:stretch>
            <a:fillRect/>
          </a:stretch>
        </p:blipFill>
        <p:spPr bwMode="auto">
          <a:xfrm>
            <a:off x="6172200" y="4429125"/>
            <a:ext cx="723900" cy="981075"/>
          </a:xfrm>
          <a:prstGeom prst="rect">
            <a:avLst/>
          </a:prstGeom>
          <a:noFill/>
          <a:ln w="9525">
            <a:noFill/>
            <a:miter lim="800000"/>
            <a:headEnd/>
            <a:tailEnd/>
          </a:ln>
          <a:effectLst/>
        </p:spPr>
      </p:pic>
      <p:grpSp>
        <p:nvGrpSpPr>
          <p:cNvPr id="16" name="15 - Ομάδα"/>
          <p:cNvGrpSpPr/>
          <p:nvPr/>
        </p:nvGrpSpPr>
        <p:grpSpPr>
          <a:xfrm>
            <a:off x="3962400" y="2133600"/>
            <a:ext cx="3657600" cy="1905000"/>
            <a:chOff x="3962400" y="2133600"/>
            <a:chExt cx="3657600" cy="1905000"/>
          </a:xfrm>
        </p:grpSpPr>
        <p:sp>
          <p:nvSpPr>
            <p:cNvPr id="7" name="6 - Επεξήγηση με σύννεφο"/>
            <p:cNvSpPr/>
            <p:nvPr/>
          </p:nvSpPr>
          <p:spPr>
            <a:xfrm>
              <a:off x="3962400" y="2133600"/>
              <a:ext cx="3657600" cy="1905000"/>
            </a:xfrm>
            <a:prstGeom prst="cloudCallout">
              <a:avLst>
                <a:gd name="adj1" fmla="val 16667"/>
                <a:gd name="adj2" fmla="val 70300"/>
              </a:avLst>
            </a:prstGeom>
            <a:effectLst>
              <a:innerShdw blurRad="355600" dist="50800" dir="2700000">
                <a:schemeClr val="accent1">
                  <a:lumMod val="10000"/>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TextBox"/>
            <p:cNvSpPr txBox="1"/>
            <p:nvPr/>
          </p:nvSpPr>
          <p:spPr>
            <a:xfrm>
              <a:off x="4648200" y="2743200"/>
              <a:ext cx="2286000" cy="923330"/>
            </a:xfrm>
            <a:prstGeom prst="rect">
              <a:avLst/>
            </a:prstGeom>
            <a:noFill/>
          </p:spPr>
          <p:txBody>
            <a:bodyPr wrap="square" rtlCol="0" anchor="ctr" anchorCtr="1">
              <a:spAutoFit/>
            </a:bodyPr>
            <a:lstStyle/>
            <a:p>
              <a:pPr algn="ctr"/>
              <a:r>
                <a:rPr lang="el-GR" dirty="0" smtClean="0">
                  <a:solidFill>
                    <a:srgbClr val="003300"/>
                  </a:solidFill>
                </a:rPr>
                <a:t>Ήταν και πολύ καλό</a:t>
              </a:r>
              <a:endParaRPr lang="en-US" dirty="0" smtClean="0">
                <a:solidFill>
                  <a:srgbClr val="003300"/>
                </a:solidFill>
              </a:endParaRPr>
            </a:p>
            <a:p>
              <a:pPr algn="ctr"/>
              <a:r>
                <a:rPr lang="el-GR" dirty="0" smtClean="0">
                  <a:solidFill>
                    <a:srgbClr val="003300"/>
                  </a:solidFill>
                </a:rPr>
                <a:t>παιδί</a:t>
              </a:r>
              <a:r>
                <a:rPr lang="en-US" dirty="0" smtClean="0">
                  <a:solidFill>
                    <a:srgbClr val="003300"/>
                  </a:solidFill>
                </a:rPr>
                <a:t> </a:t>
              </a:r>
              <a:r>
                <a:rPr lang="el-GR" dirty="0" smtClean="0">
                  <a:solidFill>
                    <a:srgbClr val="003300"/>
                  </a:solidFill>
                </a:rPr>
                <a:t>αυτός ο </a:t>
              </a:r>
              <a:r>
                <a:rPr lang="en-US" dirty="0" smtClean="0">
                  <a:solidFill>
                    <a:srgbClr val="003300"/>
                  </a:solidFill>
                </a:rPr>
                <a:t>Bohr!...</a:t>
              </a:r>
              <a:endParaRPr lang="el-GR" dirty="0">
                <a:solidFill>
                  <a:srgbClr val="003300"/>
                </a:solidFill>
              </a:endParaRPr>
            </a:p>
          </p:txBody>
        </p:sp>
      </p:grpSp>
      <p:grpSp>
        <p:nvGrpSpPr>
          <p:cNvPr id="15" name="14 - Ομάδα"/>
          <p:cNvGrpSpPr/>
          <p:nvPr/>
        </p:nvGrpSpPr>
        <p:grpSpPr>
          <a:xfrm>
            <a:off x="5248800" y="5181600"/>
            <a:ext cx="2244601" cy="1588"/>
            <a:chOff x="5248800" y="5181600"/>
            <a:chExt cx="2244601" cy="1588"/>
          </a:xfrm>
        </p:grpSpPr>
        <p:cxnSp>
          <p:nvCxnSpPr>
            <p:cNvPr id="6" name="5 - Ευθεία γραμμή σύνδεσης"/>
            <p:cNvCxnSpPr/>
            <p:nvPr/>
          </p:nvCxnSpPr>
          <p:spPr>
            <a:xfrm rot="10800000">
              <a:off x="5248800" y="5181600"/>
              <a:ext cx="1152000" cy="1588"/>
            </a:xfrm>
            <a:prstGeom prst="line">
              <a:avLst/>
            </a:prstGeom>
            <a:ln w="1905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1" name="10 - Ευθεία γραμμή σύνδεσης"/>
            <p:cNvCxnSpPr/>
            <p:nvPr/>
          </p:nvCxnSpPr>
          <p:spPr>
            <a:xfrm rot="10800000">
              <a:off x="6629401" y="5181600"/>
              <a:ext cx="864000" cy="1588"/>
            </a:xfrm>
            <a:prstGeom prst="line">
              <a:avLst/>
            </a:prstGeom>
            <a:ln w="19050">
              <a:solidFill>
                <a:srgbClr val="FF6600"/>
              </a:solidFill>
            </a:ln>
          </p:spPr>
          <p:style>
            <a:lnRef idx="1">
              <a:schemeClr val="accent1"/>
            </a:lnRef>
            <a:fillRef idx="0">
              <a:schemeClr val="accent1"/>
            </a:fillRef>
            <a:effectRef idx="0">
              <a:schemeClr val="accent1"/>
            </a:effectRef>
            <a:fontRef idx="minor">
              <a:schemeClr val="tx1"/>
            </a:fontRef>
          </p:style>
        </p:cxnSp>
      </p:grpSp>
      <p:sp>
        <p:nvSpPr>
          <p:cNvPr id="10" name="9 - TextBox"/>
          <p:cNvSpPr txBox="1"/>
          <p:nvPr/>
        </p:nvSpPr>
        <p:spPr>
          <a:xfrm>
            <a:off x="7772400" y="2895600"/>
            <a:ext cx="838200" cy="400110"/>
          </a:xfrm>
          <a:prstGeom prst="rect">
            <a:avLst/>
          </a:prstGeom>
          <a:noFill/>
        </p:spPr>
        <p:txBody>
          <a:bodyPr wrap="square" rtlCol="0">
            <a:spAutoFit/>
          </a:bodyPr>
          <a:lstStyle/>
          <a:p>
            <a:r>
              <a:rPr lang="el-GR" sz="2000" b="1" dirty="0" smtClean="0">
                <a:solidFill>
                  <a:srgbClr val="FF6600"/>
                </a:solidFill>
              </a:rPr>
              <a:t>τέλος</a:t>
            </a:r>
            <a:endParaRPr lang="el-GR" sz="2000" b="1" dirty="0">
              <a:solidFill>
                <a:srgbClr val="FF6600"/>
              </a:solidFill>
            </a:endParaRPr>
          </a:p>
        </p:txBody>
      </p:sp>
      <p:pic>
        <p:nvPicPr>
          <p:cNvPr id="18" name="Blues.mid">
            <a:hlinkClick r:id="" action="ppaction://media"/>
          </p:cNvPr>
          <p:cNvPicPr>
            <a:picLocks noRot="1" noChangeAspect="1"/>
          </p:cNvPicPr>
          <p:nvPr>
            <a:audioFile r:link="rId1"/>
          </p:nvPr>
        </p:nvPicPr>
        <p:blipFill>
          <a:blip r:embed="rId5"/>
          <a:stretch>
            <a:fillRect/>
          </a:stretch>
        </p:blipFill>
        <p:spPr>
          <a:xfrm>
            <a:off x="8610600" y="63246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par>
                          <p:cTn id="7" fill="hold">
                            <p:stCondLst>
                              <p:cond delay="0"/>
                            </p:stCondLst>
                            <p:childTnLst>
                              <p:par>
                                <p:cTn id="8" presetID="9" presetClass="entr" presetSubtype="0" fill="hold" nodeType="afterEffect">
                                  <p:stCondLst>
                                    <p:cond delay="2000"/>
                                  </p:stCondLst>
                                  <p:childTnLst>
                                    <p:set>
                                      <p:cBhvr>
                                        <p:cTn id="9" dur="1" fill="hold">
                                          <p:stCondLst>
                                            <p:cond delay="0"/>
                                          </p:stCondLst>
                                        </p:cTn>
                                        <p:tgtEl>
                                          <p:spTgt spid="26626"/>
                                        </p:tgtEl>
                                        <p:attrNameLst>
                                          <p:attrName>style.visibility</p:attrName>
                                        </p:attrNameLst>
                                      </p:cBhvr>
                                      <p:to>
                                        <p:strVal val="visible"/>
                                      </p:to>
                                    </p:set>
                                    <p:animEffect transition="in" filter="dissolve">
                                      <p:cBhvr>
                                        <p:cTn id="10" dur="3000"/>
                                        <p:tgtEl>
                                          <p:spTgt spid="26626"/>
                                        </p:tgtEl>
                                      </p:cBhvr>
                                    </p:animEffect>
                                  </p:childTnLst>
                                </p:cTn>
                              </p:par>
                            </p:childTnLst>
                          </p:cTn>
                        </p:par>
                        <p:par>
                          <p:cTn id="11" fill="hold">
                            <p:stCondLst>
                              <p:cond delay="5000"/>
                            </p:stCondLst>
                            <p:childTnLst>
                              <p:par>
                                <p:cTn id="12" presetID="9" presetClass="entr" presetSubtype="0"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dissolve">
                                      <p:cBhvr>
                                        <p:cTn id="14" dur="2000"/>
                                        <p:tgtEl>
                                          <p:spTgt spid="15"/>
                                        </p:tgtEl>
                                      </p:cBhvr>
                                    </p:animEffect>
                                  </p:childTnLst>
                                </p:cTn>
                              </p:par>
                            </p:childTnLst>
                          </p:cTn>
                        </p:par>
                        <p:par>
                          <p:cTn id="15" fill="hold">
                            <p:stCondLst>
                              <p:cond delay="7000"/>
                            </p:stCondLst>
                            <p:childTnLst>
                              <p:par>
                                <p:cTn id="16" presetID="9" presetClass="entr" presetSubtype="0" fill="hold" nodeType="afterEffect">
                                  <p:stCondLst>
                                    <p:cond delay="3000"/>
                                  </p:stCondLst>
                                  <p:childTnLst>
                                    <p:set>
                                      <p:cBhvr>
                                        <p:cTn id="17" dur="1" fill="hold">
                                          <p:stCondLst>
                                            <p:cond delay="0"/>
                                          </p:stCondLst>
                                        </p:cTn>
                                        <p:tgtEl>
                                          <p:spTgt spid="16"/>
                                        </p:tgtEl>
                                        <p:attrNameLst>
                                          <p:attrName>style.visibility</p:attrName>
                                        </p:attrNameLst>
                                      </p:cBhvr>
                                      <p:to>
                                        <p:strVal val="visible"/>
                                      </p:to>
                                    </p:set>
                                    <p:animEffect transition="in" filter="dissolve">
                                      <p:cBhvr>
                                        <p:cTn id="18" dur="2000"/>
                                        <p:tgtEl>
                                          <p:spTgt spid="16"/>
                                        </p:tgtEl>
                                      </p:cBhvr>
                                    </p:animEffect>
                                  </p:childTnLst>
                                </p:cTn>
                              </p:par>
                            </p:childTnLst>
                          </p:cTn>
                        </p:par>
                        <p:par>
                          <p:cTn id="19" fill="hold">
                            <p:stCondLst>
                              <p:cond delay="12000"/>
                            </p:stCondLst>
                            <p:childTnLst>
                              <p:par>
                                <p:cTn id="20" presetID="9" presetClass="exit" presetSubtype="0" fill="hold" nodeType="afterEffect">
                                  <p:stCondLst>
                                    <p:cond delay="6000"/>
                                  </p:stCondLst>
                                  <p:childTnLst>
                                    <p:animEffect transition="out" filter="dissolve">
                                      <p:cBhvr>
                                        <p:cTn id="21" dur="3000"/>
                                        <p:tgtEl>
                                          <p:spTgt spid="16"/>
                                        </p:tgtEl>
                                      </p:cBhvr>
                                    </p:animEffect>
                                    <p:set>
                                      <p:cBhvr>
                                        <p:cTn id="22" dur="1" fill="hold">
                                          <p:stCondLst>
                                            <p:cond delay="2999"/>
                                          </p:stCondLst>
                                        </p:cTn>
                                        <p:tgtEl>
                                          <p:spTgt spid="16"/>
                                        </p:tgtEl>
                                        <p:attrNameLst>
                                          <p:attrName>style.visibility</p:attrName>
                                        </p:attrNameLst>
                                      </p:cBhvr>
                                      <p:to>
                                        <p:strVal val="hidden"/>
                                      </p:to>
                                    </p:set>
                                  </p:childTnLst>
                                </p:cTn>
                              </p:par>
                            </p:childTnLst>
                          </p:cTn>
                        </p:par>
                        <p:par>
                          <p:cTn id="23" fill="hold">
                            <p:stCondLst>
                              <p:cond delay="21000"/>
                            </p:stCondLst>
                            <p:childTnLst>
                              <p:par>
                                <p:cTn id="24" presetID="9" presetClass="exit" presetSubtype="0" fill="hold" nodeType="afterEffect">
                                  <p:stCondLst>
                                    <p:cond delay="2000"/>
                                  </p:stCondLst>
                                  <p:childTnLst>
                                    <p:animEffect transition="out" filter="dissolve">
                                      <p:cBhvr>
                                        <p:cTn id="25" dur="2000"/>
                                        <p:tgtEl>
                                          <p:spTgt spid="26626"/>
                                        </p:tgtEl>
                                      </p:cBhvr>
                                    </p:animEffect>
                                    <p:set>
                                      <p:cBhvr>
                                        <p:cTn id="26" dur="1" fill="hold">
                                          <p:stCondLst>
                                            <p:cond delay="1999"/>
                                          </p:stCondLst>
                                        </p:cTn>
                                        <p:tgtEl>
                                          <p:spTgt spid="26626"/>
                                        </p:tgtEl>
                                        <p:attrNameLst>
                                          <p:attrName>style.visibility</p:attrName>
                                        </p:attrNameLst>
                                      </p:cBhvr>
                                      <p:to>
                                        <p:strVal val="hidden"/>
                                      </p:to>
                                    </p:set>
                                  </p:childTnLst>
                                  <p:subTnLst>
                                    <p:audio>
                                      <p:cMediaNode>
                                        <p:cTn display="0" masterRel="sameClick">
                                          <p:stCondLst>
                                            <p:cond evt="begin" delay="0">
                                              <p:tn val="24"/>
                                            </p:cond>
                                          </p:stCondLst>
                                          <p:endCondLst>
                                            <p:cond evt="onStopAudio" delay="0">
                                              <p:tgtEl>
                                                <p:sldTgt/>
                                              </p:tgtEl>
                                            </p:cond>
                                          </p:endCondLst>
                                        </p:cTn>
                                        <p:tgtEl>
                                          <p:sndTgt r:embed="rId3" name="chimes.wav"/>
                                        </p:tgtEl>
                                      </p:cMediaNode>
                                    </p:audio>
                                  </p:subTnLst>
                                </p:cTn>
                              </p:par>
                              <p:par>
                                <p:cTn id="27" presetID="9" presetClass="exit" presetSubtype="0" fill="hold" nodeType="withEffect">
                                  <p:stCondLst>
                                    <p:cond delay="0"/>
                                  </p:stCondLst>
                                  <p:childTnLst>
                                    <p:animEffect transition="out" filter="dissolve">
                                      <p:cBhvr>
                                        <p:cTn id="28" dur="2000"/>
                                        <p:tgtEl>
                                          <p:spTgt spid="15"/>
                                        </p:tgtEl>
                                      </p:cBhvr>
                                    </p:animEffect>
                                    <p:set>
                                      <p:cBhvr>
                                        <p:cTn id="29" dur="1" fill="hold">
                                          <p:stCondLst>
                                            <p:cond delay="1999"/>
                                          </p:stCondLst>
                                        </p:cTn>
                                        <p:tgtEl>
                                          <p:spTgt spid="15"/>
                                        </p:tgtEl>
                                        <p:attrNameLst>
                                          <p:attrName>style.visibility</p:attrName>
                                        </p:attrNameLst>
                                      </p:cBhvr>
                                      <p:to>
                                        <p:strVal val="hidden"/>
                                      </p:to>
                                    </p:set>
                                  </p:childTnLst>
                                </p:cTn>
                              </p:par>
                            </p:childTnLst>
                          </p:cTn>
                        </p:par>
                        <p:par>
                          <p:cTn id="30" fill="hold">
                            <p:stCondLst>
                              <p:cond delay="25000"/>
                            </p:stCondLst>
                            <p:childTnLst>
                              <p:par>
                                <p:cTn id="31" presetID="9" presetClass="entr" presetSubtype="0" fill="hold" grpId="4" nodeType="afterEffect">
                                  <p:stCondLst>
                                    <p:cond delay="1000"/>
                                  </p:stCondLst>
                                  <p:childTnLst>
                                    <p:set>
                                      <p:cBhvr>
                                        <p:cTn id="32" dur="1" fill="hold">
                                          <p:stCondLst>
                                            <p:cond delay="0"/>
                                          </p:stCondLst>
                                        </p:cTn>
                                        <p:tgtEl>
                                          <p:spTgt spid="10"/>
                                        </p:tgtEl>
                                        <p:attrNameLst>
                                          <p:attrName>style.visibility</p:attrName>
                                        </p:attrNameLst>
                                      </p:cBhvr>
                                      <p:to>
                                        <p:strVal val="visible"/>
                                      </p:to>
                                    </p:set>
                                    <p:animEffect transition="in" filter="dissolve">
                                      <p:cBhvr>
                                        <p:cTn id="33" dur="2000"/>
                                        <p:tgtEl>
                                          <p:spTgt spid="10"/>
                                        </p:tgtEl>
                                      </p:cBhvr>
                                    </p:animEffect>
                                  </p:childTnLst>
                                </p:cTn>
                              </p:par>
                            </p:childTnLst>
                          </p:cTn>
                        </p:par>
                        <p:par>
                          <p:cTn id="34" fill="hold">
                            <p:stCondLst>
                              <p:cond delay="28000"/>
                            </p:stCondLst>
                            <p:childTnLst>
                              <p:par>
                                <p:cTn id="35" presetID="41" presetClass="path" presetSubtype="0" accel="50000" decel="50000" fill="hold" grpId="3" nodeType="afterEffect">
                                  <p:stCondLst>
                                    <p:cond delay="1000"/>
                                  </p:stCondLst>
                                  <p:childTnLst>
                                    <p:animMotion origin="layout" path="M -4.72222E-6 9.3432E-7 C -0.00642 -0.01064 -0.02864 -0.02128 -0.03645 -0.02128 C -0.08576 -0.02128 -0.13628 0.14523 -0.13628 0.31175 C -0.13628 0.2278 -0.16163 0.14523 -0.18559 0.14523 C -0.21093 0.14523 -0.23489 0.22919 -0.23489 0.31175 C -0.23489 0.27035 -0.24756 0.2278 -0.26024 0.2278 C -0.27291 0.2278 -0.28559 0.26919 -0.28559 0.31175 C -0.28559 0.29047 -0.29184 0.27035 -0.29826 0.27035 C -0.30451 0.27035 -0.31093 0.29163 -0.31093 0.31175 C -0.31093 0.30111 -0.31423 0.29047 -0.31718 0.29047 C -0.31892 0.29047 -0.32361 0.30111 -0.32361 0.31175 C -0.32361 0.30643 -0.32517 0.30111 -0.3269 0.30111 C -0.3269 0.29972 -0.3302 0.30643 -0.3302 0.31175 C -0.3302 0.30897 -0.3302 0.30643 -0.33177 0.30643 C -0.33177 0.30782 -0.3335 0.3092 -0.3335 0.31175 C -0.3335 0.31036 -0.3335 0.30897 -0.3335 0.30782 C -0.33506 0.30782 -0.33506 0.3092 -0.33506 0.31059 C -0.3368 0.31059 -0.3368 0.3092 -0.3368 0.30782 C -0.33836 0.30782 -0.33836 0.3092 -0.33836 0.31059 " pathEditMode="relative" rAng="0" ptsTypes="fffffffffffffffffff">
                                      <p:cBhvr>
                                        <p:cTn id="36" dur="2000" fill="hold"/>
                                        <p:tgtEl>
                                          <p:spTgt spid="10"/>
                                        </p:tgtEl>
                                        <p:attrNameLst>
                                          <p:attrName>ppt_x</p:attrName>
                                          <p:attrName>ppt_y</p:attrName>
                                        </p:attrNameLst>
                                      </p:cBhvr>
                                      <p:rCtr x="-16900" y="14500"/>
                                    </p:animMotion>
                                  </p:childTnLst>
                                </p:cTn>
                              </p:par>
                            </p:childTnLst>
                          </p:cTn>
                        </p:par>
                        <p:par>
                          <p:cTn id="37" fill="hold">
                            <p:stCondLst>
                              <p:cond delay="31000"/>
                            </p:stCondLst>
                            <p:childTnLst>
                              <p:par>
                                <p:cTn id="38" presetID="9" presetClass="exit" presetSubtype="0" fill="hold" grpId="5" nodeType="afterEffect">
                                  <p:stCondLst>
                                    <p:cond delay="2000"/>
                                  </p:stCondLst>
                                  <p:childTnLst>
                                    <p:animEffect transition="out" filter="dissolve">
                                      <p:cBhvr>
                                        <p:cTn id="39" dur="500"/>
                                        <p:tgtEl>
                                          <p:spTgt spid="10"/>
                                        </p:tgtEl>
                                      </p:cBhvr>
                                    </p:animEffect>
                                    <p:set>
                                      <p:cBhvr>
                                        <p:cTn id="4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41" fill="hold" display="0">
                  <p:stCondLst>
                    <p:cond delay="indefinite"/>
                  </p:stCondLst>
                  <p:endCondLst>
                    <p:cond evt="onPrev" delay="0">
                      <p:tgtEl>
                        <p:sldTgt/>
                      </p:tgtEl>
                    </p:cond>
                    <p:cond evt="onStopAudio" delay="0">
                      <p:tgtEl>
                        <p:sldTgt/>
                      </p:tgtEl>
                    </p:cond>
                  </p:endCondLst>
                </p:cTn>
                <p:tgtEl>
                  <p:spTgt spid="18"/>
                </p:tgtEl>
              </p:cMediaNode>
            </p:audio>
          </p:childTnLst>
        </p:cTn>
      </p:par>
    </p:tnLst>
    <p:bldLst>
      <p:bldP spid="10" grpId="3"/>
      <p:bldP spid="10" grpId="4"/>
      <p:bldP spid="10" grpId="5"/>
    </p:bldLst>
  </p:timing>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796</TotalTime>
  <Words>1205</Words>
  <Application>Microsoft Office PowerPoint</Application>
  <PresentationFormat>Προβολή στην οθόνη (4:3)</PresentationFormat>
  <Paragraphs>58</Paragraphs>
  <Slides>9</Slides>
  <Notes>0</Notes>
  <HiddenSlides>0</HiddenSlides>
  <MMClips>2</MMClips>
  <ScaleCrop>false</ScaleCrop>
  <HeadingPairs>
    <vt:vector size="8" baseType="variant">
      <vt:variant>
        <vt:lpstr>Γραμματοσειρές που χρησιμοποιούνται</vt:lpstr>
      </vt:variant>
      <vt:variant>
        <vt:i4>2</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9</vt:i4>
      </vt:variant>
    </vt:vector>
  </HeadingPairs>
  <TitlesOfParts>
    <vt:vector size="13" baseType="lpstr">
      <vt:lpstr>Arial</vt:lpstr>
      <vt:lpstr>Symbol</vt:lpstr>
      <vt:lpstr>Προεπιλεγμένη σχεδίαση</vt:lpstr>
      <vt:lpstr>Εξίσωση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Λογαριασμός Microsoft</cp:lastModifiedBy>
  <cp:revision>66</cp:revision>
  <cp:lastPrinted>1601-01-01T00:00:00Z</cp:lastPrinted>
  <dcterms:created xsi:type="dcterms:W3CDTF">1601-01-01T00:00:00Z</dcterms:created>
  <dcterms:modified xsi:type="dcterms:W3CDTF">2025-05-24T15:51:13Z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