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1" r:id="rId6"/>
    <p:sldId id="260" r:id="rId7"/>
  </p:sldIdLst>
  <p:sldSz cx="9144000" cy="6858000" type="screen4x3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D4D4D"/>
    <a:srgbClr val="A46200"/>
    <a:srgbClr val="D07C00"/>
    <a:srgbClr val="800000"/>
    <a:srgbClr val="00FFCC"/>
    <a:srgbClr val="FFDB93"/>
    <a:srgbClr val="FFE2A7"/>
    <a:srgbClr val="FFFF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96" y="-3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l-GR"/>
          </a:p>
        </p:txBody>
      </p:sp>
      <p:sp>
        <p:nvSpPr>
          <p:cNvPr id="1269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l-GR"/>
          </a:p>
        </p:txBody>
      </p:sp>
      <p:sp>
        <p:nvSpPr>
          <p:cNvPr id="1269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269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</a:p>
        </p:txBody>
      </p:sp>
      <p:sp>
        <p:nvSpPr>
          <p:cNvPr id="1269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l-GR"/>
          </a:p>
        </p:txBody>
      </p:sp>
      <p:sp>
        <p:nvSpPr>
          <p:cNvPr id="1269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8D8B58E-5EBE-4A01-906C-02540A39DD10}" type="slidenum">
              <a:rPr lang="el-GR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658C354-2113-4286-883E-5D54AF798CA8}" type="slidenum">
              <a:rPr lang="el-GR"/>
              <a:pPr/>
              <a:t>6</a:t>
            </a:fld>
            <a:endParaRPr lang="el-GR"/>
          </a:p>
        </p:txBody>
      </p:sp>
      <p:sp>
        <p:nvSpPr>
          <p:cNvPr id="129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618" name="Group 2"/>
          <p:cNvGrpSpPr>
            <a:grpSpLocks/>
          </p:cNvGrpSpPr>
          <p:nvPr/>
        </p:nvGrpSpPr>
        <p:grpSpPr bwMode="auto">
          <a:xfrm>
            <a:off x="0" y="3902075"/>
            <a:ext cx="3400425" cy="2949575"/>
            <a:chOff x="0" y="2458"/>
            <a:chExt cx="2142" cy="1858"/>
          </a:xfrm>
        </p:grpSpPr>
        <p:sp>
          <p:nvSpPr>
            <p:cNvPr id="111619" name="Freeform 3"/>
            <p:cNvSpPr>
              <a:spLocks/>
            </p:cNvSpPr>
            <p:nvPr/>
          </p:nvSpPr>
          <p:spPr bwMode="ltGray">
            <a:xfrm>
              <a:off x="0" y="2508"/>
              <a:ext cx="2142" cy="1804"/>
            </a:xfrm>
            <a:custGeom>
              <a:avLst/>
              <a:gdLst/>
              <a:ahLst/>
              <a:cxnLst>
                <a:cxn ang="0">
                  <a:pos x="329" y="66"/>
                </a:cxn>
                <a:cxn ang="0">
                  <a:pos x="161" y="3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161" y="42"/>
                </a:cxn>
                <a:cxn ang="0">
                  <a:pos x="323" y="78"/>
                </a:cxn>
                <a:cxn ang="0">
                  <a:pos x="556" y="150"/>
                </a:cxn>
                <a:cxn ang="0">
                  <a:pos x="777" y="245"/>
                </a:cxn>
                <a:cxn ang="0">
                  <a:pos x="993" y="365"/>
                </a:cxn>
                <a:cxn ang="0">
                  <a:pos x="1196" y="503"/>
                </a:cxn>
                <a:cxn ang="0">
                  <a:pos x="1381" y="653"/>
                </a:cxn>
                <a:cxn ang="0">
                  <a:pos x="1555" y="827"/>
                </a:cxn>
                <a:cxn ang="0">
                  <a:pos x="1710" y="1019"/>
                </a:cxn>
                <a:cxn ang="0">
                  <a:pos x="1854" y="1229"/>
                </a:cxn>
                <a:cxn ang="0">
                  <a:pos x="1937" y="1366"/>
                </a:cxn>
                <a:cxn ang="0">
                  <a:pos x="2009" y="1510"/>
                </a:cxn>
                <a:cxn ang="0">
                  <a:pos x="2069" y="1654"/>
                </a:cxn>
                <a:cxn ang="0">
                  <a:pos x="2123" y="1804"/>
                </a:cxn>
                <a:cxn ang="0">
                  <a:pos x="2135" y="1804"/>
                </a:cxn>
                <a:cxn ang="0">
                  <a:pos x="2081" y="1654"/>
                </a:cxn>
                <a:cxn ang="0">
                  <a:pos x="2021" y="1510"/>
                </a:cxn>
                <a:cxn ang="0">
                  <a:pos x="1949" y="1366"/>
                </a:cxn>
                <a:cxn ang="0">
                  <a:pos x="1866" y="1223"/>
                </a:cxn>
                <a:cxn ang="0">
                  <a:pos x="1722" y="1013"/>
                </a:cxn>
                <a:cxn ang="0">
                  <a:pos x="1561" y="821"/>
                </a:cxn>
                <a:cxn ang="0">
                  <a:pos x="1387" y="647"/>
                </a:cxn>
                <a:cxn ang="0">
                  <a:pos x="1202" y="491"/>
                </a:cxn>
                <a:cxn ang="0">
                  <a:pos x="999" y="353"/>
                </a:cxn>
                <a:cxn ang="0">
                  <a:pos x="783" y="239"/>
                </a:cxn>
                <a:cxn ang="0">
                  <a:pos x="562" y="138"/>
                </a:cxn>
                <a:cxn ang="0">
                  <a:pos x="329" y="66"/>
                </a:cxn>
                <a:cxn ang="0">
                  <a:pos x="329" y="66"/>
                </a:cxn>
              </a:cxnLst>
              <a:rect l="0" t="0" r="r" b="b"/>
              <a:pathLst>
                <a:path w="2135" h="1804">
                  <a:moveTo>
                    <a:pt x="329" y="66"/>
                  </a:moveTo>
                  <a:lnTo>
                    <a:pt x="161" y="3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61" y="42"/>
                  </a:lnTo>
                  <a:lnTo>
                    <a:pt x="323" y="78"/>
                  </a:lnTo>
                  <a:lnTo>
                    <a:pt x="556" y="150"/>
                  </a:lnTo>
                  <a:lnTo>
                    <a:pt x="777" y="245"/>
                  </a:lnTo>
                  <a:lnTo>
                    <a:pt x="993" y="365"/>
                  </a:lnTo>
                  <a:lnTo>
                    <a:pt x="1196" y="503"/>
                  </a:lnTo>
                  <a:lnTo>
                    <a:pt x="1381" y="653"/>
                  </a:lnTo>
                  <a:lnTo>
                    <a:pt x="1555" y="827"/>
                  </a:lnTo>
                  <a:lnTo>
                    <a:pt x="1710" y="1019"/>
                  </a:lnTo>
                  <a:lnTo>
                    <a:pt x="1854" y="1229"/>
                  </a:lnTo>
                  <a:lnTo>
                    <a:pt x="1937" y="1366"/>
                  </a:lnTo>
                  <a:lnTo>
                    <a:pt x="2009" y="1510"/>
                  </a:lnTo>
                  <a:lnTo>
                    <a:pt x="2069" y="1654"/>
                  </a:lnTo>
                  <a:lnTo>
                    <a:pt x="2123" y="1804"/>
                  </a:lnTo>
                  <a:lnTo>
                    <a:pt x="2135" y="1804"/>
                  </a:lnTo>
                  <a:lnTo>
                    <a:pt x="2081" y="1654"/>
                  </a:lnTo>
                  <a:lnTo>
                    <a:pt x="2021" y="1510"/>
                  </a:lnTo>
                  <a:lnTo>
                    <a:pt x="1949" y="1366"/>
                  </a:lnTo>
                  <a:lnTo>
                    <a:pt x="1866" y="1223"/>
                  </a:lnTo>
                  <a:lnTo>
                    <a:pt x="1722" y="1013"/>
                  </a:lnTo>
                  <a:lnTo>
                    <a:pt x="1561" y="821"/>
                  </a:lnTo>
                  <a:lnTo>
                    <a:pt x="1387" y="647"/>
                  </a:lnTo>
                  <a:lnTo>
                    <a:pt x="1202" y="491"/>
                  </a:lnTo>
                  <a:lnTo>
                    <a:pt x="999" y="353"/>
                  </a:lnTo>
                  <a:lnTo>
                    <a:pt x="783" y="239"/>
                  </a:lnTo>
                  <a:lnTo>
                    <a:pt x="562" y="138"/>
                  </a:lnTo>
                  <a:lnTo>
                    <a:pt x="329" y="66"/>
                  </a:lnTo>
                  <a:lnTo>
                    <a:pt x="329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11620" name="Freeform 4"/>
            <p:cNvSpPr>
              <a:spLocks/>
            </p:cNvSpPr>
            <p:nvPr/>
          </p:nvSpPr>
          <p:spPr bwMode="hidden">
            <a:xfrm>
              <a:off x="0" y="2458"/>
              <a:ext cx="1854" cy="1858"/>
            </a:xfrm>
            <a:custGeom>
              <a:avLst/>
              <a:gdLst/>
              <a:ahLst/>
              <a:cxnLst>
                <a:cxn ang="0">
                  <a:pos x="1854" y="1858"/>
                </a:cxn>
                <a:cxn ang="0">
                  <a:pos x="0" y="1858"/>
                </a:cxn>
                <a:cxn ang="0">
                  <a:pos x="0" y="0"/>
                </a:cxn>
                <a:cxn ang="0">
                  <a:pos x="1854" y="1858"/>
                </a:cxn>
                <a:cxn ang="0">
                  <a:pos x="1854" y="1858"/>
                </a:cxn>
              </a:cxnLst>
              <a:rect l="0" t="0" r="r" b="b"/>
              <a:pathLst>
                <a:path w="1854" h="1858">
                  <a:moveTo>
                    <a:pt x="1854" y="1858"/>
                  </a:moveTo>
                  <a:lnTo>
                    <a:pt x="0" y="1858"/>
                  </a:lnTo>
                  <a:lnTo>
                    <a:pt x="0" y="0"/>
                  </a:lnTo>
                  <a:lnTo>
                    <a:pt x="1854" y="1858"/>
                  </a:lnTo>
                  <a:lnTo>
                    <a:pt x="1854" y="185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11621" name="Freeform 5"/>
            <p:cNvSpPr>
              <a:spLocks/>
            </p:cNvSpPr>
            <p:nvPr/>
          </p:nvSpPr>
          <p:spPr bwMode="ltGray">
            <a:xfrm>
              <a:off x="0" y="2735"/>
              <a:ext cx="1745" cy="1577"/>
            </a:xfrm>
            <a:custGeom>
              <a:avLst/>
              <a:gdLst/>
              <a:ahLst/>
              <a:cxnLst>
                <a:cxn ang="0">
                  <a:pos x="1640" y="1377"/>
                </a:cxn>
                <a:cxn ang="0">
                  <a:pos x="1692" y="1479"/>
                </a:cxn>
                <a:cxn ang="0">
                  <a:pos x="1732" y="1577"/>
                </a:cxn>
                <a:cxn ang="0">
                  <a:pos x="1745" y="1577"/>
                </a:cxn>
                <a:cxn ang="0">
                  <a:pos x="1703" y="1469"/>
                </a:cxn>
                <a:cxn ang="0">
                  <a:pos x="1649" y="1367"/>
                </a:cxn>
                <a:cxn ang="0">
                  <a:pos x="1535" y="1157"/>
                </a:cxn>
                <a:cxn ang="0">
                  <a:pos x="1395" y="951"/>
                </a:cxn>
                <a:cxn ang="0">
                  <a:pos x="1236" y="756"/>
                </a:cxn>
                <a:cxn ang="0">
                  <a:pos x="1061" y="582"/>
                </a:cxn>
                <a:cxn ang="0">
                  <a:pos x="876" y="426"/>
                </a:cxn>
                <a:cxn ang="0">
                  <a:pos x="672" y="294"/>
                </a:cxn>
                <a:cxn ang="0">
                  <a:pos x="455" y="174"/>
                </a:cxn>
                <a:cxn ang="0">
                  <a:pos x="234" y="7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22" y="89"/>
                </a:cxn>
                <a:cxn ang="0">
                  <a:pos x="446" y="185"/>
                </a:cxn>
                <a:cxn ang="0">
                  <a:pos x="662" y="305"/>
                </a:cxn>
                <a:cxn ang="0">
                  <a:pos x="866" y="437"/>
                </a:cxn>
                <a:cxn ang="0">
                  <a:pos x="1052" y="593"/>
                </a:cxn>
                <a:cxn ang="0">
                  <a:pos x="1226" y="767"/>
                </a:cxn>
                <a:cxn ang="0">
                  <a:pos x="1385" y="960"/>
                </a:cxn>
                <a:cxn ang="0">
                  <a:pos x="1526" y="1167"/>
                </a:cxn>
                <a:cxn ang="0">
                  <a:pos x="1640" y="1377"/>
                </a:cxn>
              </a:cxnLst>
              <a:rect l="0" t="0" r="r" b="b"/>
              <a:pathLst>
                <a:path w="1745" h="1577">
                  <a:moveTo>
                    <a:pt x="1640" y="1377"/>
                  </a:moveTo>
                  <a:lnTo>
                    <a:pt x="1692" y="1479"/>
                  </a:lnTo>
                  <a:lnTo>
                    <a:pt x="1732" y="1577"/>
                  </a:lnTo>
                  <a:lnTo>
                    <a:pt x="1745" y="1577"/>
                  </a:lnTo>
                  <a:lnTo>
                    <a:pt x="1703" y="1469"/>
                  </a:lnTo>
                  <a:lnTo>
                    <a:pt x="1649" y="1367"/>
                  </a:lnTo>
                  <a:lnTo>
                    <a:pt x="1535" y="1157"/>
                  </a:lnTo>
                  <a:lnTo>
                    <a:pt x="1395" y="951"/>
                  </a:lnTo>
                  <a:lnTo>
                    <a:pt x="1236" y="756"/>
                  </a:lnTo>
                  <a:lnTo>
                    <a:pt x="1061" y="582"/>
                  </a:lnTo>
                  <a:lnTo>
                    <a:pt x="876" y="426"/>
                  </a:lnTo>
                  <a:lnTo>
                    <a:pt x="672" y="294"/>
                  </a:lnTo>
                  <a:lnTo>
                    <a:pt x="455" y="174"/>
                  </a:lnTo>
                  <a:lnTo>
                    <a:pt x="234" y="7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2" y="89"/>
                  </a:lnTo>
                  <a:lnTo>
                    <a:pt x="446" y="185"/>
                  </a:lnTo>
                  <a:lnTo>
                    <a:pt x="662" y="305"/>
                  </a:lnTo>
                  <a:lnTo>
                    <a:pt x="866" y="437"/>
                  </a:lnTo>
                  <a:lnTo>
                    <a:pt x="1052" y="593"/>
                  </a:lnTo>
                  <a:lnTo>
                    <a:pt x="1226" y="767"/>
                  </a:lnTo>
                  <a:lnTo>
                    <a:pt x="1385" y="960"/>
                  </a:lnTo>
                  <a:lnTo>
                    <a:pt x="1526" y="1167"/>
                  </a:lnTo>
                  <a:lnTo>
                    <a:pt x="1640" y="1377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11622" name="Freeform 6"/>
            <p:cNvSpPr>
              <a:spLocks/>
            </p:cNvSpPr>
            <p:nvPr/>
          </p:nvSpPr>
          <p:spPr bwMode="ltGray">
            <a:xfrm>
              <a:off x="0" y="2544"/>
              <a:ext cx="1745" cy="17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10" y="88"/>
                </a:cxn>
                <a:cxn ang="0">
                  <a:pos x="426" y="190"/>
                </a:cxn>
                <a:cxn ang="0">
                  <a:pos x="630" y="304"/>
                </a:cxn>
                <a:cxn ang="0">
                  <a:pos x="818" y="442"/>
                </a:cxn>
                <a:cxn ang="0">
                  <a:pos x="998" y="592"/>
                </a:cxn>
                <a:cxn ang="0">
                  <a:pos x="1164" y="766"/>
                </a:cxn>
                <a:cxn ang="0">
                  <a:pos x="1310" y="942"/>
                </a:cxn>
                <a:cxn ang="0">
                  <a:pos x="1454" y="1146"/>
                </a:cxn>
                <a:cxn ang="0">
                  <a:pos x="1536" y="1298"/>
                </a:cxn>
                <a:cxn ang="0">
                  <a:pos x="1614" y="1456"/>
                </a:cxn>
                <a:cxn ang="0">
                  <a:pos x="1682" y="1616"/>
                </a:cxn>
                <a:cxn ang="0">
                  <a:pos x="1733" y="1768"/>
                </a:cxn>
                <a:cxn ang="0">
                  <a:pos x="1745" y="1768"/>
                </a:cxn>
                <a:cxn ang="0">
                  <a:pos x="1691" y="1606"/>
                </a:cxn>
                <a:cxn ang="0">
                  <a:pos x="1623" y="1445"/>
                </a:cxn>
                <a:cxn ang="0">
                  <a:pos x="1547" y="1288"/>
                </a:cxn>
                <a:cxn ang="0">
                  <a:pos x="1463" y="1136"/>
                </a:cxn>
                <a:cxn ang="0">
                  <a:pos x="1320" y="932"/>
                </a:cxn>
                <a:cxn ang="0">
                  <a:pos x="1173" y="755"/>
                </a:cxn>
                <a:cxn ang="0">
                  <a:pos x="1008" y="581"/>
                </a:cxn>
                <a:cxn ang="0">
                  <a:pos x="827" y="431"/>
                </a:cxn>
                <a:cxn ang="0">
                  <a:pos x="642" y="293"/>
                </a:cxn>
                <a:cxn ang="0">
                  <a:pos x="437" y="179"/>
                </a:cxn>
                <a:cxn ang="0">
                  <a:pos x="222" y="78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745" h="1768">
                  <a:moveTo>
                    <a:pt x="0" y="0"/>
                  </a:moveTo>
                  <a:lnTo>
                    <a:pt x="0" y="12"/>
                  </a:lnTo>
                  <a:lnTo>
                    <a:pt x="210" y="88"/>
                  </a:lnTo>
                  <a:lnTo>
                    <a:pt x="426" y="190"/>
                  </a:lnTo>
                  <a:lnTo>
                    <a:pt x="630" y="304"/>
                  </a:lnTo>
                  <a:lnTo>
                    <a:pt x="818" y="442"/>
                  </a:lnTo>
                  <a:lnTo>
                    <a:pt x="998" y="592"/>
                  </a:lnTo>
                  <a:lnTo>
                    <a:pt x="1164" y="766"/>
                  </a:lnTo>
                  <a:lnTo>
                    <a:pt x="1310" y="942"/>
                  </a:lnTo>
                  <a:lnTo>
                    <a:pt x="1454" y="1146"/>
                  </a:lnTo>
                  <a:lnTo>
                    <a:pt x="1536" y="1298"/>
                  </a:lnTo>
                  <a:lnTo>
                    <a:pt x="1614" y="1456"/>
                  </a:lnTo>
                  <a:lnTo>
                    <a:pt x="1682" y="1616"/>
                  </a:lnTo>
                  <a:lnTo>
                    <a:pt x="1733" y="1768"/>
                  </a:lnTo>
                  <a:lnTo>
                    <a:pt x="1745" y="1768"/>
                  </a:lnTo>
                  <a:lnTo>
                    <a:pt x="1691" y="1606"/>
                  </a:lnTo>
                  <a:lnTo>
                    <a:pt x="1623" y="1445"/>
                  </a:lnTo>
                  <a:lnTo>
                    <a:pt x="1547" y="1288"/>
                  </a:lnTo>
                  <a:lnTo>
                    <a:pt x="1463" y="1136"/>
                  </a:lnTo>
                  <a:lnTo>
                    <a:pt x="1320" y="932"/>
                  </a:lnTo>
                  <a:lnTo>
                    <a:pt x="1173" y="755"/>
                  </a:lnTo>
                  <a:lnTo>
                    <a:pt x="1008" y="581"/>
                  </a:lnTo>
                  <a:lnTo>
                    <a:pt x="827" y="431"/>
                  </a:lnTo>
                  <a:lnTo>
                    <a:pt x="642" y="293"/>
                  </a:lnTo>
                  <a:lnTo>
                    <a:pt x="437" y="179"/>
                  </a:lnTo>
                  <a:lnTo>
                    <a:pt x="222" y="7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11623" name="Oval 7"/>
            <p:cNvSpPr>
              <a:spLocks noChangeArrowheads="1"/>
            </p:cNvSpPr>
            <p:nvPr/>
          </p:nvSpPr>
          <p:spPr bwMode="ltGray">
            <a:xfrm>
              <a:off x="209" y="2784"/>
              <a:ext cx="86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11624" name="Oval 8"/>
            <p:cNvSpPr>
              <a:spLocks noChangeArrowheads="1"/>
            </p:cNvSpPr>
            <p:nvPr/>
          </p:nvSpPr>
          <p:spPr bwMode="ltGray">
            <a:xfrm>
              <a:off x="1536" y="3884"/>
              <a:ext cx="92" cy="9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11625" name="Oval 9"/>
            <p:cNvSpPr>
              <a:spLocks noChangeArrowheads="1"/>
            </p:cNvSpPr>
            <p:nvPr/>
          </p:nvSpPr>
          <p:spPr bwMode="ltGray">
            <a:xfrm>
              <a:off x="791" y="2723"/>
              <a:ext cx="121" cy="12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111626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73250"/>
            <a:ext cx="7772400" cy="1555750"/>
          </a:xfrm>
        </p:spPr>
        <p:txBody>
          <a:bodyPr/>
          <a:lstStyle>
            <a:lvl1pPr>
              <a:defRPr sz="4800"/>
            </a:lvl1pPr>
          </a:lstStyle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111627" name="Rectangle 11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111628" name="Rectangle 12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fld id="{F3D78A95-C349-4442-859E-DC11466C3320}" type="datetime1">
              <a:rPr lang="el-GR"/>
              <a:pPr/>
              <a:t>25/1/2014</a:t>
            </a:fld>
            <a:endParaRPr lang="el-GR"/>
          </a:p>
        </p:txBody>
      </p:sp>
      <p:sp>
        <p:nvSpPr>
          <p:cNvPr id="111629" name="Rectangle 13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Τουκμενίδης Μηνάς - 3ο ΓΕΛ Αμπελοκήπων Θεσσαλονίκης</a:t>
            </a:r>
          </a:p>
        </p:txBody>
      </p:sp>
      <p:sp>
        <p:nvSpPr>
          <p:cNvPr id="111630" name="Rectangle 14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C1CCCDBA-2373-4EA1-9F58-2F5032624527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 advClick="0" advTm="4000"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8A7D058-FDCD-44CD-8932-6DE276BEAE3C}" type="datetime1">
              <a:rPr lang="el-GR"/>
              <a:pPr/>
              <a:t>25/1/2014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Τουκμενίδης Μηνάς - 3ο ΓΕΛ Αμπελοκήπων Θεσσαλονίκης</a:t>
            </a: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67E3C9-2BC8-473A-AECF-1CCC089CFC9C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 advClick="0" advTm="4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B5BCDFD-5F6E-4C6B-A97B-79F34AD4416D}" type="datetime1">
              <a:rPr lang="el-GR"/>
              <a:pPr/>
              <a:t>25/1/2014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Τουκμενίδης Μηνάς - 3ο ΓΕΛ Αμπελοκήπων Θεσσαλονίκης</a:t>
            </a: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EA5E83-7EC2-4C80-9A7B-A0F87562B089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 advClick="0" advTm="4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BB7375A-EA4F-4A14-B7D9-E69537A850AC}" type="datetime1">
              <a:rPr lang="el-GR"/>
              <a:pPr/>
              <a:t>25/1/2014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Τουκμενίδης Μηνάς - 3ο ΓΕΛ Αμπελοκήπων Θεσσαλονίκης</a:t>
            </a: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3253FD-4748-4E94-90C0-B4B73BFDFBA9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 advClick="0" advTm="4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47ADFCB-6005-4CE1-A803-2024CC72E2C4}" type="datetime1">
              <a:rPr lang="el-GR"/>
              <a:pPr/>
              <a:t>25/1/2014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Τουκμενίδης Μηνάς - 3ο ΓΕΛ Αμπελοκήπων Θεσσαλονίκης</a:t>
            </a: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A11175-6538-4346-9E81-63C132354A40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 advClick="0" advTm="4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27787EB-9F08-4759-A697-0460EA36373B}" type="datetime1">
              <a:rPr lang="el-GR"/>
              <a:pPr/>
              <a:t>25/1/2014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Τουκμενίδης Μηνάς - 3ο ΓΕΛ Αμπελοκήπων Θεσσαλονίκης</a:t>
            </a:r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3D7D6E-72C6-4EAE-8B11-7ECEE7ABAC3F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 advClick="0" advTm="4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3FE6BBB-01DA-44F3-B3AA-2A31829A577C}" type="datetime1">
              <a:rPr lang="el-GR"/>
              <a:pPr/>
              <a:t>25/1/2014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Τουκμενίδης Μηνάς - 3ο ΓΕΛ Αμπελοκήπων Θεσσαλονίκης</a:t>
            </a:r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97AAA3-9D9B-4950-B953-E0CB1FC4817B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 advClick="0" advTm="4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38C8C6B-D18B-4EB5-B345-226E6F83ADFB}" type="datetime1">
              <a:rPr lang="el-GR"/>
              <a:pPr/>
              <a:t>25/1/2014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Τουκμενίδης Μηνάς - 3ο ΓΕΛ Αμπελοκήπων Θεσσαλονίκης</a:t>
            </a:r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26BA6C-F228-4337-8FFE-95E9DD799FFA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 advClick="0" advTm="4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69E2783-5574-4E27-A7E7-35CD2491980B}" type="datetime1">
              <a:rPr lang="el-GR"/>
              <a:pPr/>
              <a:t>25/1/2014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Τουκμενίδης Μηνάς - 3ο ΓΕΛ Αμπελοκήπων Θεσσαλονίκης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F8001C-8CF7-4AC4-BCE3-C0E583C2C5AE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 advClick="0" advTm="4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A4CA6B5-2AB1-4DB5-AE11-8B5469FC5987}" type="datetime1">
              <a:rPr lang="el-GR"/>
              <a:pPr/>
              <a:t>25/1/2014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Τουκμενίδης Μηνάς - 3ο ΓΕΛ Αμπελοκήπων Θεσσαλονίκης</a:t>
            </a:r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254B36-9E1F-4771-B00E-5777690E81CA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 advClick="0" advTm="4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851333B-2615-41B3-983C-915DA4D3633B}" type="datetime1">
              <a:rPr lang="el-GR"/>
              <a:pPr/>
              <a:t>25/1/2014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Τουκμενίδης Μηνάς - 3ο ΓΕΛ Αμπελοκήπων Θεσσαλονίκης</a:t>
            </a:r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C99467-1542-4BA4-8467-22527EF3894E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 advClick="0" advTm="4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0594" name="Group 2"/>
          <p:cNvGrpSpPr>
            <a:grpSpLocks/>
          </p:cNvGrpSpPr>
          <p:nvPr/>
        </p:nvGrpSpPr>
        <p:grpSpPr bwMode="auto">
          <a:xfrm>
            <a:off x="0" y="3902075"/>
            <a:ext cx="3400425" cy="2949575"/>
            <a:chOff x="0" y="2458"/>
            <a:chExt cx="2142" cy="1858"/>
          </a:xfrm>
        </p:grpSpPr>
        <p:sp>
          <p:nvSpPr>
            <p:cNvPr id="110595" name="Freeform 3"/>
            <p:cNvSpPr>
              <a:spLocks/>
            </p:cNvSpPr>
            <p:nvPr/>
          </p:nvSpPr>
          <p:spPr bwMode="ltGray">
            <a:xfrm>
              <a:off x="0" y="2508"/>
              <a:ext cx="2142" cy="1804"/>
            </a:xfrm>
            <a:custGeom>
              <a:avLst/>
              <a:gdLst/>
              <a:ahLst/>
              <a:cxnLst>
                <a:cxn ang="0">
                  <a:pos x="329" y="66"/>
                </a:cxn>
                <a:cxn ang="0">
                  <a:pos x="161" y="3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161" y="42"/>
                </a:cxn>
                <a:cxn ang="0">
                  <a:pos x="323" y="78"/>
                </a:cxn>
                <a:cxn ang="0">
                  <a:pos x="556" y="150"/>
                </a:cxn>
                <a:cxn ang="0">
                  <a:pos x="777" y="245"/>
                </a:cxn>
                <a:cxn ang="0">
                  <a:pos x="993" y="365"/>
                </a:cxn>
                <a:cxn ang="0">
                  <a:pos x="1196" y="503"/>
                </a:cxn>
                <a:cxn ang="0">
                  <a:pos x="1381" y="653"/>
                </a:cxn>
                <a:cxn ang="0">
                  <a:pos x="1555" y="827"/>
                </a:cxn>
                <a:cxn ang="0">
                  <a:pos x="1710" y="1019"/>
                </a:cxn>
                <a:cxn ang="0">
                  <a:pos x="1854" y="1229"/>
                </a:cxn>
                <a:cxn ang="0">
                  <a:pos x="1937" y="1366"/>
                </a:cxn>
                <a:cxn ang="0">
                  <a:pos x="2009" y="1510"/>
                </a:cxn>
                <a:cxn ang="0">
                  <a:pos x="2069" y="1654"/>
                </a:cxn>
                <a:cxn ang="0">
                  <a:pos x="2123" y="1804"/>
                </a:cxn>
                <a:cxn ang="0">
                  <a:pos x="2135" y="1804"/>
                </a:cxn>
                <a:cxn ang="0">
                  <a:pos x="2081" y="1654"/>
                </a:cxn>
                <a:cxn ang="0">
                  <a:pos x="2021" y="1510"/>
                </a:cxn>
                <a:cxn ang="0">
                  <a:pos x="1949" y="1366"/>
                </a:cxn>
                <a:cxn ang="0">
                  <a:pos x="1866" y="1223"/>
                </a:cxn>
                <a:cxn ang="0">
                  <a:pos x="1722" y="1013"/>
                </a:cxn>
                <a:cxn ang="0">
                  <a:pos x="1561" y="821"/>
                </a:cxn>
                <a:cxn ang="0">
                  <a:pos x="1387" y="647"/>
                </a:cxn>
                <a:cxn ang="0">
                  <a:pos x="1202" y="491"/>
                </a:cxn>
                <a:cxn ang="0">
                  <a:pos x="999" y="353"/>
                </a:cxn>
                <a:cxn ang="0">
                  <a:pos x="783" y="239"/>
                </a:cxn>
                <a:cxn ang="0">
                  <a:pos x="562" y="138"/>
                </a:cxn>
                <a:cxn ang="0">
                  <a:pos x="329" y="66"/>
                </a:cxn>
                <a:cxn ang="0">
                  <a:pos x="329" y="66"/>
                </a:cxn>
              </a:cxnLst>
              <a:rect l="0" t="0" r="r" b="b"/>
              <a:pathLst>
                <a:path w="2135" h="1804">
                  <a:moveTo>
                    <a:pt x="329" y="66"/>
                  </a:moveTo>
                  <a:lnTo>
                    <a:pt x="161" y="3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61" y="42"/>
                  </a:lnTo>
                  <a:lnTo>
                    <a:pt x="323" y="78"/>
                  </a:lnTo>
                  <a:lnTo>
                    <a:pt x="556" y="150"/>
                  </a:lnTo>
                  <a:lnTo>
                    <a:pt x="777" y="245"/>
                  </a:lnTo>
                  <a:lnTo>
                    <a:pt x="993" y="365"/>
                  </a:lnTo>
                  <a:lnTo>
                    <a:pt x="1196" y="503"/>
                  </a:lnTo>
                  <a:lnTo>
                    <a:pt x="1381" y="653"/>
                  </a:lnTo>
                  <a:lnTo>
                    <a:pt x="1555" y="827"/>
                  </a:lnTo>
                  <a:lnTo>
                    <a:pt x="1710" y="1019"/>
                  </a:lnTo>
                  <a:lnTo>
                    <a:pt x="1854" y="1229"/>
                  </a:lnTo>
                  <a:lnTo>
                    <a:pt x="1937" y="1366"/>
                  </a:lnTo>
                  <a:lnTo>
                    <a:pt x="2009" y="1510"/>
                  </a:lnTo>
                  <a:lnTo>
                    <a:pt x="2069" y="1654"/>
                  </a:lnTo>
                  <a:lnTo>
                    <a:pt x="2123" y="1804"/>
                  </a:lnTo>
                  <a:lnTo>
                    <a:pt x="2135" y="1804"/>
                  </a:lnTo>
                  <a:lnTo>
                    <a:pt x="2081" y="1654"/>
                  </a:lnTo>
                  <a:lnTo>
                    <a:pt x="2021" y="1510"/>
                  </a:lnTo>
                  <a:lnTo>
                    <a:pt x="1949" y="1366"/>
                  </a:lnTo>
                  <a:lnTo>
                    <a:pt x="1866" y="1223"/>
                  </a:lnTo>
                  <a:lnTo>
                    <a:pt x="1722" y="1013"/>
                  </a:lnTo>
                  <a:lnTo>
                    <a:pt x="1561" y="821"/>
                  </a:lnTo>
                  <a:lnTo>
                    <a:pt x="1387" y="647"/>
                  </a:lnTo>
                  <a:lnTo>
                    <a:pt x="1202" y="491"/>
                  </a:lnTo>
                  <a:lnTo>
                    <a:pt x="999" y="353"/>
                  </a:lnTo>
                  <a:lnTo>
                    <a:pt x="783" y="239"/>
                  </a:lnTo>
                  <a:lnTo>
                    <a:pt x="562" y="138"/>
                  </a:lnTo>
                  <a:lnTo>
                    <a:pt x="329" y="66"/>
                  </a:lnTo>
                  <a:lnTo>
                    <a:pt x="329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10596" name="Freeform 4"/>
            <p:cNvSpPr>
              <a:spLocks/>
            </p:cNvSpPr>
            <p:nvPr/>
          </p:nvSpPr>
          <p:spPr bwMode="hidden">
            <a:xfrm>
              <a:off x="0" y="2458"/>
              <a:ext cx="1854" cy="1858"/>
            </a:xfrm>
            <a:custGeom>
              <a:avLst/>
              <a:gdLst/>
              <a:ahLst/>
              <a:cxnLst>
                <a:cxn ang="0">
                  <a:pos x="1854" y="1858"/>
                </a:cxn>
                <a:cxn ang="0">
                  <a:pos x="0" y="1858"/>
                </a:cxn>
                <a:cxn ang="0">
                  <a:pos x="0" y="0"/>
                </a:cxn>
                <a:cxn ang="0">
                  <a:pos x="1854" y="1858"/>
                </a:cxn>
                <a:cxn ang="0">
                  <a:pos x="1854" y="1858"/>
                </a:cxn>
              </a:cxnLst>
              <a:rect l="0" t="0" r="r" b="b"/>
              <a:pathLst>
                <a:path w="1854" h="1858">
                  <a:moveTo>
                    <a:pt x="1854" y="1858"/>
                  </a:moveTo>
                  <a:lnTo>
                    <a:pt x="0" y="1858"/>
                  </a:lnTo>
                  <a:lnTo>
                    <a:pt x="0" y="0"/>
                  </a:lnTo>
                  <a:lnTo>
                    <a:pt x="1854" y="1858"/>
                  </a:lnTo>
                  <a:lnTo>
                    <a:pt x="1854" y="185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10597" name="Freeform 5"/>
            <p:cNvSpPr>
              <a:spLocks/>
            </p:cNvSpPr>
            <p:nvPr/>
          </p:nvSpPr>
          <p:spPr bwMode="ltGray">
            <a:xfrm>
              <a:off x="0" y="2735"/>
              <a:ext cx="1745" cy="1577"/>
            </a:xfrm>
            <a:custGeom>
              <a:avLst/>
              <a:gdLst/>
              <a:ahLst/>
              <a:cxnLst>
                <a:cxn ang="0">
                  <a:pos x="1640" y="1377"/>
                </a:cxn>
                <a:cxn ang="0">
                  <a:pos x="1692" y="1479"/>
                </a:cxn>
                <a:cxn ang="0">
                  <a:pos x="1732" y="1577"/>
                </a:cxn>
                <a:cxn ang="0">
                  <a:pos x="1745" y="1577"/>
                </a:cxn>
                <a:cxn ang="0">
                  <a:pos x="1703" y="1469"/>
                </a:cxn>
                <a:cxn ang="0">
                  <a:pos x="1649" y="1367"/>
                </a:cxn>
                <a:cxn ang="0">
                  <a:pos x="1535" y="1157"/>
                </a:cxn>
                <a:cxn ang="0">
                  <a:pos x="1395" y="951"/>
                </a:cxn>
                <a:cxn ang="0">
                  <a:pos x="1236" y="756"/>
                </a:cxn>
                <a:cxn ang="0">
                  <a:pos x="1061" y="582"/>
                </a:cxn>
                <a:cxn ang="0">
                  <a:pos x="876" y="426"/>
                </a:cxn>
                <a:cxn ang="0">
                  <a:pos x="672" y="294"/>
                </a:cxn>
                <a:cxn ang="0">
                  <a:pos x="455" y="174"/>
                </a:cxn>
                <a:cxn ang="0">
                  <a:pos x="234" y="7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22" y="89"/>
                </a:cxn>
                <a:cxn ang="0">
                  <a:pos x="446" y="185"/>
                </a:cxn>
                <a:cxn ang="0">
                  <a:pos x="662" y="305"/>
                </a:cxn>
                <a:cxn ang="0">
                  <a:pos x="866" y="437"/>
                </a:cxn>
                <a:cxn ang="0">
                  <a:pos x="1052" y="593"/>
                </a:cxn>
                <a:cxn ang="0">
                  <a:pos x="1226" y="767"/>
                </a:cxn>
                <a:cxn ang="0">
                  <a:pos x="1385" y="960"/>
                </a:cxn>
                <a:cxn ang="0">
                  <a:pos x="1526" y="1167"/>
                </a:cxn>
                <a:cxn ang="0">
                  <a:pos x="1640" y="1377"/>
                </a:cxn>
              </a:cxnLst>
              <a:rect l="0" t="0" r="r" b="b"/>
              <a:pathLst>
                <a:path w="1745" h="1577">
                  <a:moveTo>
                    <a:pt x="1640" y="1377"/>
                  </a:moveTo>
                  <a:lnTo>
                    <a:pt x="1692" y="1479"/>
                  </a:lnTo>
                  <a:lnTo>
                    <a:pt x="1732" y="1577"/>
                  </a:lnTo>
                  <a:lnTo>
                    <a:pt x="1745" y="1577"/>
                  </a:lnTo>
                  <a:lnTo>
                    <a:pt x="1703" y="1469"/>
                  </a:lnTo>
                  <a:lnTo>
                    <a:pt x="1649" y="1367"/>
                  </a:lnTo>
                  <a:lnTo>
                    <a:pt x="1535" y="1157"/>
                  </a:lnTo>
                  <a:lnTo>
                    <a:pt x="1395" y="951"/>
                  </a:lnTo>
                  <a:lnTo>
                    <a:pt x="1236" y="756"/>
                  </a:lnTo>
                  <a:lnTo>
                    <a:pt x="1061" y="582"/>
                  </a:lnTo>
                  <a:lnTo>
                    <a:pt x="876" y="426"/>
                  </a:lnTo>
                  <a:lnTo>
                    <a:pt x="672" y="294"/>
                  </a:lnTo>
                  <a:lnTo>
                    <a:pt x="455" y="174"/>
                  </a:lnTo>
                  <a:lnTo>
                    <a:pt x="234" y="7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2" y="89"/>
                  </a:lnTo>
                  <a:lnTo>
                    <a:pt x="446" y="185"/>
                  </a:lnTo>
                  <a:lnTo>
                    <a:pt x="662" y="305"/>
                  </a:lnTo>
                  <a:lnTo>
                    <a:pt x="866" y="437"/>
                  </a:lnTo>
                  <a:lnTo>
                    <a:pt x="1052" y="593"/>
                  </a:lnTo>
                  <a:lnTo>
                    <a:pt x="1226" y="767"/>
                  </a:lnTo>
                  <a:lnTo>
                    <a:pt x="1385" y="960"/>
                  </a:lnTo>
                  <a:lnTo>
                    <a:pt x="1526" y="1167"/>
                  </a:lnTo>
                  <a:lnTo>
                    <a:pt x="1640" y="1377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10598" name="Freeform 6"/>
            <p:cNvSpPr>
              <a:spLocks/>
            </p:cNvSpPr>
            <p:nvPr/>
          </p:nvSpPr>
          <p:spPr bwMode="ltGray">
            <a:xfrm>
              <a:off x="0" y="2544"/>
              <a:ext cx="1745" cy="17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10" y="88"/>
                </a:cxn>
                <a:cxn ang="0">
                  <a:pos x="426" y="190"/>
                </a:cxn>
                <a:cxn ang="0">
                  <a:pos x="630" y="304"/>
                </a:cxn>
                <a:cxn ang="0">
                  <a:pos x="818" y="442"/>
                </a:cxn>
                <a:cxn ang="0">
                  <a:pos x="998" y="592"/>
                </a:cxn>
                <a:cxn ang="0">
                  <a:pos x="1164" y="766"/>
                </a:cxn>
                <a:cxn ang="0">
                  <a:pos x="1310" y="942"/>
                </a:cxn>
                <a:cxn ang="0">
                  <a:pos x="1454" y="1146"/>
                </a:cxn>
                <a:cxn ang="0">
                  <a:pos x="1536" y="1298"/>
                </a:cxn>
                <a:cxn ang="0">
                  <a:pos x="1614" y="1456"/>
                </a:cxn>
                <a:cxn ang="0">
                  <a:pos x="1682" y="1616"/>
                </a:cxn>
                <a:cxn ang="0">
                  <a:pos x="1733" y="1768"/>
                </a:cxn>
                <a:cxn ang="0">
                  <a:pos x="1745" y="1768"/>
                </a:cxn>
                <a:cxn ang="0">
                  <a:pos x="1691" y="1606"/>
                </a:cxn>
                <a:cxn ang="0">
                  <a:pos x="1623" y="1445"/>
                </a:cxn>
                <a:cxn ang="0">
                  <a:pos x="1547" y="1288"/>
                </a:cxn>
                <a:cxn ang="0">
                  <a:pos x="1463" y="1136"/>
                </a:cxn>
                <a:cxn ang="0">
                  <a:pos x="1320" y="932"/>
                </a:cxn>
                <a:cxn ang="0">
                  <a:pos x="1173" y="755"/>
                </a:cxn>
                <a:cxn ang="0">
                  <a:pos x="1008" y="581"/>
                </a:cxn>
                <a:cxn ang="0">
                  <a:pos x="827" y="431"/>
                </a:cxn>
                <a:cxn ang="0">
                  <a:pos x="642" y="293"/>
                </a:cxn>
                <a:cxn ang="0">
                  <a:pos x="437" y="179"/>
                </a:cxn>
                <a:cxn ang="0">
                  <a:pos x="222" y="78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745" h="1768">
                  <a:moveTo>
                    <a:pt x="0" y="0"/>
                  </a:moveTo>
                  <a:lnTo>
                    <a:pt x="0" y="12"/>
                  </a:lnTo>
                  <a:lnTo>
                    <a:pt x="210" y="88"/>
                  </a:lnTo>
                  <a:lnTo>
                    <a:pt x="426" y="190"/>
                  </a:lnTo>
                  <a:lnTo>
                    <a:pt x="630" y="304"/>
                  </a:lnTo>
                  <a:lnTo>
                    <a:pt x="818" y="442"/>
                  </a:lnTo>
                  <a:lnTo>
                    <a:pt x="998" y="592"/>
                  </a:lnTo>
                  <a:lnTo>
                    <a:pt x="1164" y="766"/>
                  </a:lnTo>
                  <a:lnTo>
                    <a:pt x="1310" y="942"/>
                  </a:lnTo>
                  <a:lnTo>
                    <a:pt x="1454" y="1146"/>
                  </a:lnTo>
                  <a:lnTo>
                    <a:pt x="1536" y="1298"/>
                  </a:lnTo>
                  <a:lnTo>
                    <a:pt x="1614" y="1456"/>
                  </a:lnTo>
                  <a:lnTo>
                    <a:pt x="1682" y="1616"/>
                  </a:lnTo>
                  <a:lnTo>
                    <a:pt x="1733" y="1768"/>
                  </a:lnTo>
                  <a:lnTo>
                    <a:pt x="1745" y="1768"/>
                  </a:lnTo>
                  <a:lnTo>
                    <a:pt x="1691" y="1606"/>
                  </a:lnTo>
                  <a:lnTo>
                    <a:pt x="1623" y="1445"/>
                  </a:lnTo>
                  <a:lnTo>
                    <a:pt x="1547" y="1288"/>
                  </a:lnTo>
                  <a:lnTo>
                    <a:pt x="1463" y="1136"/>
                  </a:lnTo>
                  <a:lnTo>
                    <a:pt x="1320" y="932"/>
                  </a:lnTo>
                  <a:lnTo>
                    <a:pt x="1173" y="755"/>
                  </a:lnTo>
                  <a:lnTo>
                    <a:pt x="1008" y="581"/>
                  </a:lnTo>
                  <a:lnTo>
                    <a:pt x="827" y="431"/>
                  </a:lnTo>
                  <a:lnTo>
                    <a:pt x="642" y="293"/>
                  </a:lnTo>
                  <a:lnTo>
                    <a:pt x="437" y="179"/>
                  </a:lnTo>
                  <a:lnTo>
                    <a:pt x="222" y="7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10599" name="Oval 7"/>
            <p:cNvSpPr>
              <a:spLocks noChangeArrowheads="1"/>
            </p:cNvSpPr>
            <p:nvPr/>
          </p:nvSpPr>
          <p:spPr bwMode="ltGray">
            <a:xfrm>
              <a:off x="209" y="2784"/>
              <a:ext cx="86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10600" name="Oval 8"/>
            <p:cNvSpPr>
              <a:spLocks noChangeArrowheads="1"/>
            </p:cNvSpPr>
            <p:nvPr/>
          </p:nvSpPr>
          <p:spPr bwMode="ltGray">
            <a:xfrm>
              <a:off x="1536" y="3884"/>
              <a:ext cx="92" cy="9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10601" name="Oval 9"/>
            <p:cNvSpPr>
              <a:spLocks noChangeArrowheads="1"/>
            </p:cNvSpPr>
            <p:nvPr/>
          </p:nvSpPr>
          <p:spPr bwMode="ltGray">
            <a:xfrm>
              <a:off x="791" y="2723"/>
              <a:ext cx="121" cy="12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110602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Κάντε κλικ για επεξεργασία του τίτλου</a:t>
            </a:r>
          </a:p>
        </p:txBody>
      </p:sp>
      <p:sp>
        <p:nvSpPr>
          <p:cNvPr id="110603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</a:p>
        </p:txBody>
      </p:sp>
      <p:sp>
        <p:nvSpPr>
          <p:cNvPr id="110604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10199"/>
                  </a:outerShdw>
                </a:effectLst>
              </a:defRPr>
            </a:lvl1pPr>
          </a:lstStyle>
          <a:p>
            <a:fld id="{270E0ADC-041A-4E99-A53C-7E20B14D2753}" type="datetime1">
              <a:rPr lang="el-GR"/>
              <a:pPr/>
              <a:t>25/1/2014</a:t>
            </a:fld>
            <a:endParaRPr lang="el-GR"/>
          </a:p>
        </p:txBody>
      </p:sp>
      <p:sp>
        <p:nvSpPr>
          <p:cNvPr id="110605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10199"/>
                  </a:outerShdw>
                </a:effectLst>
              </a:defRPr>
            </a:lvl1pPr>
          </a:lstStyle>
          <a:p>
            <a:r>
              <a:rPr lang="el-GR"/>
              <a:t>Τουκμενίδης Μηνάς - 3ο ΓΕΛ Αμπελοκήπων Θεσσαλονίκης</a:t>
            </a:r>
          </a:p>
        </p:txBody>
      </p:sp>
      <p:sp>
        <p:nvSpPr>
          <p:cNvPr id="110606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10199"/>
                  </a:outerShdw>
                </a:effectLst>
              </a:defRPr>
            </a:lvl1pPr>
          </a:lstStyle>
          <a:p>
            <a:fld id="{F8E3ADAF-9800-487E-83DB-75493767D511}" type="slidenum">
              <a:rPr lang="el-GR"/>
              <a:pPr/>
              <a:t>‹#›</a:t>
            </a:fld>
            <a:endParaRPr lang="el-GR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transition spd="med" advClick="0" advTm="4000"/>
  <p:timing>
    <p:tnLst>
      <p:par>
        <p:cTn id="1" dur="indefinite" restart="never" nodeType="tmRoot"/>
      </p:par>
    </p:tnLst>
  </p:timing>
  <p:hf hdr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l"/>
        <a:defRPr sz="32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l"/>
        <a:defRPr sz="24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.png"/><Relationship Id="rId4" Type="http://schemas.openxmlformats.org/officeDocument/2006/relationships/audio" Target="../media/audio3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5.wav"/><Relationship Id="rId4" Type="http://schemas.openxmlformats.org/officeDocument/2006/relationships/audio" Target="../media/audio2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7.wav"/><Relationship Id="rId4" Type="http://schemas.openxmlformats.org/officeDocument/2006/relationships/audio" Target="../media/audio6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1CBE7-988A-4D12-BAC2-3E3FE8D5D34B}" type="datetime1">
              <a:rPr lang="el-GR"/>
              <a:pPr/>
              <a:t>25/1/2014</a:t>
            </a:fld>
            <a:endParaRPr lang="el-GR"/>
          </a:p>
        </p:txBody>
      </p:sp>
      <p:sp>
        <p:nvSpPr>
          <p:cNvPr id="11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Τουκμενίδης Μηνάς - 3ο ΓΕΛ Αμπελοκήπων Θεσσαλονίκης</a:t>
            </a:r>
          </a:p>
        </p:txBody>
      </p:sp>
      <p:sp>
        <p:nvSpPr>
          <p:cNvPr id="12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D833F-8E43-4DBF-8A19-783F7CF13A82}" type="slidenum">
              <a:rPr lang="el-GR"/>
              <a:pPr/>
              <a:t>1</a:t>
            </a:fld>
            <a:endParaRPr lang="el-GR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430213"/>
            <a:ext cx="7543800" cy="788987"/>
          </a:xfrm>
        </p:spPr>
        <p:txBody>
          <a:bodyPr/>
          <a:lstStyle/>
          <a:p>
            <a:r>
              <a:rPr lang="el-GR" sz="3200">
                <a:solidFill>
                  <a:srgbClr val="800000"/>
                </a:solidFill>
                <a:effectLst/>
              </a:rPr>
              <a:t>Μια αντίδραση απλής αντικατάστασης</a:t>
            </a:r>
          </a:p>
        </p:txBody>
      </p:sp>
      <p:pic>
        <p:nvPicPr>
          <p:cNvPr id="5125" name="Picture 5" descr="Fe-Cu"/>
          <p:cNvPicPr>
            <a:picLocks noChangeAspect="1" noChangeArrowheads="1"/>
          </p:cNvPicPr>
          <p:nvPr/>
        </p:nvPicPr>
        <p:blipFill>
          <a:blip r:embed="rId5"/>
          <a:srcRect l="43564" t="15518" r="22171" b="8621"/>
          <a:stretch>
            <a:fillRect/>
          </a:stretch>
        </p:blipFill>
        <p:spPr bwMode="auto">
          <a:xfrm>
            <a:off x="914400" y="2133600"/>
            <a:ext cx="2590800" cy="3352800"/>
          </a:xfrm>
          <a:prstGeom prst="rect">
            <a:avLst/>
          </a:prstGeom>
          <a:noFill/>
        </p:spPr>
      </p:pic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3733800" y="1992313"/>
            <a:ext cx="5029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/>
              <a:t>  </a:t>
            </a:r>
            <a:r>
              <a:rPr lang="en-US" sz="2000" b="1">
                <a:solidFill>
                  <a:srgbClr val="969696"/>
                </a:solidFill>
              </a:rPr>
              <a:t>Fe</a:t>
            </a:r>
            <a:r>
              <a:rPr lang="en-US" sz="2000" b="1" baseline="-25000">
                <a:solidFill>
                  <a:srgbClr val="969696"/>
                </a:solidFill>
              </a:rPr>
              <a:t>(s)</a:t>
            </a:r>
            <a:r>
              <a:rPr lang="en-US" sz="2000" b="1"/>
              <a:t>  </a:t>
            </a:r>
            <a:r>
              <a:rPr lang="en-US" sz="2000" b="1">
                <a:solidFill>
                  <a:srgbClr val="FF0000"/>
                </a:solidFill>
              </a:rPr>
              <a:t>+</a:t>
            </a:r>
            <a:r>
              <a:rPr lang="en-US" sz="2000" b="1"/>
              <a:t>  </a:t>
            </a:r>
            <a:r>
              <a:rPr lang="en-US" sz="2000" b="1">
                <a:solidFill>
                  <a:srgbClr val="00FFFF"/>
                </a:solidFill>
              </a:rPr>
              <a:t>CuSO</a:t>
            </a:r>
            <a:r>
              <a:rPr lang="en-US" sz="2000" b="1" baseline="-25000">
                <a:solidFill>
                  <a:srgbClr val="00FFFF"/>
                </a:solidFill>
              </a:rPr>
              <a:t>4(aq)</a:t>
            </a:r>
            <a:r>
              <a:rPr lang="en-US" sz="2000" b="1"/>
              <a:t>  </a:t>
            </a:r>
            <a:r>
              <a:rPr lang="en-US" sz="2000" b="1">
                <a:solidFill>
                  <a:srgbClr val="FF0000"/>
                </a:solidFill>
                <a:sym typeface="Symbol" pitchFamily="18" charset="2"/>
              </a:rPr>
              <a:t></a:t>
            </a:r>
            <a:r>
              <a:rPr lang="en-US" sz="2000" b="1">
                <a:sym typeface="Symbol" pitchFamily="18" charset="2"/>
              </a:rPr>
              <a:t>  </a:t>
            </a:r>
            <a:r>
              <a:rPr lang="en-US" sz="2000" b="1">
                <a:solidFill>
                  <a:srgbClr val="99FF99"/>
                </a:solidFill>
                <a:sym typeface="Symbol" pitchFamily="18" charset="2"/>
              </a:rPr>
              <a:t>FeSO</a:t>
            </a:r>
            <a:r>
              <a:rPr lang="en-US" sz="2000" b="1" baseline="-25000">
                <a:solidFill>
                  <a:srgbClr val="99FF99"/>
                </a:solidFill>
                <a:sym typeface="Symbol" pitchFamily="18" charset="2"/>
              </a:rPr>
              <a:t>4(aq)</a:t>
            </a:r>
            <a:r>
              <a:rPr lang="en-US" sz="2000" b="1">
                <a:sym typeface="Symbol" pitchFamily="18" charset="2"/>
              </a:rPr>
              <a:t>  </a:t>
            </a:r>
            <a:r>
              <a:rPr lang="en-US" sz="2000" b="1">
                <a:solidFill>
                  <a:srgbClr val="FF0000"/>
                </a:solidFill>
                <a:sym typeface="Symbol" pitchFamily="18" charset="2"/>
              </a:rPr>
              <a:t>+</a:t>
            </a:r>
            <a:r>
              <a:rPr lang="en-US" sz="2000" b="1">
                <a:sym typeface="Symbol" pitchFamily="18" charset="2"/>
              </a:rPr>
              <a:t>  </a:t>
            </a:r>
            <a:r>
              <a:rPr lang="en-US" sz="2000" b="1">
                <a:solidFill>
                  <a:srgbClr val="800000"/>
                </a:solidFill>
                <a:sym typeface="Symbol" pitchFamily="18" charset="2"/>
              </a:rPr>
              <a:t>Cu</a:t>
            </a:r>
            <a:r>
              <a:rPr lang="en-US" sz="2000" b="1" baseline="-25000">
                <a:solidFill>
                  <a:srgbClr val="800000"/>
                </a:solidFill>
                <a:sym typeface="Symbol" pitchFamily="18" charset="2"/>
              </a:rPr>
              <a:t>(s)</a:t>
            </a:r>
            <a:endParaRPr lang="en-US" sz="2000" b="1" baseline="-25000">
              <a:sym typeface="Symbol" pitchFamily="18" charset="2"/>
            </a:endParaRPr>
          </a:p>
        </p:txBody>
      </p:sp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3657600" y="2754313"/>
            <a:ext cx="5181600" cy="158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sz="1600">
                <a:solidFill>
                  <a:srgbClr val="FFD88B"/>
                </a:solidFill>
              </a:rPr>
              <a:t>Παρατηρώντας την παραπάνω χημική εξίσωση καταλαβαίνει κανείς το λόγο για τον οποίο, η αντίδραση που παριστάνεται με αυτή, χαρακτηρίζεται ως </a:t>
            </a:r>
            <a:r>
              <a:rPr lang="el-GR" sz="1600" b="1">
                <a:solidFill>
                  <a:srgbClr val="800000"/>
                </a:solidFill>
              </a:rPr>
              <a:t>αντίδραση απλής αντικατάστασης,</a:t>
            </a:r>
            <a:r>
              <a:rPr lang="el-GR" sz="1600">
                <a:solidFill>
                  <a:srgbClr val="FFD88B"/>
                </a:solidFill>
              </a:rPr>
              <a:t> αφού</a:t>
            </a:r>
            <a:r>
              <a:rPr lang="en-US" sz="1600">
                <a:solidFill>
                  <a:srgbClr val="FFD88B"/>
                </a:solidFill>
              </a:rPr>
              <a:t> </a:t>
            </a:r>
            <a:r>
              <a:rPr lang="el-GR" sz="1600">
                <a:solidFill>
                  <a:srgbClr val="FFD88B"/>
                </a:solidFill>
              </a:rPr>
              <a:t>αυτό που φαίνεται να γίνεται, είναι ότι ο σίδηρος (</a:t>
            </a:r>
            <a:r>
              <a:rPr lang="en-US" sz="1600">
                <a:solidFill>
                  <a:srgbClr val="FFD88B"/>
                </a:solidFill>
              </a:rPr>
              <a:t>Fe</a:t>
            </a:r>
            <a:r>
              <a:rPr lang="el-GR" sz="1600">
                <a:solidFill>
                  <a:srgbClr val="FFD88B"/>
                </a:solidFill>
              </a:rPr>
              <a:t>) αντικαθιστά το χαλκό (</a:t>
            </a:r>
            <a:r>
              <a:rPr lang="en-US" sz="1600">
                <a:solidFill>
                  <a:srgbClr val="FFD88B"/>
                </a:solidFill>
              </a:rPr>
              <a:t>Cu</a:t>
            </a:r>
            <a:r>
              <a:rPr lang="el-GR" sz="1600">
                <a:solidFill>
                  <a:srgbClr val="FFD88B"/>
                </a:solidFill>
              </a:rPr>
              <a:t>), στην ένωσή του. </a:t>
            </a:r>
            <a:r>
              <a:rPr lang="el-GR">
                <a:solidFill>
                  <a:srgbClr val="FFD88B"/>
                </a:solidFill>
              </a:rPr>
              <a:t> </a:t>
            </a:r>
          </a:p>
        </p:txBody>
      </p:sp>
      <p:sp>
        <p:nvSpPr>
          <p:cNvPr id="5129" name="Text Box 9"/>
          <p:cNvSpPr txBox="1">
            <a:spLocks noChangeArrowheads="1"/>
          </p:cNvSpPr>
          <p:nvPr/>
        </p:nvSpPr>
        <p:spPr bwMode="auto">
          <a:xfrm>
            <a:off x="4267200" y="4572000"/>
            <a:ext cx="38100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sz="1500">
                <a:solidFill>
                  <a:srgbClr val="FFD88B"/>
                </a:solidFill>
              </a:rPr>
              <a:t>Η παραπάνω αντίδραση μπορεί να γίνει</a:t>
            </a:r>
            <a:r>
              <a:rPr lang="en-US" sz="1500">
                <a:solidFill>
                  <a:srgbClr val="FFD88B"/>
                </a:solidFill>
              </a:rPr>
              <a:t>,</a:t>
            </a:r>
            <a:r>
              <a:rPr lang="el-GR" sz="1500">
                <a:solidFill>
                  <a:srgbClr val="FFD88B"/>
                </a:solidFill>
              </a:rPr>
              <a:t> όταν ένα σιδερένιο αντικείμενο, π.χ. ένα σιδερένιο καρφί, βυθιστεί μέσα σε υδατικό διάλυμα θειικού χαλκού (</a:t>
            </a:r>
            <a:r>
              <a:rPr lang="en-US" sz="1500">
                <a:solidFill>
                  <a:srgbClr val="FFD88B"/>
                </a:solidFill>
              </a:rPr>
              <a:t>CuSO</a:t>
            </a:r>
            <a:r>
              <a:rPr lang="en-US" sz="1500" baseline="-25000">
                <a:solidFill>
                  <a:srgbClr val="FFD88B"/>
                </a:solidFill>
              </a:rPr>
              <a:t>4(aq)</a:t>
            </a:r>
            <a:r>
              <a:rPr lang="en-US" sz="1500">
                <a:solidFill>
                  <a:srgbClr val="FFD88B"/>
                </a:solidFill>
              </a:rPr>
              <a:t>).</a:t>
            </a:r>
            <a:endParaRPr lang="el-GR" sz="1500">
              <a:solidFill>
                <a:srgbClr val="FFD88B"/>
              </a:solidFill>
            </a:endParaRPr>
          </a:p>
        </p:txBody>
      </p:sp>
      <p:grpSp>
        <p:nvGrpSpPr>
          <p:cNvPr id="5221" name="Group 101"/>
          <p:cNvGrpSpPr>
            <a:grpSpLocks/>
          </p:cNvGrpSpPr>
          <p:nvPr/>
        </p:nvGrpSpPr>
        <p:grpSpPr bwMode="auto">
          <a:xfrm>
            <a:off x="457200" y="381000"/>
            <a:ext cx="4114800" cy="1066800"/>
            <a:chOff x="288" y="240"/>
            <a:chExt cx="2592" cy="672"/>
          </a:xfrm>
        </p:grpSpPr>
        <p:sp>
          <p:nvSpPr>
            <p:cNvPr id="5219" name="Line 99"/>
            <p:cNvSpPr>
              <a:spLocks noChangeShapeType="1"/>
            </p:cNvSpPr>
            <p:nvPr/>
          </p:nvSpPr>
          <p:spPr bwMode="auto">
            <a:xfrm flipH="1">
              <a:off x="288" y="720"/>
              <a:ext cx="2592" cy="0"/>
            </a:xfrm>
            <a:prstGeom prst="line">
              <a:avLst/>
            </a:prstGeom>
            <a:noFill/>
            <a:ln w="19050">
              <a:solidFill>
                <a:srgbClr val="FF99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5220" name="Line 100"/>
            <p:cNvSpPr>
              <a:spLocks noChangeShapeType="1"/>
            </p:cNvSpPr>
            <p:nvPr/>
          </p:nvSpPr>
          <p:spPr bwMode="auto">
            <a:xfrm>
              <a:off x="432" y="240"/>
              <a:ext cx="0" cy="672"/>
            </a:xfrm>
            <a:prstGeom prst="line">
              <a:avLst/>
            </a:prstGeom>
            <a:noFill/>
            <a:ln w="19050">
              <a:solidFill>
                <a:srgbClr val="FF99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</p:grpSp>
    </p:spTree>
  </p:cSld>
  <p:clrMapOvr>
    <a:masterClrMapping/>
  </p:clrMapOvr>
  <p:transition spd="med"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5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5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0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2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ER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2000"/>
                            </p:stCondLst>
                            <p:childTnLst>
                              <p:par>
                                <p:cTn id="18" presetID="9" presetClass="entr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20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4000"/>
                            </p:stCondLst>
                            <p:childTnLst>
                              <p:par>
                                <p:cTn id="22" presetID="9" presetClass="entr" presetSubtype="0" fill="hold" grpId="0" nodeType="after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6500"/>
                            </p:stCondLst>
                            <p:childTnLst>
                              <p:par>
                                <p:cTn id="26" presetID="9" presetClass="entr" presetSubtype="0" fill="hold" nodeType="after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2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ER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" grpId="0"/>
      <p:bldP spid="5126" grpId="0"/>
      <p:bldP spid="5127" grpId="1"/>
      <p:bldP spid="512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FEF8F-F6F4-4A1C-BE7E-85A652C7B4F6}" type="datetime1">
              <a:rPr lang="el-GR"/>
              <a:pPr/>
              <a:t>25/1/2014</a:t>
            </a:fld>
            <a:endParaRPr lang="el-GR"/>
          </a:p>
        </p:txBody>
      </p:sp>
      <p:sp>
        <p:nvSpPr>
          <p:cNvPr id="9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Τουκμενίδης Μηνάς - 3ο ΓΕΛ Αμπελοκήπων Θεσσαλονίκης</a:t>
            </a:r>
          </a:p>
        </p:txBody>
      </p:sp>
      <p:sp>
        <p:nvSpPr>
          <p:cNvPr id="10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18668-E463-4E71-A8D2-C2D7FFE4D96B}" type="slidenum">
              <a:rPr lang="el-GR"/>
              <a:pPr/>
              <a:t>2</a:t>
            </a:fld>
            <a:endParaRPr lang="el-GR" dirty="0"/>
          </a:p>
        </p:txBody>
      </p:sp>
      <p:sp>
        <p:nvSpPr>
          <p:cNvPr id="112708" name="Text Box 68"/>
          <p:cNvSpPr txBox="1">
            <a:spLocks noChangeArrowheads="1"/>
          </p:cNvSpPr>
          <p:nvPr/>
        </p:nvSpPr>
        <p:spPr bwMode="auto">
          <a:xfrm>
            <a:off x="457200" y="457200"/>
            <a:ext cx="82296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>
                <a:solidFill>
                  <a:srgbClr val="FFE0A3"/>
                </a:solidFill>
              </a:rPr>
              <a:t>Επειδή ο θειικός χαλκός (</a:t>
            </a:r>
            <a:r>
              <a:rPr lang="en-US">
                <a:solidFill>
                  <a:srgbClr val="FFE0A3"/>
                </a:solidFill>
              </a:rPr>
              <a:t>CuSO</a:t>
            </a:r>
            <a:r>
              <a:rPr lang="en-US" baseline="-25000">
                <a:solidFill>
                  <a:srgbClr val="FFE0A3"/>
                </a:solidFill>
              </a:rPr>
              <a:t>4</a:t>
            </a:r>
            <a:r>
              <a:rPr lang="en-US">
                <a:solidFill>
                  <a:srgbClr val="FFE0A3"/>
                </a:solidFill>
              </a:rPr>
              <a:t>) </a:t>
            </a:r>
            <a:r>
              <a:rPr lang="el-GR">
                <a:solidFill>
                  <a:srgbClr val="FFE0A3"/>
                </a:solidFill>
              </a:rPr>
              <a:t>και ο θειικός σίδηρος (ΙΙ) </a:t>
            </a:r>
            <a:r>
              <a:rPr lang="en-US">
                <a:solidFill>
                  <a:srgbClr val="FFE0A3"/>
                </a:solidFill>
              </a:rPr>
              <a:t>(FeSO</a:t>
            </a:r>
            <a:r>
              <a:rPr lang="en-US" baseline="-25000">
                <a:solidFill>
                  <a:srgbClr val="FFE0A3"/>
                </a:solidFill>
              </a:rPr>
              <a:t>4</a:t>
            </a:r>
            <a:r>
              <a:rPr lang="en-US">
                <a:solidFill>
                  <a:srgbClr val="FFE0A3"/>
                </a:solidFill>
              </a:rPr>
              <a:t>) </a:t>
            </a:r>
            <a:r>
              <a:rPr lang="el-GR">
                <a:solidFill>
                  <a:srgbClr val="FFE0A3"/>
                </a:solidFill>
              </a:rPr>
              <a:t>είναι άλατα, μέσα στο νερό παθαίνουν διάσταση στα ιόντα από τα οποία αποτελούνται, οπότε η χημική εξίσωση που γράψαμε παραπάνω, μπορεί να γραφεί, όπως δείχνεται παρακάτω…</a:t>
            </a:r>
          </a:p>
        </p:txBody>
      </p:sp>
      <p:sp>
        <p:nvSpPr>
          <p:cNvPr id="112709" name="Text Box 69"/>
          <p:cNvSpPr txBox="1">
            <a:spLocks noChangeArrowheads="1"/>
          </p:cNvSpPr>
          <p:nvPr/>
        </p:nvSpPr>
        <p:spPr bwMode="auto">
          <a:xfrm>
            <a:off x="838200" y="1812925"/>
            <a:ext cx="7391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/>
              <a:t>  </a:t>
            </a:r>
            <a:r>
              <a:rPr lang="en-US" sz="2000" b="1">
                <a:solidFill>
                  <a:srgbClr val="969696"/>
                </a:solidFill>
              </a:rPr>
              <a:t>Fe</a:t>
            </a:r>
            <a:r>
              <a:rPr lang="en-US" sz="2000" b="1" baseline="-25000">
                <a:solidFill>
                  <a:srgbClr val="969696"/>
                </a:solidFill>
              </a:rPr>
              <a:t>(s)</a:t>
            </a:r>
            <a:r>
              <a:rPr lang="en-US" sz="2000" b="1"/>
              <a:t>  </a:t>
            </a:r>
            <a:r>
              <a:rPr lang="en-US" sz="2000" b="1">
                <a:solidFill>
                  <a:srgbClr val="FF0000"/>
                </a:solidFill>
              </a:rPr>
              <a:t>+</a:t>
            </a:r>
            <a:r>
              <a:rPr lang="en-US" sz="2000" b="1"/>
              <a:t>  </a:t>
            </a:r>
            <a:r>
              <a:rPr lang="en-US" sz="2000" b="1">
                <a:solidFill>
                  <a:srgbClr val="00FFFF"/>
                </a:solidFill>
              </a:rPr>
              <a:t>Cu</a:t>
            </a:r>
            <a:r>
              <a:rPr lang="el-GR" sz="2000" b="1" baseline="30000">
                <a:solidFill>
                  <a:srgbClr val="00FFFF"/>
                </a:solidFill>
              </a:rPr>
              <a:t>2+</a:t>
            </a:r>
            <a:r>
              <a:rPr lang="el-GR" sz="2000" b="1" baseline="-25000">
                <a:solidFill>
                  <a:srgbClr val="00FFFF"/>
                </a:solidFill>
              </a:rPr>
              <a:t>(</a:t>
            </a:r>
            <a:r>
              <a:rPr lang="en-US" sz="2000" b="1" baseline="-25000">
                <a:solidFill>
                  <a:srgbClr val="00FFFF"/>
                </a:solidFill>
              </a:rPr>
              <a:t>aq)</a:t>
            </a:r>
            <a:r>
              <a:rPr lang="el-GR" sz="2000" b="1">
                <a:solidFill>
                  <a:srgbClr val="00FFFF"/>
                </a:solidFill>
              </a:rPr>
              <a:t>  </a:t>
            </a:r>
            <a:r>
              <a:rPr lang="el-GR" sz="2000" b="1">
                <a:solidFill>
                  <a:srgbClr val="FF0000"/>
                </a:solidFill>
              </a:rPr>
              <a:t>+</a:t>
            </a:r>
            <a:r>
              <a:rPr lang="el-GR" sz="2000" b="1">
                <a:solidFill>
                  <a:srgbClr val="00FFFF"/>
                </a:solidFill>
              </a:rPr>
              <a:t>  </a:t>
            </a:r>
            <a:r>
              <a:rPr lang="en-US" sz="2000" b="1">
                <a:solidFill>
                  <a:srgbClr val="FFD88B"/>
                </a:solidFill>
              </a:rPr>
              <a:t>SO</a:t>
            </a:r>
            <a:r>
              <a:rPr lang="en-US" sz="2000" b="1" baseline="-25000">
                <a:solidFill>
                  <a:srgbClr val="FFD88B"/>
                </a:solidFill>
              </a:rPr>
              <a:t>4</a:t>
            </a:r>
            <a:r>
              <a:rPr lang="el-GR" sz="2000" b="1" baseline="30000">
                <a:solidFill>
                  <a:srgbClr val="FFD88B"/>
                </a:solidFill>
              </a:rPr>
              <a:t>2–</a:t>
            </a:r>
            <a:r>
              <a:rPr lang="en-US" sz="2000" b="1" baseline="-25000">
                <a:solidFill>
                  <a:srgbClr val="FFD88B"/>
                </a:solidFill>
              </a:rPr>
              <a:t>(aq)</a:t>
            </a:r>
            <a:r>
              <a:rPr lang="en-US" sz="2000" b="1"/>
              <a:t>  </a:t>
            </a:r>
            <a:r>
              <a:rPr lang="en-US" sz="2000" b="1">
                <a:solidFill>
                  <a:srgbClr val="FF0000"/>
                </a:solidFill>
                <a:sym typeface="Symbol" pitchFamily="18" charset="2"/>
              </a:rPr>
              <a:t></a:t>
            </a:r>
            <a:r>
              <a:rPr lang="en-US" sz="2000" b="1">
                <a:sym typeface="Symbol" pitchFamily="18" charset="2"/>
              </a:rPr>
              <a:t>  </a:t>
            </a:r>
            <a:r>
              <a:rPr lang="en-US" sz="2000" b="1">
                <a:solidFill>
                  <a:srgbClr val="99FF99"/>
                </a:solidFill>
                <a:sym typeface="Symbol" pitchFamily="18" charset="2"/>
              </a:rPr>
              <a:t>Fe</a:t>
            </a:r>
            <a:r>
              <a:rPr lang="el-GR" sz="2000" b="1" baseline="30000">
                <a:solidFill>
                  <a:srgbClr val="99FF99"/>
                </a:solidFill>
                <a:sym typeface="Symbol" pitchFamily="18" charset="2"/>
              </a:rPr>
              <a:t>2+</a:t>
            </a:r>
            <a:r>
              <a:rPr lang="en-US" sz="2000" b="1" baseline="-25000">
                <a:solidFill>
                  <a:srgbClr val="99FF99"/>
                </a:solidFill>
                <a:sym typeface="Symbol" pitchFamily="18" charset="2"/>
              </a:rPr>
              <a:t>(aq)</a:t>
            </a:r>
            <a:r>
              <a:rPr lang="el-GR" sz="2000" b="1">
                <a:solidFill>
                  <a:srgbClr val="FF9900"/>
                </a:solidFill>
                <a:sym typeface="Symbol" pitchFamily="18" charset="2"/>
              </a:rPr>
              <a:t>  </a:t>
            </a:r>
            <a:r>
              <a:rPr lang="el-GR" sz="2000" b="1">
                <a:solidFill>
                  <a:srgbClr val="FF0000"/>
                </a:solidFill>
                <a:sym typeface="Symbol" pitchFamily="18" charset="2"/>
              </a:rPr>
              <a:t>+</a:t>
            </a:r>
            <a:r>
              <a:rPr lang="el-GR" sz="2000" b="1">
                <a:solidFill>
                  <a:srgbClr val="FF9900"/>
                </a:solidFill>
                <a:sym typeface="Symbol" pitchFamily="18" charset="2"/>
              </a:rPr>
              <a:t>  </a:t>
            </a:r>
            <a:r>
              <a:rPr lang="en-US" sz="2000" b="1">
                <a:solidFill>
                  <a:srgbClr val="FFD88B"/>
                </a:solidFill>
                <a:sym typeface="Symbol" pitchFamily="18" charset="2"/>
              </a:rPr>
              <a:t>SO</a:t>
            </a:r>
            <a:r>
              <a:rPr lang="en-US" sz="2000" b="1" baseline="-25000">
                <a:solidFill>
                  <a:srgbClr val="FFD88B"/>
                </a:solidFill>
                <a:sym typeface="Symbol" pitchFamily="18" charset="2"/>
              </a:rPr>
              <a:t>4</a:t>
            </a:r>
            <a:r>
              <a:rPr lang="el-GR" sz="2000" b="1" baseline="30000">
                <a:solidFill>
                  <a:srgbClr val="FFD88B"/>
                </a:solidFill>
                <a:sym typeface="Symbol" pitchFamily="18" charset="2"/>
              </a:rPr>
              <a:t>2–</a:t>
            </a:r>
            <a:r>
              <a:rPr lang="en-US" sz="2000" b="1" baseline="-25000">
                <a:solidFill>
                  <a:srgbClr val="FFD88B"/>
                </a:solidFill>
                <a:sym typeface="Symbol" pitchFamily="18" charset="2"/>
              </a:rPr>
              <a:t>(aq)</a:t>
            </a:r>
            <a:r>
              <a:rPr lang="en-US" sz="2000" b="1">
                <a:sym typeface="Symbol" pitchFamily="18" charset="2"/>
              </a:rPr>
              <a:t>  </a:t>
            </a:r>
            <a:r>
              <a:rPr lang="en-US" sz="2000" b="1">
                <a:solidFill>
                  <a:srgbClr val="FF0000"/>
                </a:solidFill>
                <a:sym typeface="Symbol" pitchFamily="18" charset="2"/>
              </a:rPr>
              <a:t>+</a:t>
            </a:r>
            <a:r>
              <a:rPr lang="en-US" sz="2000" b="1">
                <a:sym typeface="Symbol" pitchFamily="18" charset="2"/>
              </a:rPr>
              <a:t>  </a:t>
            </a:r>
            <a:r>
              <a:rPr lang="en-US" sz="2000" b="1">
                <a:solidFill>
                  <a:srgbClr val="800000"/>
                </a:solidFill>
                <a:sym typeface="Symbol" pitchFamily="18" charset="2"/>
              </a:rPr>
              <a:t>Cu</a:t>
            </a:r>
            <a:r>
              <a:rPr lang="en-US" sz="2000" b="1" baseline="-25000">
                <a:solidFill>
                  <a:srgbClr val="800000"/>
                </a:solidFill>
                <a:sym typeface="Symbol" pitchFamily="18" charset="2"/>
              </a:rPr>
              <a:t>(s)</a:t>
            </a:r>
            <a:endParaRPr lang="en-US" sz="2000" b="1" baseline="-25000">
              <a:sym typeface="Symbol" pitchFamily="18" charset="2"/>
            </a:endParaRPr>
          </a:p>
        </p:txBody>
      </p:sp>
      <p:sp>
        <p:nvSpPr>
          <p:cNvPr id="112710" name="Text Box 70"/>
          <p:cNvSpPr txBox="1">
            <a:spLocks noChangeArrowheads="1"/>
          </p:cNvSpPr>
          <p:nvPr/>
        </p:nvSpPr>
        <p:spPr bwMode="auto">
          <a:xfrm>
            <a:off x="762000" y="2390775"/>
            <a:ext cx="76200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>
                <a:solidFill>
                  <a:srgbClr val="FFD88B"/>
                </a:solidFill>
              </a:rPr>
              <a:t>Το γεγονός ότι τα θειικά ιόντα εμφανίζονται και στα αντιδρώντα και στα προϊόντα, δείχνει προφανώς ότι αυτά δε συμμετέχουν στην αντίδραση, άρα η παρουσία τους στην αντίστοιχη χημική εξίσωση είναι περιττή. Με διαγραφή τους λοιπόν, η χημική εξίσωση παίρνει τη μορφή…</a:t>
            </a:r>
          </a:p>
        </p:txBody>
      </p:sp>
      <p:sp>
        <p:nvSpPr>
          <p:cNvPr id="112712" name="Text Box 72"/>
          <p:cNvSpPr txBox="1">
            <a:spLocks noChangeArrowheads="1"/>
          </p:cNvSpPr>
          <p:nvPr/>
        </p:nvSpPr>
        <p:spPr bwMode="auto">
          <a:xfrm>
            <a:off x="1219200" y="3794125"/>
            <a:ext cx="6248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/>
              <a:t>  </a:t>
            </a:r>
            <a:r>
              <a:rPr lang="en-US" sz="2000" b="1">
                <a:solidFill>
                  <a:srgbClr val="969696"/>
                </a:solidFill>
              </a:rPr>
              <a:t>Fe</a:t>
            </a:r>
            <a:r>
              <a:rPr lang="en-US" sz="2000" b="1" baseline="-25000">
                <a:solidFill>
                  <a:srgbClr val="969696"/>
                </a:solidFill>
              </a:rPr>
              <a:t>(s)</a:t>
            </a:r>
            <a:r>
              <a:rPr lang="en-US" sz="2000" b="1"/>
              <a:t>  </a:t>
            </a:r>
            <a:r>
              <a:rPr lang="en-US" sz="2000" b="1">
                <a:solidFill>
                  <a:srgbClr val="FF0000"/>
                </a:solidFill>
              </a:rPr>
              <a:t>+</a:t>
            </a:r>
            <a:r>
              <a:rPr lang="en-US" sz="2000" b="1"/>
              <a:t>  </a:t>
            </a:r>
            <a:r>
              <a:rPr lang="en-US" sz="2000" b="1">
                <a:solidFill>
                  <a:srgbClr val="00FFFF"/>
                </a:solidFill>
              </a:rPr>
              <a:t>Cu</a:t>
            </a:r>
            <a:r>
              <a:rPr lang="el-GR" sz="2000" b="1" baseline="30000">
                <a:solidFill>
                  <a:srgbClr val="00FFFF"/>
                </a:solidFill>
              </a:rPr>
              <a:t>2+</a:t>
            </a:r>
            <a:r>
              <a:rPr lang="el-GR" sz="2000" b="1" baseline="-25000">
                <a:solidFill>
                  <a:srgbClr val="00FFFF"/>
                </a:solidFill>
              </a:rPr>
              <a:t>(</a:t>
            </a:r>
            <a:r>
              <a:rPr lang="en-US" sz="2000" b="1" baseline="-25000">
                <a:solidFill>
                  <a:srgbClr val="00FFFF"/>
                </a:solidFill>
              </a:rPr>
              <a:t>aq)</a:t>
            </a:r>
            <a:r>
              <a:rPr lang="el-GR" sz="2000" b="1">
                <a:solidFill>
                  <a:srgbClr val="00FFFF"/>
                </a:solidFill>
              </a:rPr>
              <a:t>  </a:t>
            </a:r>
            <a:r>
              <a:rPr lang="en-US" sz="2000" b="1"/>
              <a:t>  </a:t>
            </a:r>
            <a:r>
              <a:rPr lang="en-US" sz="2000" b="1">
                <a:solidFill>
                  <a:srgbClr val="FF0000"/>
                </a:solidFill>
                <a:sym typeface="Symbol" pitchFamily="18" charset="2"/>
              </a:rPr>
              <a:t></a:t>
            </a:r>
            <a:r>
              <a:rPr lang="en-US" sz="2000" b="1">
                <a:sym typeface="Symbol" pitchFamily="18" charset="2"/>
              </a:rPr>
              <a:t>  </a:t>
            </a:r>
            <a:r>
              <a:rPr lang="en-US" sz="2000" b="1">
                <a:solidFill>
                  <a:srgbClr val="99FF99"/>
                </a:solidFill>
                <a:sym typeface="Symbol" pitchFamily="18" charset="2"/>
              </a:rPr>
              <a:t>Fe</a:t>
            </a:r>
            <a:r>
              <a:rPr lang="el-GR" sz="2000" b="1" baseline="30000">
                <a:solidFill>
                  <a:srgbClr val="99FF99"/>
                </a:solidFill>
                <a:sym typeface="Symbol" pitchFamily="18" charset="2"/>
              </a:rPr>
              <a:t>2+</a:t>
            </a:r>
            <a:r>
              <a:rPr lang="en-US" sz="2000" b="1" baseline="-25000">
                <a:solidFill>
                  <a:srgbClr val="99FF99"/>
                </a:solidFill>
                <a:sym typeface="Symbol" pitchFamily="18" charset="2"/>
              </a:rPr>
              <a:t>(aq)</a:t>
            </a:r>
            <a:r>
              <a:rPr lang="el-GR" sz="2000" b="1">
                <a:solidFill>
                  <a:srgbClr val="FF9900"/>
                </a:solidFill>
                <a:sym typeface="Symbol" pitchFamily="18" charset="2"/>
              </a:rPr>
              <a:t>  </a:t>
            </a:r>
            <a:r>
              <a:rPr lang="el-GR" sz="2000" b="1">
                <a:solidFill>
                  <a:srgbClr val="FF0000"/>
                </a:solidFill>
                <a:sym typeface="Symbol" pitchFamily="18" charset="2"/>
              </a:rPr>
              <a:t>+</a:t>
            </a:r>
            <a:r>
              <a:rPr lang="el-GR" sz="2000" b="1">
                <a:solidFill>
                  <a:srgbClr val="FF9900"/>
                </a:solidFill>
                <a:sym typeface="Symbol" pitchFamily="18" charset="2"/>
              </a:rPr>
              <a:t>  </a:t>
            </a:r>
            <a:r>
              <a:rPr lang="en-US" sz="2000" b="1">
                <a:solidFill>
                  <a:srgbClr val="800000"/>
                </a:solidFill>
                <a:sym typeface="Symbol" pitchFamily="18" charset="2"/>
              </a:rPr>
              <a:t>Cu</a:t>
            </a:r>
            <a:r>
              <a:rPr lang="en-US" sz="2000" b="1" baseline="-25000">
                <a:solidFill>
                  <a:srgbClr val="800000"/>
                </a:solidFill>
                <a:sym typeface="Symbol" pitchFamily="18" charset="2"/>
              </a:rPr>
              <a:t>(s)</a:t>
            </a:r>
            <a:endParaRPr lang="en-US" sz="2000" b="1" baseline="-25000">
              <a:sym typeface="Symbol" pitchFamily="18" charset="2"/>
            </a:endParaRPr>
          </a:p>
        </p:txBody>
      </p:sp>
      <p:sp>
        <p:nvSpPr>
          <p:cNvPr id="112713" name="Text Box 73"/>
          <p:cNvSpPr txBox="1">
            <a:spLocks noChangeArrowheads="1"/>
          </p:cNvSpPr>
          <p:nvPr/>
        </p:nvSpPr>
        <p:spPr bwMode="auto">
          <a:xfrm>
            <a:off x="609600" y="4343400"/>
            <a:ext cx="76962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>
                <a:solidFill>
                  <a:srgbClr val="FFD88B"/>
                </a:solidFill>
              </a:rPr>
              <a:t>Γίνεται φανερό έτσι ότι η αντίδραση πραγματοποιείται ανάμεσα στα άτομα του σιδήρου και τα ιόντα του χαλκού και αυτό που συμβαίνει μεταξύ τους, φαίνεται καλύτερα παρακάτω…</a:t>
            </a:r>
          </a:p>
        </p:txBody>
      </p:sp>
      <p:sp>
        <p:nvSpPr>
          <p:cNvPr id="112714" name="Text Box 74"/>
          <p:cNvSpPr txBox="1">
            <a:spLocks noChangeArrowheads="1"/>
          </p:cNvSpPr>
          <p:nvPr/>
        </p:nvSpPr>
        <p:spPr bwMode="auto">
          <a:xfrm>
            <a:off x="2743200" y="5410200"/>
            <a:ext cx="5638800" cy="323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sz="1500" dirty="0">
                <a:solidFill>
                  <a:srgbClr val="FFDB93"/>
                </a:solidFill>
              </a:rPr>
              <a:t>Κάνε αριστερό κλικ </a:t>
            </a:r>
            <a:r>
              <a:rPr lang="el-GR" sz="1500" dirty="0" smtClean="0">
                <a:solidFill>
                  <a:srgbClr val="FFDB93"/>
                </a:solidFill>
              </a:rPr>
              <a:t>για </a:t>
            </a:r>
            <a:r>
              <a:rPr lang="el-GR" sz="1500" dirty="0">
                <a:solidFill>
                  <a:srgbClr val="FFDB93"/>
                </a:solidFill>
              </a:rPr>
              <a:t>να μεταφερθείς στην επόμενη διαφάνεια.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1127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2000"/>
                                        <p:tgtEl>
                                          <p:spTgt spid="1127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2000"/>
                                        <p:tgtEl>
                                          <p:spTgt spid="1127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0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2000"/>
                                        <p:tgtEl>
                                          <p:spTgt spid="1127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ER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60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2000"/>
                                        <p:tgtEl>
                                          <p:spTgt spid="1127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6000"/>
                            </p:stCondLst>
                            <p:childTnLst>
                              <p:par>
                                <p:cTn id="25" presetID="9" presetClass="entr" presetSubtype="0" fill="hold" grpId="0" nodeType="after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2000"/>
                                        <p:tgtEl>
                                          <p:spTgt spid="1127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08" grpId="0"/>
      <p:bldP spid="112709" grpId="0"/>
      <p:bldP spid="112710" grpId="0"/>
      <p:bldP spid="112712" grpId="0"/>
      <p:bldP spid="112713" grpId="0"/>
      <p:bldP spid="1127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704" name="Rectangle 40"/>
          <p:cNvSpPr>
            <a:spLocks noChangeArrowheads="1"/>
          </p:cNvSpPr>
          <p:nvPr/>
        </p:nvSpPr>
        <p:spPr bwMode="auto">
          <a:xfrm>
            <a:off x="-914400" y="-76200"/>
            <a:ext cx="2286000" cy="7010400"/>
          </a:xfrm>
          <a:prstGeom prst="rect">
            <a:avLst/>
          </a:prstGeom>
          <a:gradFill rotWithShape="1">
            <a:gsLst>
              <a:gs pos="0">
                <a:srgbClr val="4D4D4D"/>
              </a:gs>
              <a:gs pos="100000">
                <a:srgbClr val="4D4D4D">
                  <a:gamma/>
                  <a:shade val="0"/>
                  <a:invGamma/>
                </a:srgbClr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grpSp>
        <p:nvGrpSpPr>
          <p:cNvPr id="113707" name="Group 43"/>
          <p:cNvGrpSpPr>
            <a:grpSpLocks/>
          </p:cNvGrpSpPr>
          <p:nvPr/>
        </p:nvGrpSpPr>
        <p:grpSpPr bwMode="auto">
          <a:xfrm>
            <a:off x="4267200" y="2362200"/>
            <a:ext cx="457200" cy="457200"/>
            <a:chOff x="3840" y="3168"/>
            <a:chExt cx="288" cy="288"/>
          </a:xfrm>
        </p:grpSpPr>
        <p:sp>
          <p:nvSpPr>
            <p:cNvPr id="113708" name="Oval 44"/>
            <p:cNvSpPr>
              <a:spLocks noChangeArrowheads="1"/>
            </p:cNvSpPr>
            <p:nvPr/>
          </p:nvSpPr>
          <p:spPr bwMode="auto">
            <a:xfrm>
              <a:off x="3840" y="3168"/>
              <a:ext cx="288" cy="288"/>
            </a:xfrm>
            <a:prstGeom prst="ellipse">
              <a:avLst/>
            </a:prstGeom>
            <a:gradFill rotWithShape="1">
              <a:gsLst>
                <a:gs pos="0">
                  <a:srgbClr val="00FFCC"/>
                </a:gs>
                <a:gs pos="100000">
                  <a:srgbClr val="00FFCC">
                    <a:gamma/>
                    <a:shade val="0"/>
                    <a:invGamma/>
                  </a:srgb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3709" name="Oval 45"/>
            <p:cNvSpPr>
              <a:spLocks noChangeArrowheads="1"/>
            </p:cNvSpPr>
            <p:nvPr/>
          </p:nvSpPr>
          <p:spPr bwMode="auto">
            <a:xfrm>
              <a:off x="3962" y="3338"/>
              <a:ext cx="70" cy="70"/>
            </a:xfrm>
            <a:prstGeom prst="ellipse">
              <a:avLst/>
            </a:prstGeom>
            <a:gradFill rotWithShape="1">
              <a:gsLst>
                <a:gs pos="0">
                  <a:srgbClr val="00FFCC"/>
                </a:gs>
                <a:gs pos="100000">
                  <a:srgbClr val="00FFCC">
                    <a:gamma/>
                    <a:shade val="0"/>
                    <a:invGamma/>
                  </a:srgb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3710" name="Oval 46"/>
            <p:cNvSpPr>
              <a:spLocks noChangeArrowheads="1"/>
            </p:cNvSpPr>
            <p:nvPr/>
          </p:nvSpPr>
          <p:spPr bwMode="auto">
            <a:xfrm>
              <a:off x="3840" y="3290"/>
              <a:ext cx="70" cy="70"/>
            </a:xfrm>
            <a:prstGeom prst="ellipse">
              <a:avLst/>
            </a:prstGeom>
            <a:gradFill rotWithShape="1">
              <a:gsLst>
                <a:gs pos="0">
                  <a:srgbClr val="00FFCC"/>
                </a:gs>
                <a:gs pos="100000">
                  <a:srgbClr val="00FFCC">
                    <a:gamma/>
                    <a:shade val="0"/>
                    <a:invGamma/>
                  </a:srgb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113705" name="Text Box 41"/>
          <p:cNvSpPr txBox="1">
            <a:spLocks noChangeArrowheads="1"/>
          </p:cNvSpPr>
          <p:nvPr/>
        </p:nvSpPr>
        <p:spPr bwMode="auto">
          <a:xfrm>
            <a:off x="1524000" y="304800"/>
            <a:ext cx="72390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>
                <a:solidFill>
                  <a:srgbClr val="FFD88B"/>
                </a:solidFill>
              </a:rPr>
              <a:t>Έστω ότι είμαστε σε θέση να βλέπουμε σωμάτια μικρά όπως είναι τα άτομα και τα ιόντα. Μεταφερόμαστε λοιπόν μέσα στο υδατικό διάλυμα του </a:t>
            </a:r>
            <a:r>
              <a:rPr lang="en-US">
                <a:solidFill>
                  <a:srgbClr val="FFD88B"/>
                </a:solidFill>
              </a:rPr>
              <a:t>CuSO</a:t>
            </a:r>
            <a:r>
              <a:rPr lang="en-US" baseline="-25000">
                <a:solidFill>
                  <a:srgbClr val="FFD88B"/>
                </a:solidFill>
              </a:rPr>
              <a:t>4</a:t>
            </a:r>
            <a:r>
              <a:rPr lang="en-US">
                <a:solidFill>
                  <a:srgbClr val="FFD88B"/>
                </a:solidFill>
              </a:rPr>
              <a:t>, </a:t>
            </a:r>
            <a:r>
              <a:rPr lang="el-GR">
                <a:solidFill>
                  <a:srgbClr val="FFD88B"/>
                </a:solidFill>
              </a:rPr>
              <a:t>στην περιοχή όπου βρίσκεται βυθισμένο το σιδερένιο καρφί.</a:t>
            </a:r>
            <a:r>
              <a:rPr lang="en-US">
                <a:solidFill>
                  <a:srgbClr val="FFD88B"/>
                </a:solidFill>
              </a:rPr>
              <a:t> </a:t>
            </a:r>
            <a:endParaRPr lang="el-GR">
              <a:solidFill>
                <a:srgbClr val="FFD88B"/>
              </a:solidFill>
            </a:endParaRPr>
          </a:p>
        </p:txBody>
      </p:sp>
      <p:sp>
        <p:nvSpPr>
          <p:cNvPr id="113706" name="Text Box 42"/>
          <p:cNvSpPr txBox="1">
            <a:spLocks noChangeArrowheads="1"/>
          </p:cNvSpPr>
          <p:nvPr/>
        </p:nvSpPr>
        <p:spPr bwMode="auto">
          <a:xfrm>
            <a:off x="1524000" y="1066800"/>
            <a:ext cx="7162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>
                <a:solidFill>
                  <a:srgbClr val="FFD88B"/>
                </a:solidFill>
              </a:rPr>
              <a:t>Διακρίνουμε έτσι ένα ιόν χαλκού </a:t>
            </a:r>
            <a:r>
              <a:rPr lang="el-GR">
                <a:solidFill>
                  <a:srgbClr val="00FFCC"/>
                </a:solidFill>
              </a:rPr>
              <a:t>(</a:t>
            </a:r>
            <a:r>
              <a:rPr lang="en-US">
                <a:solidFill>
                  <a:srgbClr val="00FFCC"/>
                </a:solidFill>
              </a:rPr>
              <a:t>Cu</a:t>
            </a:r>
            <a:r>
              <a:rPr lang="el-GR" baseline="30000">
                <a:solidFill>
                  <a:srgbClr val="00FFCC"/>
                </a:solidFill>
              </a:rPr>
              <a:t>2+</a:t>
            </a:r>
            <a:r>
              <a:rPr lang="en-US">
                <a:solidFill>
                  <a:srgbClr val="00FFCC"/>
                </a:solidFill>
              </a:rPr>
              <a:t>),</a:t>
            </a:r>
            <a:r>
              <a:rPr lang="el-GR">
                <a:solidFill>
                  <a:srgbClr val="FFD88B"/>
                </a:solidFill>
              </a:rPr>
              <a:t> που βρίσκεται στο υδατικό διάλυμα…</a:t>
            </a:r>
          </a:p>
        </p:txBody>
      </p:sp>
      <p:sp>
        <p:nvSpPr>
          <p:cNvPr id="113711" name="Text Box 47"/>
          <p:cNvSpPr txBox="1">
            <a:spLocks noChangeArrowheads="1"/>
          </p:cNvSpPr>
          <p:nvPr/>
        </p:nvSpPr>
        <p:spPr bwMode="auto">
          <a:xfrm>
            <a:off x="6705600" y="2286000"/>
            <a:ext cx="1828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>
                <a:solidFill>
                  <a:srgbClr val="00FFCC"/>
                </a:solidFill>
              </a:rPr>
              <a:t>υδατικό διάλυμα </a:t>
            </a:r>
          </a:p>
        </p:txBody>
      </p:sp>
      <p:sp>
        <p:nvSpPr>
          <p:cNvPr id="113712" name="Text Box 48"/>
          <p:cNvSpPr txBox="1">
            <a:spLocks noChangeArrowheads="1"/>
          </p:cNvSpPr>
          <p:nvPr/>
        </p:nvSpPr>
        <p:spPr bwMode="auto">
          <a:xfrm>
            <a:off x="1524000" y="1066800"/>
            <a:ext cx="6781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>
                <a:solidFill>
                  <a:srgbClr val="FFD88B"/>
                </a:solidFill>
              </a:rPr>
              <a:t>…και ένα άτομο σιδήρου </a:t>
            </a:r>
            <a:r>
              <a:rPr lang="el-GR">
                <a:solidFill>
                  <a:schemeClr val="tx2"/>
                </a:solidFill>
              </a:rPr>
              <a:t>(</a:t>
            </a:r>
            <a:r>
              <a:rPr lang="en-US">
                <a:solidFill>
                  <a:schemeClr val="tx2"/>
                </a:solidFill>
              </a:rPr>
              <a:t>Fe),</a:t>
            </a:r>
            <a:r>
              <a:rPr lang="en-US">
                <a:solidFill>
                  <a:srgbClr val="FFD88B"/>
                </a:solidFill>
              </a:rPr>
              <a:t> </a:t>
            </a:r>
            <a:r>
              <a:rPr lang="el-GR">
                <a:solidFill>
                  <a:srgbClr val="FFD88B"/>
                </a:solidFill>
              </a:rPr>
              <a:t>που βρίσκεται στην επιφάνεια του σιδερένιου καρφιού.</a:t>
            </a:r>
          </a:p>
        </p:txBody>
      </p:sp>
      <p:sp>
        <p:nvSpPr>
          <p:cNvPr id="113722" name="Text Box 58"/>
          <p:cNvSpPr txBox="1">
            <a:spLocks noChangeArrowheads="1"/>
          </p:cNvSpPr>
          <p:nvPr/>
        </p:nvSpPr>
        <p:spPr bwMode="auto">
          <a:xfrm>
            <a:off x="76200" y="6019800"/>
            <a:ext cx="1143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>
                <a:solidFill>
                  <a:schemeClr val="tx2"/>
                </a:solidFill>
              </a:rPr>
              <a:t>σιδερένιο καρφί</a:t>
            </a:r>
          </a:p>
        </p:txBody>
      </p:sp>
      <p:sp>
        <p:nvSpPr>
          <p:cNvPr id="113724" name="Text Box 60"/>
          <p:cNvSpPr txBox="1">
            <a:spLocks noChangeArrowheads="1"/>
          </p:cNvSpPr>
          <p:nvPr/>
        </p:nvSpPr>
        <p:spPr bwMode="auto">
          <a:xfrm>
            <a:off x="5943600" y="5410200"/>
            <a:ext cx="28194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>
                <a:solidFill>
                  <a:srgbClr val="FFD88B"/>
                </a:solidFill>
              </a:rPr>
              <a:t>Κάνοντας αριστερό κλικ, το ιόν </a:t>
            </a:r>
            <a:r>
              <a:rPr lang="en-US">
                <a:solidFill>
                  <a:srgbClr val="00FFCC"/>
                </a:solidFill>
              </a:rPr>
              <a:t>Cu</a:t>
            </a:r>
            <a:r>
              <a:rPr lang="en-US" baseline="30000">
                <a:solidFill>
                  <a:srgbClr val="00FFCC"/>
                </a:solidFill>
              </a:rPr>
              <a:t>2+</a:t>
            </a:r>
            <a:r>
              <a:rPr lang="en-US">
                <a:solidFill>
                  <a:srgbClr val="FFD88B"/>
                </a:solidFill>
              </a:rPr>
              <a:t> </a:t>
            </a:r>
            <a:r>
              <a:rPr lang="el-GR">
                <a:solidFill>
                  <a:srgbClr val="FFD88B"/>
                </a:solidFill>
              </a:rPr>
              <a:t>προσεγγίζει το σιδερένιο καρφί.</a:t>
            </a:r>
          </a:p>
        </p:txBody>
      </p:sp>
      <p:sp>
        <p:nvSpPr>
          <p:cNvPr id="113725" name="Text Box 61"/>
          <p:cNvSpPr txBox="1">
            <a:spLocks noChangeArrowheads="1"/>
          </p:cNvSpPr>
          <p:nvPr/>
        </p:nvSpPr>
        <p:spPr bwMode="auto">
          <a:xfrm>
            <a:off x="2057400" y="4724400"/>
            <a:ext cx="57150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>
                <a:solidFill>
                  <a:srgbClr val="FFD88B"/>
                </a:solidFill>
              </a:rPr>
              <a:t>Κάνοντας αριστερό κλικ, δύο ηλεκτρόνια (παριστάνονται ως μικρά κίτρινα σφαιρίδια), εγκαταλείπουν το άτομο του σιδήρου καταλήγοντας στη «αγκαλιά» του ιόντος χαλκού.</a:t>
            </a:r>
          </a:p>
        </p:txBody>
      </p:sp>
      <p:grpSp>
        <p:nvGrpSpPr>
          <p:cNvPr id="113742" name="Group 78"/>
          <p:cNvGrpSpPr>
            <a:grpSpLocks/>
          </p:cNvGrpSpPr>
          <p:nvPr/>
        </p:nvGrpSpPr>
        <p:grpSpPr bwMode="auto">
          <a:xfrm>
            <a:off x="990600" y="3352800"/>
            <a:ext cx="457200" cy="457200"/>
            <a:chOff x="624" y="2160"/>
            <a:chExt cx="288" cy="288"/>
          </a:xfrm>
        </p:grpSpPr>
        <p:sp>
          <p:nvSpPr>
            <p:cNvPr id="113727" name="Oval 63"/>
            <p:cNvSpPr>
              <a:spLocks noChangeArrowheads="1"/>
            </p:cNvSpPr>
            <p:nvPr/>
          </p:nvSpPr>
          <p:spPr bwMode="auto">
            <a:xfrm>
              <a:off x="624" y="2160"/>
              <a:ext cx="288" cy="288"/>
            </a:xfrm>
            <a:prstGeom prst="ellipse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808080">
                    <a:gamma/>
                    <a:shade val="0"/>
                    <a:invGamma/>
                  </a:srgb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3736" name="Oval 72"/>
            <p:cNvSpPr>
              <a:spLocks noChangeArrowheads="1"/>
            </p:cNvSpPr>
            <p:nvPr/>
          </p:nvSpPr>
          <p:spPr bwMode="auto">
            <a:xfrm flipH="1">
              <a:off x="698" y="2282"/>
              <a:ext cx="70" cy="70"/>
            </a:xfrm>
            <a:prstGeom prst="ellipse">
              <a:avLst/>
            </a:prstGeom>
            <a:gradFill rotWithShape="1">
              <a:gsLst>
                <a:gs pos="0">
                  <a:srgbClr val="4D4D4D"/>
                </a:gs>
                <a:gs pos="100000">
                  <a:srgbClr val="4D4D4D">
                    <a:gamma/>
                    <a:shade val="0"/>
                    <a:invGamma/>
                  </a:srgb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3739" name="Oval 75"/>
            <p:cNvSpPr>
              <a:spLocks noChangeArrowheads="1"/>
            </p:cNvSpPr>
            <p:nvPr/>
          </p:nvSpPr>
          <p:spPr bwMode="auto">
            <a:xfrm flipH="1">
              <a:off x="816" y="2208"/>
              <a:ext cx="70" cy="70"/>
            </a:xfrm>
            <a:prstGeom prst="ellipse">
              <a:avLst/>
            </a:prstGeom>
            <a:gradFill rotWithShape="1">
              <a:gsLst>
                <a:gs pos="0">
                  <a:srgbClr val="4D4D4D"/>
                </a:gs>
                <a:gs pos="100000">
                  <a:srgbClr val="4D4D4D">
                    <a:gamma/>
                    <a:shade val="0"/>
                    <a:invGamma/>
                  </a:srgb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113789" name="Group 125"/>
          <p:cNvGrpSpPr>
            <a:grpSpLocks/>
          </p:cNvGrpSpPr>
          <p:nvPr/>
        </p:nvGrpSpPr>
        <p:grpSpPr bwMode="auto">
          <a:xfrm>
            <a:off x="990600" y="3352800"/>
            <a:ext cx="457200" cy="457200"/>
            <a:chOff x="624" y="2880"/>
            <a:chExt cx="288" cy="288"/>
          </a:xfrm>
        </p:grpSpPr>
        <p:sp>
          <p:nvSpPr>
            <p:cNvPr id="113748" name="Oval 84"/>
            <p:cNvSpPr>
              <a:spLocks noChangeArrowheads="1"/>
            </p:cNvSpPr>
            <p:nvPr/>
          </p:nvSpPr>
          <p:spPr bwMode="auto">
            <a:xfrm>
              <a:off x="624" y="2880"/>
              <a:ext cx="288" cy="288"/>
            </a:xfrm>
            <a:prstGeom prst="ellipse">
              <a:avLst/>
            </a:prstGeom>
            <a:gradFill rotWithShape="1">
              <a:gsLst>
                <a:gs pos="0">
                  <a:srgbClr val="99FF99"/>
                </a:gs>
                <a:gs pos="100000">
                  <a:srgbClr val="99FF99">
                    <a:gamma/>
                    <a:shade val="0"/>
                    <a:invGamma/>
                  </a:srgb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3749" name="Oval 85"/>
            <p:cNvSpPr>
              <a:spLocks noChangeArrowheads="1"/>
            </p:cNvSpPr>
            <p:nvPr/>
          </p:nvSpPr>
          <p:spPr bwMode="auto">
            <a:xfrm flipH="1">
              <a:off x="698" y="3002"/>
              <a:ext cx="70" cy="70"/>
            </a:xfrm>
            <a:prstGeom prst="ellipse">
              <a:avLst/>
            </a:prstGeom>
            <a:gradFill rotWithShape="1">
              <a:gsLst>
                <a:gs pos="0">
                  <a:srgbClr val="99FF99">
                    <a:gamma/>
                    <a:shade val="0"/>
                    <a:invGamma/>
                  </a:srgbClr>
                </a:gs>
                <a:gs pos="100000">
                  <a:srgbClr val="99FF99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3750" name="Oval 86"/>
            <p:cNvSpPr>
              <a:spLocks noChangeArrowheads="1"/>
            </p:cNvSpPr>
            <p:nvPr/>
          </p:nvSpPr>
          <p:spPr bwMode="auto">
            <a:xfrm flipH="1">
              <a:off x="816" y="2928"/>
              <a:ext cx="70" cy="70"/>
            </a:xfrm>
            <a:prstGeom prst="ellipse">
              <a:avLst/>
            </a:prstGeom>
            <a:gradFill rotWithShape="1">
              <a:gsLst>
                <a:gs pos="0">
                  <a:srgbClr val="99FF99">
                    <a:gamma/>
                    <a:shade val="0"/>
                    <a:invGamma/>
                  </a:srgbClr>
                </a:gs>
                <a:gs pos="100000">
                  <a:srgbClr val="99FF99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113776" name="Group 112"/>
          <p:cNvGrpSpPr>
            <a:grpSpLocks/>
          </p:cNvGrpSpPr>
          <p:nvPr/>
        </p:nvGrpSpPr>
        <p:grpSpPr bwMode="auto">
          <a:xfrm>
            <a:off x="1219200" y="2895600"/>
            <a:ext cx="457200" cy="457200"/>
            <a:chOff x="4704" y="3264"/>
            <a:chExt cx="288" cy="288"/>
          </a:xfrm>
        </p:grpSpPr>
        <p:sp>
          <p:nvSpPr>
            <p:cNvPr id="113777" name="Oval 113"/>
            <p:cNvSpPr>
              <a:spLocks noChangeArrowheads="1"/>
            </p:cNvSpPr>
            <p:nvPr/>
          </p:nvSpPr>
          <p:spPr bwMode="auto">
            <a:xfrm>
              <a:off x="4704" y="3264"/>
              <a:ext cx="288" cy="288"/>
            </a:xfrm>
            <a:prstGeom prst="ellipse">
              <a:avLst/>
            </a:prstGeom>
            <a:gradFill rotWithShape="1">
              <a:gsLst>
                <a:gs pos="0">
                  <a:srgbClr val="540000"/>
                </a:gs>
                <a:gs pos="100000">
                  <a:srgbClr val="540000">
                    <a:gamma/>
                    <a:shade val="0"/>
                    <a:invGamma/>
                  </a:srgb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3778" name="Oval 114"/>
            <p:cNvSpPr>
              <a:spLocks noChangeArrowheads="1"/>
            </p:cNvSpPr>
            <p:nvPr/>
          </p:nvSpPr>
          <p:spPr bwMode="auto">
            <a:xfrm>
              <a:off x="4826" y="3434"/>
              <a:ext cx="70" cy="70"/>
            </a:xfrm>
            <a:prstGeom prst="ellipse">
              <a:avLst/>
            </a:prstGeom>
            <a:gradFill rotWithShape="1">
              <a:gsLst>
                <a:gs pos="0">
                  <a:srgbClr val="540000"/>
                </a:gs>
                <a:gs pos="100000">
                  <a:srgbClr val="540000">
                    <a:gamma/>
                    <a:shade val="0"/>
                    <a:invGamma/>
                  </a:srgb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3779" name="Oval 115"/>
            <p:cNvSpPr>
              <a:spLocks noChangeArrowheads="1"/>
            </p:cNvSpPr>
            <p:nvPr/>
          </p:nvSpPr>
          <p:spPr bwMode="auto">
            <a:xfrm>
              <a:off x="4704" y="3386"/>
              <a:ext cx="70" cy="70"/>
            </a:xfrm>
            <a:prstGeom prst="ellipse">
              <a:avLst/>
            </a:prstGeom>
            <a:gradFill rotWithShape="1">
              <a:gsLst>
                <a:gs pos="0">
                  <a:srgbClr val="540000"/>
                </a:gs>
                <a:gs pos="100000">
                  <a:srgbClr val="540000">
                    <a:gamma/>
                    <a:shade val="0"/>
                    <a:invGamma/>
                  </a:srgb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113740" name="Oval 76"/>
          <p:cNvSpPr>
            <a:spLocks noChangeArrowheads="1"/>
          </p:cNvSpPr>
          <p:nvPr/>
        </p:nvSpPr>
        <p:spPr bwMode="auto">
          <a:xfrm flipH="1">
            <a:off x="1330325" y="3429000"/>
            <a:ext cx="76200" cy="76200"/>
          </a:xfrm>
          <a:prstGeom prst="ellipse">
            <a:avLst/>
          </a:prstGeom>
          <a:gradFill rotWithShape="1">
            <a:gsLst>
              <a:gs pos="0">
                <a:srgbClr val="FF9900"/>
              </a:gs>
              <a:gs pos="100000">
                <a:srgbClr val="FF9900">
                  <a:gamma/>
                  <a:shade val="0"/>
                  <a:invGamma/>
                </a:srgbClr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113737" name="Oval 73"/>
          <p:cNvSpPr>
            <a:spLocks noChangeArrowheads="1"/>
          </p:cNvSpPr>
          <p:nvPr/>
        </p:nvSpPr>
        <p:spPr bwMode="auto">
          <a:xfrm flipH="1">
            <a:off x="1143000" y="3581400"/>
            <a:ext cx="76200" cy="76200"/>
          </a:xfrm>
          <a:prstGeom prst="ellipse">
            <a:avLst/>
          </a:prstGeom>
          <a:gradFill rotWithShape="1">
            <a:gsLst>
              <a:gs pos="0">
                <a:srgbClr val="FF9900"/>
              </a:gs>
              <a:gs pos="100000">
                <a:srgbClr val="FF9900">
                  <a:gamma/>
                  <a:shade val="0"/>
                  <a:invGamma/>
                </a:srgbClr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113780" name="Text Box 116"/>
          <p:cNvSpPr txBox="1">
            <a:spLocks noChangeArrowheads="1"/>
          </p:cNvSpPr>
          <p:nvPr/>
        </p:nvSpPr>
        <p:spPr bwMode="auto">
          <a:xfrm>
            <a:off x="6705600" y="2286000"/>
            <a:ext cx="1828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>
                <a:solidFill>
                  <a:srgbClr val="D07C00"/>
                </a:solidFill>
              </a:rPr>
              <a:t>υδατικό διάλυμα </a:t>
            </a:r>
          </a:p>
        </p:txBody>
      </p:sp>
      <p:sp>
        <p:nvSpPr>
          <p:cNvPr id="113781" name="Text Box 117"/>
          <p:cNvSpPr txBox="1">
            <a:spLocks noChangeArrowheads="1"/>
          </p:cNvSpPr>
          <p:nvPr/>
        </p:nvSpPr>
        <p:spPr bwMode="auto">
          <a:xfrm>
            <a:off x="4495800" y="2757488"/>
            <a:ext cx="685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00FFCC"/>
                </a:solidFill>
              </a:rPr>
              <a:t>Cu</a:t>
            </a:r>
            <a:r>
              <a:rPr lang="en-US" baseline="30000">
                <a:solidFill>
                  <a:srgbClr val="00FFCC"/>
                </a:solidFill>
              </a:rPr>
              <a:t>2+</a:t>
            </a:r>
            <a:endParaRPr lang="el-GR">
              <a:solidFill>
                <a:srgbClr val="00FFCC"/>
              </a:solidFill>
            </a:endParaRPr>
          </a:p>
        </p:txBody>
      </p:sp>
      <p:sp>
        <p:nvSpPr>
          <p:cNvPr id="113782" name="Text Box 118"/>
          <p:cNvSpPr txBox="1">
            <a:spLocks noChangeArrowheads="1"/>
          </p:cNvSpPr>
          <p:nvPr/>
        </p:nvSpPr>
        <p:spPr bwMode="auto">
          <a:xfrm>
            <a:off x="914400" y="3824288"/>
            <a:ext cx="457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4D4D4D"/>
                </a:solidFill>
              </a:rPr>
              <a:t>Fe</a:t>
            </a:r>
            <a:endParaRPr lang="el-GR">
              <a:solidFill>
                <a:srgbClr val="4D4D4D"/>
              </a:solidFill>
            </a:endParaRPr>
          </a:p>
        </p:txBody>
      </p:sp>
      <p:sp>
        <p:nvSpPr>
          <p:cNvPr id="113783" name="Text Box 119"/>
          <p:cNvSpPr txBox="1">
            <a:spLocks noChangeArrowheads="1"/>
          </p:cNvSpPr>
          <p:nvPr/>
        </p:nvSpPr>
        <p:spPr bwMode="auto">
          <a:xfrm>
            <a:off x="1295400" y="2528888"/>
            <a:ext cx="5334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540000"/>
                </a:solidFill>
              </a:rPr>
              <a:t>Cu</a:t>
            </a:r>
            <a:endParaRPr lang="el-GR" b="1">
              <a:solidFill>
                <a:srgbClr val="540000"/>
              </a:solidFill>
            </a:endParaRPr>
          </a:p>
        </p:txBody>
      </p:sp>
      <p:sp>
        <p:nvSpPr>
          <p:cNvPr id="113784" name="Text Box 120"/>
          <p:cNvSpPr txBox="1">
            <a:spLocks noChangeArrowheads="1"/>
          </p:cNvSpPr>
          <p:nvPr/>
        </p:nvSpPr>
        <p:spPr bwMode="auto">
          <a:xfrm>
            <a:off x="5410200" y="36576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99FF99"/>
                </a:solidFill>
              </a:rPr>
              <a:t>Fe</a:t>
            </a:r>
            <a:r>
              <a:rPr lang="en-US" baseline="30000">
                <a:solidFill>
                  <a:srgbClr val="99FF99"/>
                </a:solidFill>
              </a:rPr>
              <a:t>2+</a:t>
            </a:r>
            <a:endParaRPr lang="el-GR">
              <a:solidFill>
                <a:srgbClr val="99FF99"/>
              </a:solidFill>
            </a:endParaRPr>
          </a:p>
        </p:txBody>
      </p:sp>
      <p:sp>
        <p:nvSpPr>
          <p:cNvPr id="113790" name="Text Box 126"/>
          <p:cNvSpPr txBox="1">
            <a:spLocks noChangeArrowheads="1"/>
          </p:cNvSpPr>
          <p:nvPr/>
        </p:nvSpPr>
        <p:spPr bwMode="auto">
          <a:xfrm>
            <a:off x="5410200" y="36576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D07C00"/>
                </a:solidFill>
              </a:rPr>
              <a:t>Fe</a:t>
            </a:r>
            <a:r>
              <a:rPr lang="en-US" baseline="30000">
                <a:solidFill>
                  <a:srgbClr val="D07C00"/>
                </a:solidFill>
              </a:rPr>
              <a:t>3+</a:t>
            </a:r>
            <a:endParaRPr lang="el-GR">
              <a:solidFill>
                <a:srgbClr val="D07C00"/>
              </a:solidFill>
            </a:endParaRPr>
          </a:p>
        </p:txBody>
      </p:sp>
      <p:sp>
        <p:nvSpPr>
          <p:cNvPr id="113791" name="Text Box 127"/>
          <p:cNvSpPr txBox="1">
            <a:spLocks noChangeArrowheads="1"/>
          </p:cNvSpPr>
          <p:nvPr/>
        </p:nvSpPr>
        <p:spPr bwMode="auto">
          <a:xfrm>
            <a:off x="2133600" y="4722813"/>
            <a:ext cx="5867400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>
                <a:solidFill>
                  <a:srgbClr val="FFD88B"/>
                </a:solidFill>
              </a:rPr>
              <a:t>Με την πάροδο του χρόνου τα ιόντα σιδήρου </a:t>
            </a:r>
            <a:r>
              <a:rPr lang="en-US">
                <a:solidFill>
                  <a:srgbClr val="99FF99"/>
                </a:solidFill>
              </a:rPr>
              <a:t>Fe</a:t>
            </a:r>
            <a:r>
              <a:rPr lang="en-US" baseline="30000">
                <a:solidFill>
                  <a:srgbClr val="99FF99"/>
                </a:solidFill>
              </a:rPr>
              <a:t>2+</a:t>
            </a:r>
            <a:r>
              <a:rPr lang="el-GR">
                <a:solidFill>
                  <a:srgbClr val="FFD88B"/>
                </a:solidFill>
              </a:rPr>
              <a:t> οξειδώνονται από το οξυγόνο του αέρα σε ιόντα </a:t>
            </a:r>
            <a:r>
              <a:rPr lang="en-US">
                <a:solidFill>
                  <a:srgbClr val="D07C00"/>
                </a:solidFill>
              </a:rPr>
              <a:t>Fe</a:t>
            </a:r>
            <a:r>
              <a:rPr lang="en-US" baseline="30000">
                <a:solidFill>
                  <a:srgbClr val="D07C00"/>
                </a:solidFill>
              </a:rPr>
              <a:t>3+</a:t>
            </a:r>
            <a:r>
              <a:rPr lang="en-US">
                <a:solidFill>
                  <a:srgbClr val="D07C00"/>
                </a:solidFill>
              </a:rPr>
              <a:t>,</a:t>
            </a:r>
            <a:r>
              <a:rPr lang="en-US">
                <a:solidFill>
                  <a:srgbClr val="FFD88B"/>
                </a:solidFill>
              </a:rPr>
              <a:t> </a:t>
            </a:r>
            <a:r>
              <a:rPr lang="el-GR">
                <a:solidFill>
                  <a:srgbClr val="FFD88B"/>
                </a:solidFill>
              </a:rPr>
              <a:t>που έχουν καστανοκίτρινο χρώμα.</a:t>
            </a:r>
          </a:p>
        </p:txBody>
      </p:sp>
      <p:sp>
        <p:nvSpPr>
          <p:cNvPr id="113792" name="Text Box 128"/>
          <p:cNvSpPr txBox="1">
            <a:spLocks noChangeArrowheads="1"/>
          </p:cNvSpPr>
          <p:nvPr/>
        </p:nvSpPr>
        <p:spPr bwMode="auto">
          <a:xfrm>
            <a:off x="6705600" y="2286000"/>
            <a:ext cx="1828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>
                <a:solidFill>
                  <a:srgbClr val="99FF99"/>
                </a:solidFill>
              </a:rPr>
              <a:t>υδατικό διάλυμα </a:t>
            </a:r>
          </a:p>
        </p:txBody>
      </p:sp>
      <p:grpSp>
        <p:nvGrpSpPr>
          <p:cNvPr id="113794" name="Group 130"/>
          <p:cNvGrpSpPr>
            <a:grpSpLocks/>
          </p:cNvGrpSpPr>
          <p:nvPr/>
        </p:nvGrpSpPr>
        <p:grpSpPr bwMode="auto">
          <a:xfrm>
            <a:off x="5257800" y="4038600"/>
            <a:ext cx="457200" cy="457200"/>
            <a:chOff x="3696" y="2544"/>
            <a:chExt cx="288" cy="288"/>
          </a:xfrm>
        </p:grpSpPr>
        <p:sp>
          <p:nvSpPr>
            <p:cNvPr id="113786" name="Oval 122"/>
            <p:cNvSpPr>
              <a:spLocks noChangeArrowheads="1"/>
            </p:cNvSpPr>
            <p:nvPr/>
          </p:nvSpPr>
          <p:spPr bwMode="auto">
            <a:xfrm>
              <a:off x="3696" y="2544"/>
              <a:ext cx="288" cy="288"/>
            </a:xfrm>
            <a:prstGeom prst="ellipse">
              <a:avLst/>
            </a:prstGeom>
            <a:gradFill rotWithShape="1">
              <a:gsLst>
                <a:gs pos="0">
                  <a:srgbClr val="A46200"/>
                </a:gs>
                <a:gs pos="100000">
                  <a:srgbClr val="A46200">
                    <a:gamma/>
                    <a:shade val="0"/>
                    <a:invGamma/>
                  </a:srgb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3787" name="Oval 123"/>
            <p:cNvSpPr>
              <a:spLocks noChangeArrowheads="1"/>
            </p:cNvSpPr>
            <p:nvPr/>
          </p:nvSpPr>
          <p:spPr bwMode="auto">
            <a:xfrm flipH="1">
              <a:off x="3770" y="2666"/>
              <a:ext cx="70" cy="70"/>
            </a:xfrm>
            <a:prstGeom prst="ellipse">
              <a:avLst/>
            </a:prstGeom>
            <a:gradFill rotWithShape="1">
              <a:gsLst>
                <a:gs pos="0">
                  <a:srgbClr val="A46200">
                    <a:gamma/>
                    <a:shade val="0"/>
                    <a:invGamma/>
                  </a:srgbClr>
                </a:gs>
                <a:gs pos="100000">
                  <a:srgbClr val="A46200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3788" name="Oval 124"/>
            <p:cNvSpPr>
              <a:spLocks noChangeArrowheads="1"/>
            </p:cNvSpPr>
            <p:nvPr/>
          </p:nvSpPr>
          <p:spPr bwMode="auto">
            <a:xfrm flipH="1">
              <a:off x="3888" y="2592"/>
              <a:ext cx="70" cy="70"/>
            </a:xfrm>
            <a:prstGeom prst="ellipse">
              <a:avLst/>
            </a:prstGeom>
            <a:gradFill rotWithShape="1">
              <a:gsLst>
                <a:gs pos="0">
                  <a:srgbClr val="A46200">
                    <a:gamma/>
                    <a:shade val="0"/>
                    <a:invGamma/>
                  </a:srgbClr>
                </a:gs>
                <a:gs pos="100000">
                  <a:srgbClr val="A46200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3793" name="Oval 129"/>
            <p:cNvSpPr>
              <a:spLocks noChangeArrowheads="1"/>
            </p:cNvSpPr>
            <p:nvPr/>
          </p:nvSpPr>
          <p:spPr bwMode="auto">
            <a:xfrm flipH="1">
              <a:off x="3866" y="2714"/>
              <a:ext cx="70" cy="70"/>
            </a:xfrm>
            <a:prstGeom prst="ellipse">
              <a:avLst/>
            </a:prstGeom>
            <a:gradFill rotWithShape="1">
              <a:gsLst>
                <a:gs pos="0">
                  <a:srgbClr val="A46200">
                    <a:gamma/>
                    <a:shade val="0"/>
                    <a:invGamma/>
                  </a:srgbClr>
                </a:gs>
                <a:gs pos="100000">
                  <a:srgbClr val="A46200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113796" name="Text Box 132"/>
          <p:cNvSpPr txBox="1">
            <a:spLocks noChangeArrowheads="1"/>
          </p:cNvSpPr>
          <p:nvPr/>
        </p:nvSpPr>
        <p:spPr bwMode="auto">
          <a:xfrm>
            <a:off x="4953000" y="4722813"/>
            <a:ext cx="3733800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>
                <a:solidFill>
                  <a:srgbClr val="FFDB93"/>
                </a:solidFill>
              </a:rPr>
              <a:t>Κάνε αριστερό κλικ για να μεταφερθείς στην επόμενη διαφάνεια.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1137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000"/>
                            </p:stCondLst>
                            <p:childTnLst>
                              <p:par>
                                <p:cTn id="9" presetID="9" presetClass="exit" presetSubtype="0" fill="hold" grpId="1" nodeType="after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" dur="2000"/>
                                        <p:tgtEl>
                                          <p:spTgt spid="1137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3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4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2000"/>
                                        <p:tgtEl>
                                          <p:spTgt spid="113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0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2000"/>
                                        <p:tgtEl>
                                          <p:spTgt spid="1137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2000"/>
                                        <p:tgtEl>
                                          <p:spTgt spid="1137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0"/>
                            </p:stCondLst>
                            <p:childTnLst>
                              <p:par>
                                <p:cTn id="24" presetID="9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2000"/>
                                        <p:tgtEl>
                                          <p:spTgt spid="1137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0"/>
                            </p:stCondLst>
                            <p:childTnLst>
                              <p:par>
                                <p:cTn id="28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2000"/>
                                        <p:tgtEl>
                                          <p:spTgt spid="1137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8000"/>
                            </p:stCondLst>
                            <p:childTnLst>
                              <p:par>
                                <p:cTn id="3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2000"/>
                                        <p:tgtEl>
                                          <p:spTgt spid="113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0"/>
                            </p:stCondLst>
                            <p:childTnLst>
                              <p:par>
                                <p:cTn id="36" presetID="9" presetClass="exit" presetSubtype="0" fill="hold" grpId="1" nodeType="after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7" dur="2000"/>
                                        <p:tgtEl>
                                          <p:spTgt spid="1137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3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6000"/>
                            </p:stCondLst>
                            <p:childTnLst>
                              <p:par>
                                <p:cTn id="4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2000"/>
                                        <p:tgtEl>
                                          <p:spTgt spid="1137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8000"/>
                            </p:stCondLst>
                            <p:childTnLst>
                              <p:par>
                                <p:cTn id="44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2000"/>
                                        <p:tgtEl>
                                          <p:spTgt spid="1137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49" dur="2000"/>
                                        <p:tgtEl>
                                          <p:spTgt spid="113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52" dur="2000"/>
                                        <p:tgtEl>
                                          <p:spTgt spid="113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1000"/>
                            </p:stCondLst>
                            <p:childTnLst>
                              <p:par>
                                <p:cTn id="5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2000"/>
                                        <p:tgtEl>
                                          <p:spTgt spid="113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3000"/>
                            </p:stCondLst>
                            <p:childTnLst>
                              <p:par>
                                <p:cTn id="58" presetID="9" presetClass="exit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9" dur="2000"/>
                                        <p:tgtEl>
                                          <p:spTgt spid="1137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3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9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2000"/>
                                        <p:tgtEl>
                                          <p:spTgt spid="1137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93 -0.00255 C -0.02155 -0.00023 -0.08666 0.00624 -0.11964 0.01156 C -0.15263 0.01688 -0.17416 0.0222 -0.19968 0.02937 C -0.2252 0.03654 -0.25072 0.04648 -0.27294 0.05411 C -0.29516 0.06175 -0.32051 0.071 -0.33301 0.07539 " pathEditMode="relative" rAng="0" ptsTypes="aaaaa">
                                      <p:cBhvr>
                                        <p:cTn id="67" dur="3000" fill="hold"/>
                                        <p:tgtEl>
                                          <p:spTgt spid="1137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6" y="3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9" dur="2000"/>
                                        <p:tgtEl>
                                          <p:spTgt spid="1137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3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2" dur="2000"/>
                                        <p:tgtEl>
                                          <p:spTgt spid="1137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3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3000"/>
                            </p:stCondLst>
                            <p:childTnLst>
                              <p:par>
                                <p:cTn id="75" presetID="9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2000"/>
                                        <p:tgtEl>
                                          <p:spTgt spid="1137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2.11841E-6 C 0.00157 -0.0007 0.00643 -0.00139 0.00903 -0.00416 C 0.01163 -0.00694 0.01545 -0.01133 0.01563 -0.01665 C 0.0158 -0.02197 0.01146 -0.03215 0.01042 -0.03608 " pathEditMode="relative" rAng="0" ptsTypes="aaaa">
                                      <p:cBhvr>
                                        <p:cTn id="81" dur="2000" fill="hold"/>
                                        <p:tgtEl>
                                          <p:spTgt spid="1137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" y="-1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53284E-7 C -0.00191 -0.01295 -0.00382 -0.0259 -0.004 -0.03377 C -0.00417 -0.04163 -0.00348 -0.04232 -0.00122 -0.04787 C 0.00104 -0.05342 0.00729 -0.06337 0.00955 -0.0673 " pathEditMode="relative" rAng="0" ptsTypes="aaaa">
                                      <p:cBhvr>
                                        <p:cTn id="83" dur="2000" fill="hold"/>
                                        <p:tgtEl>
                                          <p:spTgt spid="1137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" y="-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"/>
                            </p:stCondLst>
                            <p:childTnLst>
                              <p:par>
                                <p:cTn id="85" presetID="9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7" dur="1000"/>
                                        <p:tgtEl>
                                          <p:spTgt spid="113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3500"/>
                            </p:stCondLst>
                            <p:childTnLst>
                              <p:par>
                                <p:cTn id="8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1" dur="2000"/>
                                        <p:tgtEl>
                                          <p:spTgt spid="113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9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3" dur="1000"/>
                                        <p:tgtEl>
                                          <p:spTgt spid="1137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3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9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7" dur="2000"/>
                                        <p:tgtEl>
                                          <p:spTgt spid="113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9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9" dur="500"/>
                                        <p:tgtEl>
                                          <p:spTgt spid="1137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6500"/>
                            </p:stCondLst>
                            <p:childTnLst>
                              <p:par>
                                <p:cTn id="102" presetID="9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3" dur="2000"/>
                                        <p:tgtEl>
                                          <p:spTgt spid="1137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3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9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6" dur="500"/>
                                        <p:tgtEl>
                                          <p:spTgt spid="1137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9500"/>
                            </p:stCondLst>
                            <p:childTnLst>
                              <p:par>
                                <p:cTn id="109" presetID="9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0" dur="500"/>
                                        <p:tgtEl>
                                          <p:spTgt spid="1137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9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4" dur="2000"/>
                                        <p:tgtEl>
                                          <p:spTgt spid="1137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8.69565E-7 C 0.01164 0.01503 0.02344 0.03006 0.05191 0.04278 C 0.08039 0.0555 0.13125 0.07239 0.17066 0.07655 C 0.2099 0.08071 0.25365 0.07077 0.28802 0.06799 C 0.3224 0.06522 0.35365 0.06013 0.37726 0.06036 C 0.40087 0.06059 0.41407 0.06244 0.42917 0.06938 C 0.44393 0.07632 0.45886 0.09505 0.46667 0.10176 " pathEditMode="relative" rAng="0" ptsTypes="aaaaaaa">
                                      <p:cBhvr>
                                        <p:cTn id="116" dur="2000" fill="hold"/>
                                        <p:tgtEl>
                                          <p:spTgt spid="1137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3" y="5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2500"/>
                            </p:stCondLst>
                            <p:childTnLst>
                              <p:par>
                                <p:cTn id="11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0" dur="2000"/>
                                        <p:tgtEl>
                                          <p:spTgt spid="113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4500"/>
                            </p:stCondLst>
                            <p:childTnLst>
                              <p:par>
                                <p:cTn id="122" presetID="9" presetClass="entr" presetSubtype="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4" dur="2000"/>
                                        <p:tgtEl>
                                          <p:spTgt spid="1137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20500"/>
                            </p:stCondLst>
                            <p:childTnLst>
                              <p:par>
                                <p:cTn id="126" presetID="9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8" dur="2000"/>
                                        <p:tgtEl>
                                          <p:spTgt spid="11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26500"/>
                            </p:stCondLst>
                            <p:childTnLst>
                              <p:par>
                                <p:cTn id="130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2" dur="2000"/>
                                        <p:tgtEl>
                                          <p:spTgt spid="1137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4" dur="2000"/>
                                        <p:tgtEl>
                                          <p:spTgt spid="1137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3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7" dur="2000"/>
                                        <p:tgtEl>
                                          <p:spTgt spid="1137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3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1" dur="500"/>
                                        <p:tgtEl>
                                          <p:spTgt spid="113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3" dur="500"/>
                                        <p:tgtEl>
                                          <p:spTgt spid="1137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29500"/>
                            </p:stCondLst>
                            <p:childTnLst>
                              <p:par>
                                <p:cTn id="146" presetID="9" presetClass="exit" presetSubtype="0" fill="hold" grpId="1" nodeType="after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7" dur="2000"/>
                                        <p:tgtEl>
                                          <p:spTgt spid="1137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3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35500"/>
                            </p:stCondLst>
                            <p:childTnLst>
                              <p:par>
                                <p:cTn id="150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2" dur="2000"/>
                                        <p:tgtEl>
                                          <p:spTgt spid="1137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704" grpId="0" animBg="1"/>
      <p:bldP spid="113705" grpId="0"/>
      <p:bldP spid="113705" grpId="1"/>
      <p:bldP spid="113706" grpId="0"/>
      <p:bldP spid="113706" grpId="1"/>
      <p:bldP spid="113711" grpId="0"/>
      <p:bldP spid="113711" grpId="1"/>
      <p:bldP spid="113712" grpId="0"/>
      <p:bldP spid="113722" grpId="0"/>
      <p:bldP spid="113725" grpId="0"/>
      <p:bldP spid="113725" grpId="1"/>
      <p:bldP spid="113740" grpId="0" animBg="1"/>
      <p:bldP spid="113740" grpId="1" animBg="1"/>
      <p:bldP spid="113737" grpId="0" animBg="1"/>
      <p:bldP spid="113737" grpId="1" animBg="1"/>
      <p:bldP spid="113780" grpId="0"/>
      <p:bldP spid="113781" grpId="0"/>
      <p:bldP spid="113781" grpId="1"/>
      <p:bldP spid="113782" grpId="0"/>
      <p:bldP spid="113782" grpId="1"/>
      <p:bldP spid="113783" grpId="0"/>
      <p:bldP spid="113784" grpId="0"/>
      <p:bldP spid="113784" grpId="1"/>
      <p:bldP spid="113790" grpId="0"/>
      <p:bldP spid="113791" grpId="0"/>
      <p:bldP spid="113791" grpId="1"/>
      <p:bldP spid="113792" grpId="0"/>
      <p:bldP spid="113792" grpId="1"/>
      <p:bldP spid="11379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924" name="Text Box 68"/>
          <p:cNvSpPr txBox="1">
            <a:spLocks noChangeArrowheads="1"/>
          </p:cNvSpPr>
          <p:nvPr/>
        </p:nvSpPr>
        <p:spPr bwMode="auto">
          <a:xfrm>
            <a:off x="609600" y="457200"/>
            <a:ext cx="8077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>
                <a:solidFill>
                  <a:srgbClr val="FFD88B"/>
                </a:solidFill>
              </a:rPr>
              <a:t>Οι χρωματικές μεταβολές δε γίνονται για λόγους αισθητικής, αλλά για να αποδοθεί όσο το δυνατό πιστότερα αυτό που συμβαίνει πραγματικά. </a:t>
            </a:r>
          </a:p>
        </p:txBody>
      </p:sp>
      <p:sp>
        <p:nvSpPr>
          <p:cNvPr id="121925" name="Text Box 69"/>
          <p:cNvSpPr txBox="1">
            <a:spLocks noChangeArrowheads="1"/>
          </p:cNvSpPr>
          <p:nvPr/>
        </p:nvSpPr>
        <p:spPr bwMode="auto">
          <a:xfrm>
            <a:off x="1981200" y="1339850"/>
            <a:ext cx="6629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>
                <a:solidFill>
                  <a:srgbClr val="FFD88B"/>
                </a:solidFill>
              </a:rPr>
              <a:t>Έτσι τα ιόντα χαλκού (</a:t>
            </a:r>
            <a:r>
              <a:rPr lang="en-US">
                <a:solidFill>
                  <a:srgbClr val="FFD88B"/>
                </a:solidFill>
              </a:rPr>
              <a:t>Cu</a:t>
            </a:r>
            <a:r>
              <a:rPr lang="en-US" baseline="30000">
                <a:solidFill>
                  <a:srgbClr val="FFD88B"/>
                </a:solidFill>
              </a:rPr>
              <a:t>2+</a:t>
            </a:r>
            <a:r>
              <a:rPr lang="en-US">
                <a:solidFill>
                  <a:srgbClr val="FFD88B"/>
                </a:solidFill>
              </a:rPr>
              <a:t>), </a:t>
            </a:r>
            <a:r>
              <a:rPr lang="el-GR">
                <a:solidFill>
                  <a:srgbClr val="FFD88B"/>
                </a:solidFill>
              </a:rPr>
              <a:t>μέσα στο νερό, έχουν το χρώμα του μετουσιωμένου οινοπνεύματος (οινοπνευματί),…</a:t>
            </a:r>
          </a:p>
        </p:txBody>
      </p:sp>
      <p:sp>
        <p:nvSpPr>
          <p:cNvPr id="121933" name="Text Box 77"/>
          <p:cNvSpPr txBox="1">
            <a:spLocks noChangeArrowheads="1"/>
          </p:cNvSpPr>
          <p:nvPr/>
        </p:nvSpPr>
        <p:spPr bwMode="auto">
          <a:xfrm>
            <a:off x="1905000" y="2330450"/>
            <a:ext cx="6705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>
                <a:solidFill>
                  <a:srgbClr val="FFD88B"/>
                </a:solidFill>
              </a:rPr>
              <a:t>…ενώ τα άτομα χαλκού (</a:t>
            </a:r>
            <a:r>
              <a:rPr lang="en-US">
                <a:solidFill>
                  <a:srgbClr val="FFD88B"/>
                </a:solidFill>
              </a:rPr>
              <a:t>Cu),</a:t>
            </a:r>
            <a:r>
              <a:rPr lang="el-GR">
                <a:solidFill>
                  <a:srgbClr val="FFD88B"/>
                </a:solidFill>
              </a:rPr>
              <a:t> που σχηματίζονται από τα ιόντα χαλκού, κατά την αντίδραση, έχουν χρώμα καστανοκόκκινο.</a:t>
            </a:r>
          </a:p>
        </p:txBody>
      </p:sp>
      <p:grpSp>
        <p:nvGrpSpPr>
          <p:cNvPr id="121942" name="Group 86"/>
          <p:cNvGrpSpPr>
            <a:grpSpLocks/>
          </p:cNvGrpSpPr>
          <p:nvPr/>
        </p:nvGrpSpPr>
        <p:grpSpPr bwMode="auto">
          <a:xfrm>
            <a:off x="1066800" y="1385888"/>
            <a:ext cx="685800" cy="823912"/>
            <a:chOff x="528" y="1104"/>
            <a:chExt cx="432" cy="519"/>
          </a:xfrm>
        </p:grpSpPr>
        <p:grpSp>
          <p:nvGrpSpPr>
            <p:cNvPr id="121932" name="Group 76"/>
            <p:cNvGrpSpPr>
              <a:grpSpLocks/>
            </p:cNvGrpSpPr>
            <p:nvPr/>
          </p:nvGrpSpPr>
          <p:grpSpPr bwMode="auto">
            <a:xfrm>
              <a:off x="576" y="1104"/>
              <a:ext cx="288" cy="288"/>
              <a:chOff x="3408" y="2160"/>
              <a:chExt cx="288" cy="288"/>
            </a:xfrm>
          </p:grpSpPr>
          <p:sp>
            <p:nvSpPr>
              <p:cNvPr id="121929" name="Oval 73"/>
              <p:cNvSpPr>
                <a:spLocks noChangeArrowheads="1"/>
              </p:cNvSpPr>
              <p:nvPr/>
            </p:nvSpPr>
            <p:spPr bwMode="auto">
              <a:xfrm>
                <a:off x="3408" y="2160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rgbClr val="00FFCC"/>
                  </a:gs>
                  <a:gs pos="100000">
                    <a:srgbClr val="00FFCC">
                      <a:gamma/>
                      <a:shade val="0"/>
                      <a:invGamma/>
                    </a:srgb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21930" name="Oval 74"/>
              <p:cNvSpPr>
                <a:spLocks noChangeArrowheads="1"/>
              </p:cNvSpPr>
              <p:nvPr/>
            </p:nvSpPr>
            <p:spPr bwMode="auto">
              <a:xfrm>
                <a:off x="3530" y="2330"/>
                <a:ext cx="70" cy="70"/>
              </a:xfrm>
              <a:prstGeom prst="ellipse">
                <a:avLst/>
              </a:prstGeom>
              <a:gradFill rotWithShape="1">
                <a:gsLst>
                  <a:gs pos="0">
                    <a:srgbClr val="00FFCC"/>
                  </a:gs>
                  <a:gs pos="100000">
                    <a:srgbClr val="00FFCC">
                      <a:gamma/>
                      <a:shade val="0"/>
                      <a:invGamma/>
                    </a:srgbClr>
                  </a:gs>
                </a:gsLst>
                <a:lin ang="27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21931" name="Oval 75"/>
              <p:cNvSpPr>
                <a:spLocks noChangeArrowheads="1"/>
              </p:cNvSpPr>
              <p:nvPr/>
            </p:nvSpPr>
            <p:spPr bwMode="auto">
              <a:xfrm>
                <a:off x="3408" y="2282"/>
                <a:ext cx="70" cy="70"/>
              </a:xfrm>
              <a:prstGeom prst="ellipse">
                <a:avLst/>
              </a:prstGeom>
              <a:gradFill rotWithShape="1">
                <a:gsLst>
                  <a:gs pos="0">
                    <a:srgbClr val="00FFCC"/>
                  </a:gs>
                  <a:gs pos="100000">
                    <a:srgbClr val="00FFCC">
                      <a:gamma/>
                      <a:shade val="0"/>
                      <a:invGamma/>
                    </a:srgb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sp>
          <p:nvSpPr>
            <p:cNvPr id="121941" name="Text Box 85"/>
            <p:cNvSpPr txBox="1">
              <a:spLocks noChangeArrowheads="1"/>
            </p:cNvSpPr>
            <p:nvPr/>
          </p:nvSpPr>
          <p:spPr bwMode="auto">
            <a:xfrm>
              <a:off x="528" y="1392"/>
              <a:ext cx="43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>
                  <a:solidFill>
                    <a:srgbClr val="00FFCC"/>
                  </a:solidFill>
                </a:rPr>
                <a:t>Cu</a:t>
              </a:r>
              <a:r>
                <a:rPr lang="en-US" baseline="30000">
                  <a:solidFill>
                    <a:srgbClr val="00FFCC"/>
                  </a:solidFill>
                </a:rPr>
                <a:t>2+</a:t>
              </a:r>
              <a:endParaRPr lang="el-GR">
                <a:solidFill>
                  <a:srgbClr val="00FFCC"/>
                </a:solidFill>
              </a:endParaRPr>
            </a:p>
          </p:txBody>
        </p:sp>
      </p:grpSp>
      <p:grpSp>
        <p:nvGrpSpPr>
          <p:cNvPr id="121945" name="Group 89"/>
          <p:cNvGrpSpPr>
            <a:grpSpLocks/>
          </p:cNvGrpSpPr>
          <p:nvPr/>
        </p:nvGrpSpPr>
        <p:grpSpPr bwMode="auto">
          <a:xfrm>
            <a:off x="1143000" y="2376488"/>
            <a:ext cx="533400" cy="823912"/>
            <a:chOff x="624" y="2169"/>
            <a:chExt cx="336" cy="519"/>
          </a:xfrm>
        </p:grpSpPr>
        <p:grpSp>
          <p:nvGrpSpPr>
            <p:cNvPr id="121940" name="Group 84"/>
            <p:cNvGrpSpPr>
              <a:grpSpLocks/>
            </p:cNvGrpSpPr>
            <p:nvPr/>
          </p:nvGrpSpPr>
          <p:grpSpPr bwMode="auto">
            <a:xfrm>
              <a:off x="624" y="2169"/>
              <a:ext cx="288" cy="288"/>
              <a:chOff x="4704" y="3360"/>
              <a:chExt cx="288" cy="288"/>
            </a:xfrm>
          </p:grpSpPr>
          <p:grpSp>
            <p:nvGrpSpPr>
              <p:cNvPr id="121939" name="Group 83"/>
              <p:cNvGrpSpPr>
                <a:grpSpLocks/>
              </p:cNvGrpSpPr>
              <p:nvPr/>
            </p:nvGrpSpPr>
            <p:grpSpPr bwMode="auto">
              <a:xfrm>
                <a:off x="4704" y="3360"/>
                <a:ext cx="288" cy="288"/>
                <a:chOff x="4704" y="3360"/>
                <a:chExt cx="288" cy="288"/>
              </a:xfrm>
            </p:grpSpPr>
            <p:sp>
              <p:nvSpPr>
                <p:cNvPr id="121912" name="Oval 56"/>
                <p:cNvSpPr>
                  <a:spLocks noChangeArrowheads="1"/>
                </p:cNvSpPr>
                <p:nvPr/>
              </p:nvSpPr>
              <p:spPr bwMode="auto">
                <a:xfrm>
                  <a:off x="4704" y="3360"/>
                  <a:ext cx="288" cy="288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540000"/>
                    </a:gs>
                    <a:gs pos="100000">
                      <a:srgbClr val="540000">
                        <a:gamma/>
                        <a:shade val="0"/>
                        <a:invGamma/>
                      </a:srgbClr>
                    </a:gs>
                  </a:gsLst>
                  <a:lin ang="27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21913" name="Oval 57"/>
                <p:cNvSpPr>
                  <a:spLocks noChangeArrowheads="1"/>
                </p:cNvSpPr>
                <p:nvPr/>
              </p:nvSpPr>
              <p:spPr bwMode="auto">
                <a:xfrm>
                  <a:off x="4826" y="3530"/>
                  <a:ext cx="70" cy="7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540000"/>
                    </a:gs>
                    <a:gs pos="100000">
                      <a:srgbClr val="540000">
                        <a:gamma/>
                        <a:shade val="0"/>
                        <a:invGamma/>
                      </a:srgbClr>
                    </a:gs>
                  </a:gsLst>
                  <a:lin ang="27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21914" name="Oval 58"/>
                <p:cNvSpPr>
                  <a:spLocks noChangeArrowheads="1"/>
                </p:cNvSpPr>
                <p:nvPr/>
              </p:nvSpPr>
              <p:spPr bwMode="auto">
                <a:xfrm>
                  <a:off x="4704" y="3482"/>
                  <a:ext cx="70" cy="7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540000"/>
                    </a:gs>
                    <a:gs pos="100000">
                      <a:srgbClr val="540000">
                        <a:gamma/>
                        <a:shade val="0"/>
                        <a:invGamma/>
                      </a:srgbClr>
                    </a:gs>
                  </a:gsLst>
                  <a:lin ang="27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sp>
            <p:nvSpPr>
              <p:cNvPr id="121915" name="Oval 59"/>
              <p:cNvSpPr>
                <a:spLocks noChangeArrowheads="1"/>
              </p:cNvSpPr>
              <p:nvPr/>
            </p:nvSpPr>
            <p:spPr bwMode="auto">
              <a:xfrm>
                <a:off x="4848" y="3552"/>
                <a:ext cx="48" cy="48"/>
              </a:xfrm>
              <a:prstGeom prst="ellipse">
                <a:avLst/>
              </a:prstGeom>
              <a:gradFill rotWithShape="1">
                <a:gsLst>
                  <a:gs pos="0">
                    <a:srgbClr val="D07C00"/>
                  </a:gs>
                  <a:gs pos="100000">
                    <a:srgbClr val="D07C00">
                      <a:gamma/>
                      <a:shade val="0"/>
                      <a:invGamma/>
                    </a:srgb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21916" name="Oval 60"/>
              <p:cNvSpPr>
                <a:spLocks noChangeArrowheads="1"/>
              </p:cNvSpPr>
              <p:nvPr/>
            </p:nvSpPr>
            <p:spPr bwMode="auto">
              <a:xfrm>
                <a:off x="4704" y="3504"/>
                <a:ext cx="48" cy="48"/>
              </a:xfrm>
              <a:prstGeom prst="ellipse">
                <a:avLst/>
              </a:prstGeom>
              <a:gradFill rotWithShape="1">
                <a:gsLst>
                  <a:gs pos="0">
                    <a:srgbClr val="D07C00"/>
                  </a:gs>
                  <a:gs pos="100000">
                    <a:srgbClr val="D07C00">
                      <a:gamma/>
                      <a:shade val="0"/>
                      <a:invGamma/>
                    </a:srgb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sp>
          <p:nvSpPr>
            <p:cNvPr id="121943" name="Text Box 87"/>
            <p:cNvSpPr txBox="1">
              <a:spLocks noChangeArrowheads="1"/>
            </p:cNvSpPr>
            <p:nvPr/>
          </p:nvSpPr>
          <p:spPr bwMode="auto">
            <a:xfrm>
              <a:off x="624" y="2457"/>
              <a:ext cx="33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5C0000"/>
                  </a:solidFill>
                </a:rPr>
                <a:t>Cu</a:t>
              </a:r>
              <a:endParaRPr lang="el-GR">
                <a:solidFill>
                  <a:srgbClr val="5C0000"/>
                </a:solidFill>
              </a:endParaRPr>
            </a:p>
          </p:txBody>
        </p:sp>
      </p:grpSp>
      <p:sp>
        <p:nvSpPr>
          <p:cNvPr id="121946" name="Text Box 90"/>
          <p:cNvSpPr txBox="1">
            <a:spLocks noChangeArrowheads="1"/>
          </p:cNvSpPr>
          <p:nvPr/>
        </p:nvSpPr>
        <p:spPr bwMode="auto">
          <a:xfrm>
            <a:off x="2362200" y="3321050"/>
            <a:ext cx="5791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>
                <a:solidFill>
                  <a:srgbClr val="FFD88B"/>
                </a:solidFill>
              </a:rPr>
              <a:t>Ακόμη, ενώ ο σίδηρος σε στοιχειακή μορφή είναι αργυρόλευκος… </a:t>
            </a:r>
          </a:p>
        </p:txBody>
      </p:sp>
      <p:sp>
        <p:nvSpPr>
          <p:cNvPr id="121949" name="Text Box 93"/>
          <p:cNvSpPr txBox="1">
            <a:spLocks noChangeArrowheads="1"/>
          </p:cNvSpPr>
          <p:nvPr/>
        </p:nvSpPr>
        <p:spPr bwMode="auto">
          <a:xfrm>
            <a:off x="3276600" y="4311650"/>
            <a:ext cx="3810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>
                <a:solidFill>
                  <a:srgbClr val="FFD88B"/>
                </a:solidFill>
              </a:rPr>
              <a:t>…το ιόν </a:t>
            </a:r>
            <a:r>
              <a:rPr lang="en-US">
                <a:solidFill>
                  <a:srgbClr val="FFD88B"/>
                </a:solidFill>
              </a:rPr>
              <a:t>Fe</a:t>
            </a:r>
            <a:r>
              <a:rPr lang="en-US" baseline="30000">
                <a:solidFill>
                  <a:srgbClr val="FFD88B"/>
                </a:solidFill>
              </a:rPr>
              <a:t>2+</a:t>
            </a:r>
            <a:r>
              <a:rPr lang="el-GR">
                <a:solidFill>
                  <a:srgbClr val="FFD88B"/>
                </a:solidFill>
              </a:rPr>
              <a:t>, μέσα στο νερό είναι πρασινωπό</a:t>
            </a:r>
            <a:r>
              <a:rPr lang="en-US">
                <a:solidFill>
                  <a:srgbClr val="FFD88B"/>
                </a:solidFill>
              </a:rPr>
              <a:t>…</a:t>
            </a:r>
            <a:endParaRPr lang="el-GR"/>
          </a:p>
        </p:txBody>
      </p:sp>
      <p:grpSp>
        <p:nvGrpSpPr>
          <p:cNvPr id="121964" name="Group 108"/>
          <p:cNvGrpSpPr>
            <a:grpSpLocks/>
          </p:cNvGrpSpPr>
          <p:nvPr/>
        </p:nvGrpSpPr>
        <p:grpSpPr bwMode="auto">
          <a:xfrm>
            <a:off x="1066800" y="3367088"/>
            <a:ext cx="533400" cy="823912"/>
            <a:chOff x="528" y="1872"/>
            <a:chExt cx="336" cy="519"/>
          </a:xfrm>
        </p:grpSpPr>
        <p:grpSp>
          <p:nvGrpSpPr>
            <p:cNvPr id="121956" name="Group 100"/>
            <p:cNvGrpSpPr>
              <a:grpSpLocks/>
            </p:cNvGrpSpPr>
            <p:nvPr/>
          </p:nvGrpSpPr>
          <p:grpSpPr bwMode="auto">
            <a:xfrm>
              <a:off x="576" y="1872"/>
              <a:ext cx="288" cy="288"/>
              <a:chOff x="1392" y="3648"/>
              <a:chExt cx="288" cy="288"/>
            </a:xfrm>
          </p:grpSpPr>
          <p:sp>
            <p:nvSpPr>
              <p:cNvPr id="121880" name="Oval 24"/>
              <p:cNvSpPr>
                <a:spLocks noChangeArrowheads="1"/>
              </p:cNvSpPr>
              <p:nvPr/>
            </p:nvSpPr>
            <p:spPr bwMode="auto">
              <a:xfrm>
                <a:off x="1392" y="3648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rgbClr val="808080"/>
                  </a:gs>
                  <a:gs pos="100000">
                    <a:srgbClr val="808080">
                      <a:gamma/>
                      <a:shade val="29804"/>
                      <a:invGamma/>
                    </a:srgb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l-GR"/>
              </a:p>
            </p:txBody>
          </p:sp>
          <p:grpSp>
            <p:nvGrpSpPr>
              <p:cNvPr id="121955" name="Group 99"/>
              <p:cNvGrpSpPr>
                <a:grpSpLocks/>
              </p:cNvGrpSpPr>
              <p:nvPr/>
            </p:nvGrpSpPr>
            <p:grpSpPr bwMode="auto">
              <a:xfrm>
                <a:off x="1392" y="3770"/>
                <a:ext cx="70" cy="70"/>
                <a:chOff x="1392" y="3770"/>
                <a:chExt cx="70" cy="70"/>
              </a:xfrm>
            </p:grpSpPr>
            <p:sp>
              <p:nvSpPr>
                <p:cNvPr id="121882" name="Oval 26"/>
                <p:cNvSpPr>
                  <a:spLocks noChangeArrowheads="1"/>
                </p:cNvSpPr>
                <p:nvPr/>
              </p:nvSpPr>
              <p:spPr bwMode="auto">
                <a:xfrm>
                  <a:off x="1392" y="3770"/>
                  <a:ext cx="70" cy="7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4D4D4D"/>
                    </a:gs>
                    <a:gs pos="100000">
                      <a:srgbClr val="4D4D4D">
                        <a:gamma/>
                        <a:shade val="0"/>
                        <a:invGamma/>
                      </a:srgbClr>
                    </a:gs>
                  </a:gsLst>
                  <a:lin ang="27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21883" name="Oval 27"/>
                <p:cNvSpPr>
                  <a:spLocks noChangeArrowheads="1"/>
                </p:cNvSpPr>
                <p:nvPr/>
              </p:nvSpPr>
              <p:spPr bwMode="auto">
                <a:xfrm>
                  <a:off x="1392" y="3770"/>
                  <a:ext cx="48" cy="48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9900"/>
                    </a:gs>
                    <a:gs pos="100000">
                      <a:srgbClr val="FF9900">
                        <a:gamma/>
                        <a:shade val="0"/>
                        <a:invGamma/>
                      </a:srgbClr>
                    </a:gs>
                  </a:gsLst>
                  <a:lin ang="27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121954" name="Group 98"/>
              <p:cNvGrpSpPr>
                <a:grpSpLocks/>
              </p:cNvGrpSpPr>
              <p:nvPr/>
            </p:nvGrpSpPr>
            <p:grpSpPr bwMode="auto">
              <a:xfrm>
                <a:off x="1514" y="3818"/>
                <a:ext cx="70" cy="70"/>
                <a:chOff x="1514" y="3818"/>
                <a:chExt cx="70" cy="70"/>
              </a:xfrm>
            </p:grpSpPr>
            <p:sp>
              <p:nvSpPr>
                <p:cNvPr id="121874" name="Oval 18"/>
                <p:cNvSpPr>
                  <a:spLocks noChangeArrowheads="1"/>
                </p:cNvSpPr>
                <p:nvPr/>
              </p:nvSpPr>
              <p:spPr bwMode="auto">
                <a:xfrm rot="-22835997">
                  <a:off x="1514" y="3818"/>
                  <a:ext cx="70" cy="7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4D4D4D"/>
                    </a:gs>
                    <a:gs pos="100000">
                      <a:srgbClr val="4D4D4D">
                        <a:gamma/>
                        <a:shade val="0"/>
                        <a:invGamma/>
                      </a:srgbClr>
                    </a:gs>
                  </a:gsLst>
                  <a:lin ang="27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21875" name="Oval 19"/>
                <p:cNvSpPr>
                  <a:spLocks noChangeArrowheads="1"/>
                </p:cNvSpPr>
                <p:nvPr/>
              </p:nvSpPr>
              <p:spPr bwMode="auto">
                <a:xfrm rot="-22835997">
                  <a:off x="1518" y="3840"/>
                  <a:ext cx="48" cy="48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9900"/>
                    </a:gs>
                    <a:gs pos="100000">
                      <a:srgbClr val="FF9900">
                        <a:gamma/>
                        <a:shade val="0"/>
                        <a:invGamma/>
                      </a:srgbClr>
                    </a:gs>
                  </a:gsLst>
                  <a:lin ang="27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p:sp>
          <p:nvSpPr>
            <p:cNvPr id="121962" name="Text Box 106"/>
            <p:cNvSpPr txBox="1">
              <a:spLocks noChangeArrowheads="1"/>
            </p:cNvSpPr>
            <p:nvPr/>
          </p:nvSpPr>
          <p:spPr bwMode="auto">
            <a:xfrm>
              <a:off x="528" y="2160"/>
              <a:ext cx="33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>
                  <a:solidFill>
                    <a:srgbClr val="4D4D4D"/>
                  </a:solidFill>
                </a:rPr>
                <a:t>Fe</a:t>
              </a:r>
              <a:endParaRPr lang="el-GR">
                <a:solidFill>
                  <a:srgbClr val="4D4D4D"/>
                </a:solidFill>
              </a:endParaRPr>
            </a:p>
          </p:txBody>
        </p:sp>
      </p:grpSp>
      <p:grpSp>
        <p:nvGrpSpPr>
          <p:cNvPr id="121965" name="Group 109"/>
          <p:cNvGrpSpPr>
            <a:grpSpLocks/>
          </p:cNvGrpSpPr>
          <p:nvPr/>
        </p:nvGrpSpPr>
        <p:grpSpPr bwMode="auto">
          <a:xfrm>
            <a:off x="1066800" y="4357688"/>
            <a:ext cx="685800" cy="823912"/>
            <a:chOff x="768" y="1872"/>
            <a:chExt cx="432" cy="519"/>
          </a:xfrm>
        </p:grpSpPr>
        <p:grpSp>
          <p:nvGrpSpPr>
            <p:cNvPr id="121960" name="Group 104"/>
            <p:cNvGrpSpPr>
              <a:grpSpLocks/>
            </p:cNvGrpSpPr>
            <p:nvPr/>
          </p:nvGrpSpPr>
          <p:grpSpPr bwMode="auto">
            <a:xfrm>
              <a:off x="816" y="1872"/>
              <a:ext cx="288" cy="288"/>
              <a:chOff x="1488" y="3216"/>
              <a:chExt cx="288" cy="288"/>
            </a:xfrm>
          </p:grpSpPr>
          <p:sp>
            <p:nvSpPr>
              <p:cNvPr id="121951" name="Oval 95"/>
              <p:cNvSpPr>
                <a:spLocks noChangeArrowheads="1"/>
              </p:cNvSpPr>
              <p:nvPr/>
            </p:nvSpPr>
            <p:spPr bwMode="auto">
              <a:xfrm>
                <a:off x="1488" y="3216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rgbClr val="99FF99"/>
                  </a:gs>
                  <a:gs pos="100000">
                    <a:srgbClr val="99FF99">
                      <a:gamma/>
                      <a:shade val="0"/>
                      <a:invGamma/>
                    </a:srgb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21952" name="Oval 96"/>
              <p:cNvSpPr>
                <a:spLocks noChangeArrowheads="1"/>
              </p:cNvSpPr>
              <p:nvPr/>
            </p:nvSpPr>
            <p:spPr bwMode="auto">
              <a:xfrm>
                <a:off x="1488" y="3338"/>
                <a:ext cx="70" cy="70"/>
              </a:xfrm>
              <a:prstGeom prst="ellipse">
                <a:avLst/>
              </a:prstGeom>
              <a:gradFill rotWithShape="1">
                <a:gsLst>
                  <a:gs pos="0">
                    <a:srgbClr val="99FF99"/>
                  </a:gs>
                  <a:gs pos="100000">
                    <a:srgbClr val="99FF99">
                      <a:gamma/>
                      <a:shade val="0"/>
                      <a:invGamma/>
                    </a:srgb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21953" name="Oval 97"/>
              <p:cNvSpPr>
                <a:spLocks noChangeArrowheads="1"/>
              </p:cNvSpPr>
              <p:nvPr/>
            </p:nvSpPr>
            <p:spPr bwMode="auto">
              <a:xfrm rot="-22835997">
                <a:off x="1610" y="3386"/>
                <a:ext cx="70" cy="70"/>
              </a:xfrm>
              <a:prstGeom prst="ellipse">
                <a:avLst/>
              </a:prstGeom>
              <a:gradFill rotWithShape="1">
                <a:gsLst>
                  <a:gs pos="0">
                    <a:srgbClr val="99FF99"/>
                  </a:gs>
                  <a:gs pos="100000">
                    <a:srgbClr val="99FF99">
                      <a:gamma/>
                      <a:shade val="0"/>
                      <a:invGamma/>
                    </a:srgb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sp>
          <p:nvSpPr>
            <p:cNvPr id="121963" name="Text Box 107"/>
            <p:cNvSpPr txBox="1">
              <a:spLocks noChangeArrowheads="1"/>
            </p:cNvSpPr>
            <p:nvPr/>
          </p:nvSpPr>
          <p:spPr bwMode="auto">
            <a:xfrm>
              <a:off x="768" y="2160"/>
              <a:ext cx="43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>
                  <a:solidFill>
                    <a:srgbClr val="99FF99"/>
                  </a:solidFill>
                </a:rPr>
                <a:t>Fe</a:t>
              </a:r>
              <a:r>
                <a:rPr lang="en-US" baseline="30000">
                  <a:solidFill>
                    <a:srgbClr val="99FF99"/>
                  </a:solidFill>
                </a:rPr>
                <a:t>2+</a:t>
              </a:r>
              <a:endParaRPr lang="el-GR">
                <a:solidFill>
                  <a:srgbClr val="99FF99"/>
                </a:solidFill>
              </a:endParaRPr>
            </a:p>
          </p:txBody>
        </p:sp>
      </p:grpSp>
      <p:sp>
        <p:nvSpPr>
          <p:cNvPr id="121966" name="Text Box 110"/>
          <p:cNvSpPr txBox="1">
            <a:spLocks noChangeArrowheads="1"/>
          </p:cNvSpPr>
          <p:nvPr/>
        </p:nvSpPr>
        <p:spPr bwMode="auto">
          <a:xfrm>
            <a:off x="3276600" y="5378450"/>
            <a:ext cx="3810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>
                <a:solidFill>
                  <a:srgbClr val="FFD88B"/>
                </a:solidFill>
              </a:rPr>
              <a:t>…και το ιόν </a:t>
            </a:r>
            <a:r>
              <a:rPr lang="en-US">
                <a:solidFill>
                  <a:srgbClr val="FFD88B"/>
                </a:solidFill>
              </a:rPr>
              <a:t>Fe</a:t>
            </a:r>
            <a:r>
              <a:rPr lang="el-GR" baseline="30000">
                <a:solidFill>
                  <a:srgbClr val="FFD88B"/>
                </a:solidFill>
              </a:rPr>
              <a:t>3</a:t>
            </a:r>
            <a:r>
              <a:rPr lang="en-US" baseline="30000">
                <a:solidFill>
                  <a:srgbClr val="FFD88B"/>
                </a:solidFill>
              </a:rPr>
              <a:t>+</a:t>
            </a:r>
            <a:r>
              <a:rPr lang="el-GR">
                <a:solidFill>
                  <a:srgbClr val="FFD88B"/>
                </a:solidFill>
              </a:rPr>
              <a:t>, μέσα στο νερό είναι κιτρινωπό.</a:t>
            </a:r>
            <a:endParaRPr lang="el-GR"/>
          </a:p>
        </p:txBody>
      </p:sp>
      <p:grpSp>
        <p:nvGrpSpPr>
          <p:cNvPr id="121971" name="Group 115"/>
          <p:cNvGrpSpPr>
            <a:grpSpLocks/>
          </p:cNvGrpSpPr>
          <p:nvPr/>
        </p:nvGrpSpPr>
        <p:grpSpPr bwMode="auto">
          <a:xfrm>
            <a:off x="1066800" y="5424488"/>
            <a:ext cx="685800" cy="823912"/>
            <a:chOff x="672" y="3417"/>
            <a:chExt cx="432" cy="519"/>
          </a:xfrm>
        </p:grpSpPr>
        <p:sp>
          <p:nvSpPr>
            <p:cNvPr id="121967" name="Text Box 111"/>
            <p:cNvSpPr txBox="1">
              <a:spLocks noChangeArrowheads="1"/>
            </p:cNvSpPr>
            <p:nvPr/>
          </p:nvSpPr>
          <p:spPr bwMode="auto">
            <a:xfrm>
              <a:off x="672" y="3705"/>
              <a:ext cx="43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>
                  <a:solidFill>
                    <a:srgbClr val="D07C00"/>
                  </a:solidFill>
                </a:rPr>
                <a:t>Fe</a:t>
              </a:r>
              <a:r>
                <a:rPr lang="en-US" baseline="30000">
                  <a:solidFill>
                    <a:srgbClr val="D07C00"/>
                  </a:solidFill>
                </a:rPr>
                <a:t>3+</a:t>
              </a:r>
              <a:endParaRPr lang="el-GR">
                <a:solidFill>
                  <a:srgbClr val="D07C00"/>
                </a:solidFill>
              </a:endParaRPr>
            </a:p>
          </p:txBody>
        </p:sp>
        <p:grpSp>
          <p:nvGrpSpPr>
            <p:cNvPr id="121970" name="Group 114"/>
            <p:cNvGrpSpPr>
              <a:grpSpLocks/>
            </p:cNvGrpSpPr>
            <p:nvPr/>
          </p:nvGrpSpPr>
          <p:grpSpPr bwMode="auto">
            <a:xfrm>
              <a:off x="720" y="3417"/>
              <a:ext cx="288" cy="288"/>
              <a:chOff x="720" y="3417"/>
              <a:chExt cx="288" cy="288"/>
            </a:xfrm>
          </p:grpSpPr>
          <p:sp>
            <p:nvSpPr>
              <p:cNvPr id="121957" name="Oval 101"/>
              <p:cNvSpPr>
                <a:spLocks noChangeArrowheads="1"/>
              </p:cNvSpPr>
              <p:nvPr/>
            </p:nvSpPr>
            <p:spPr bwMode="auto">
              <a:xfrm>
                <a:off x="720" y="3417"/>
                <a:ext cx="288" cy="288"/>
              </a:xfrm>
              <a:prstGeom prst="ellipse">
                <a:avLst/>
              </a:prstGeom>
              <a:gradFill rotWithShape="1">
                <a:gsLst>
                  <a:gs pos="0">
                    <a:srgbClr val="D07C00"/>
                  </a:gs>
                  <a:gs pos="100000">
                    <a:srgbClr val="D07C00">
                      <a:gamma/>
                      <a:shade val="0"/>
                      <a:invGamma/>
                    </a:srgb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21958" name="Oval 102"/>
              <p:cNvSpPr>
                <a:spLocks noChangeArrowheads="1"/>
              </p:cNvSpPr>
              <p:nvPr/>
            </p:nvSpPr>
            <p:spPr bwMode="auto">
              <a:xfrm>
                <a:off x="720" y="3539"/>
                <a:ext cx="70" cy="70"/>
              </a:xfrm>
              <a:prstGeom prst="ellipse">
                <a:avLst/>
              </a:prstGeom>
              <a:gradFill rotWithShape="1">
                <a:gsLst>
                  <a:gs pos="0">
                    <a:srgbClr val="D07C00"/>
                  </a:gs>
                  <a:gs pos="100000">
                    <a:srgbClr val="D07C00">
                      <a:gamma/>
                      <a:shade val="0"/>
                      <a:invGamma/>
                    </a:srgb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21959" name="Oval 103"/>
              <p:cNvSpPr>
                <a:spLocks noChangeArrowheads="1"/>
              </p:cNvSpPr>
              <p:nvPr/>
            </p:nvSpPr>
            <p:spPr bwMode="auto">
              <a:xfrm rot="-22835997">
                <a:off x="842" y="3587"/>
                <a:ext cx="70" cy="70"/>
              </a:xfrm>
              <a:prstGeom prst="ellipse">
                <a:avLst/>
              </a:prstGeom>
              <a:gradFill rotWithShape="1">
                <a:gsLst>
                  <a:gs pos="0">
                    <a:srgbClr val="D07C00"/>
                  </a:gs>
                  <a:gs pos="100000">
                    <a:srgbClr val="D07C00">
                      <a:gamma/>
                      <a:shade val="0"/>
                      <a:invGamma/>
                    </a:srgb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21969" name="Oval 113"/>
              <p:cNvSpPr>
                <a:spLocks noChangeArrowheads="1"/>
              </p:cNvSpPr>
              <p:nvPr/>
            </p:nvSpPr>
            <p:spPr bwMode="auto">
              <a:xfrm>
                <a:off x="816" y="3456"/>
                <a:ext cx="70" cy="70"/>
              </a:xfrm>
              <a:prstGeom prst="ellipse">
                <a:avLst/>
              </a:prstGeom>
              <a:gradFill rotWithShape="1">
                <a:gsLst>
                  <a:gs pos="0">
                    <a:srgbClr val="D07C00"/>
                  </a:gs>
                  <a:gs pos="100000">
                    <a:srgbClr val="D07C00">
                      <a:gamma/>
                      <a:shade val="0"/>
                      <a:invGamma/>
                    </a:srgb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sp>
        <p:nvSpPr>
          <p:cNvPr id="121972" name="Text Box 116"/>
          <p:cNvSpPr txBox="1">
            <a:spLocks noChangeArrowheads="1"/>
          </p:cNvSpPr>
          <p:nvPr/>
        </p:nvSpPr>
        <p:spPr bwMode="auto">
          <a:xfrm>
            <a:off x="3200400" y="6324600"/>
            <a:ext cx="3429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l-GR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3000"/>
                                        <p:tgtEl>
                                          <p:spTgt spid="1219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3000"/>
                                        <p:tgtEl>
                                          <p:spTgt spid="1219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4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3000"/>
                                        <p:tgtEl>
                                          <p:spTgt spid="1219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90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3000"/>
                                        <p:tgtEl>
                                          <p:spTgt spid="1219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3000"/>
                                        <p:tgtEl>
                                          <p:spTgt spid="1219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0"/>
                            </p:stCondLst>
                            <p:childTnLst>
                              <p:par>
                                <p:cTn id="25" presetID="9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3000"/>
                                        <p:tgtEl>
                                          <p:spTgt spid="1219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6000"/>
                            </p:stCondLst>
                            <p:childTnLst>
                              <p:par>
                                <p:cTn id="29" presetID="9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3000"/>
                                        <p:tgtEl>
                                          <p:spTgt spid="1219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1000"/>
                            </p:stCondLst>
                            <p:childTnLst>
                              <p:par>
                                <p:cTn id="33" presetID="9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3000"/>
                                        <p:tgtEl>
                                          <p:spTgt spid="1219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7000"/>
                            </p:stCondLst>
                            <p:childTnLst>
                              <p:par>
                                <p:cTn id="37" presetID="9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3000"/>
                                        <p:tgtEl>
                                          <p:spTgt spid="1219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2000"/>
                            </p:stCondLst>
                            <p:childTnLst>
                              <p:par>
                                <p:cTn id="41" presetID="9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3000"/>
                                        <p:tgtEl>
                                          <p:spTgt spid="1219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8000"/>
                            </p:stCondLst>
                            <p:childTnLst>
                              <p:par>
                                <p:cTn id="45" presetID="9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2000"/>
                                        <p:tgtEl>
                                          <p:spTgt spid="1219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2000"/>
                            </p:stCondLst>
                            <p:childTnLst>
                              <p:par>
                                <p:cTn id="49" presetID="9" presetClass="entr" presetSubtype="0" fill="hold" grpId="0" nodeType="afterEffect" nodePh="1">
                                  <p:stCondLst>
                                    <p:cond delay="8000"/>
                                  </p:stCondLst>
                                  <p:endCondLst>
                                    <p:cond evt="begin" delay="0">
                                      <p:tn val="4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2000"/>
                                        <p:tgtEl>
                                          <p:spTgt spid="121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924" grpId="0"/>
      <p:bldP spid="121925" grpId="0"/>
      <p:bldP spid="121933" grpId="0"/>
      <p:bldP spid="121946" grpId="0"/>
      <p:bldP spid="121949" grpId="0"/>
      <p:bldP spid="121966" grpId="0"/>
      <p:bldP spid="12197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467A4-3A68-4345-8B7E-6CE8BFB6AE57}" type="datetime1">
              <a:rPr lang="el-GR"/>
              <a:pPr/>
              <a:t>25/1/2014</a:t>
            </a:fld>
            <a:endParaRPr lang="el-GR"/>
          </a:p>
        </p:txBody>
      </p:sp>
      <p:sp>
        <p:nvSpPr>
          <p:cNvPr id="7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Τουκμενίδης Μηνάς - 3ο ΓΕΛ Αμπελοκήπων Θεσσαλονίκης</a:t>
            </a:r>
          </a:p>
        </p:txBody>
      </p:sp>
      <p:sp>
        <p:nvSpPr>
          <p:cNvPr id="8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1CBD1-CF74-470D-8C2A-ADB8B4C6D52E}" type="slidenum">
              <a:rPr lang="el-GR"/>
              <a:pPr/>
              <a:t>5</a:t>
            </a:fld>
            <a:endParaRPr lang="el-GR"/>
          </a:p>
        </p:txBody>
      </p:sp>
      <p:sp>
        <p:nvSpPr>
          <p:cNvPr id="128004" name="Text Box 4"/>
          <p:cNvSpPr txBox="1">
            <a:spLocks noChangeArrowheads="1"/>
          </p:cNvSpPr>
          <p:nvPr/>
        </p:nvSpPr>
        <p:spPr bwMode="auto">
          <a:xfrm>
            <a:off x="533400" y="1065213"/>
            <a:ext cx="7924800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>
                <a:solidFill>
                  <a:srgbClr val="FFDB93"/>
                </a:solidFill>
              </a:rPr>
              <a:t>Από όλα τα παραπάνω καταλαβαίνουμε</a:t>
            </a:r>
            <a:r>
              <a:rPr lang="en-US">
                <a:solidFill>
                  <a:srgbClr val="FFDB93"/>
                </a:solidFill>
              </a:rPr>
              <a:t>,</a:t>
            </a:r>
            <a:r>
              <a:rPr lang="el-GR">
                <a:solidFill>
                  <a:srgbClr val="FFDB93"/>
                </a:solidFill>
              </a:rPr>
              <a:t> ότι κατά την αντίδραση</a:t>
            </a:r>
            <a:r>
              <a:rPr lang="en-US">
                <a:solidFill>
                  <a:srgbClr val="FFDB93"/>
                </a:solidFill>
              </a:rPr>
              <a:t>,</a:t>
            </a:r>
            <a:r>
              <a:rPr lang="el-GR">
                <a:solidFill>
                  <a:srgbClr val="FFDB93"/>
                </a:solidFill>
              </a:rPr>
              <a:t> αυτό που συνέβη τελικά</a:t>
            </a:r>
            <a:r>
              <a:rPr lang="en-US">
                <a:solidFill>
                  <a:srgbClr val="FFDB93"/>
                </a:solidFill>
              </a:rPr>
              <a:t>,</a:t>
            </a:r>
            <a:r>
              <a:rPr lang="el-GR">
                <a:solidFill>
                  <a:srgbClr val="FFDB93"/>
                </a:solidFill>
              </a:rPr>
              <a:t> ήταν μια απλή μεταφορά δύο ηλεκτρονίων, από ένα άτομο σιδήρου</a:t>
            </a:r>
            <a:r>
              <a:rPr lang="en-US">
                <a:solidFill>
                  <a:srgbClr val="FFDB93"/>
                </a:solidFill>
              </a:rPr>
              <a:t> (Fe)</a:t>
            </a:r>
            <a:r>
              <a:rPr lang="el-GR">
                <a:solidFill>
                  <a:srgbClr val="FFDB93"/>
                </a:solidFill>
              </a:rPr>
              <a:t> σε ένα κατιόν χαλκού (</a:t>
            </a:r>
            <a:r>
              <a:rPr lang="en-US">
                <a:solidFill>
                  <a:srgbClr val="FFDB93"/>
                </a:solidFill>
              </a:rPr>
              <a:t>Cu</a:t>
            </a:r>
            <a:r>
              <a:rPr lang="en-US" baseline="30000">
                <a:solidFill>
                  <a:srgbClr val="FFDB93"/>
                </a:solidFill>
              </a:rPr>
              <a:t>2+</a:t>
            </a:r>
            <a:r>
              <a:rPr lang="en-US">
                <a:solidFill>
                  <a:srgbClr val="FFDB93"/>
                </a:solidFill>
              </a:rPr>
              <a:t>).</a:t>
            </a:r>
            <a:r>
              <a:rPr lang="el-GR">
                <a:solidFill>
                  <a:srgbClr val="FFDB93"/>
                </a:solidFill>
              </a:rPr>
              <a:t> </a:t>
            </a:r>
          </a:p>
        </p:txBody>
      </p:sp>
      <p:sp>
        <p:nvSpPr>
          <p:cNvPr id="128005" name="Text Box 5"/>
          <p:cNvSpPr txBox="1">
            <a:spLocks noChangeArrowheads="1"/>
          </p:cNvSpPr>
          <p:nvPr/>
        </p:nvSpPr>
        <p:spPr bwMode="auto">
          <a:xfrm>
            <a:off x="457200" y="2192338"/>
            <a:ext cx="8077200" cy="146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>
                <a:solidFill>
                  <a:srgbClr val="FFDB93"/>
                </a:solidFill>
              </a:rPr>
              <a:t>Στην αντίδραση αυτή, ο σίδηρος του οποίου τα άτομα κατορθώνουν να αποβάλουν τα εξωτερικά ηλεκτρόνιά τους στα ιόντα του χαλκού, χαρακτηρίζεται ως </a:t>
            </a:r>
            <a:r>
              <a:rPr lang="el-GR" b="1">
                <a:solidFill>
                  <a:srgbClr val="800000"/>
                </a:solidFill>
              </a:rPr>
              <a:t>δραστικότερος</a:t>
            </a:r>
            <a:r>
              <a:rPr lang="el-GR">
                <a:solidFill>
                  <a:srgbClr val="FFDB93"/>
                </a:solidFill>
              </a:rPr>
              <a:t> του χαλκού, οπότε συμπεραίνουμε ότι η αντίθετη αντίδραση, δηλαδή η μεταφορά ηλεκτρονίων από άτομα χαλκού σε ιόντα σιδήρου, δε μπορεί να γίνει.</a:t>
            </a:r>
          </a:p>
        </p:txBody>
      </p:sp>
      <p:sp>
        <p:nvSpPr>
          <p:cNvPr id="128007" name="Text Box 7"/>
          <p:cNvSpPr txBox="1">
            <a:spLocks noChangeArrowheads="1"/>
          </p:cNvSpPr>
          <p:nvPr/>
        </p:nvSpPr>
        <p:spPr bwMode="auto">
          <a:xfrm>
            <a:off x="609600" y="3914775"/>
            <a:ext cx="77724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>
                <a:solidFill>
                  <a:srgbClr val="FFDB93"/>
                </a:solidFill>
              </a:rPr>
              <a:t>Γενικότερα ανάμεσα σε δύο μεταλλικά στοιχεία, </a:t>
            </a:r>
            <a:r>
              <a:rPr lang="el-GR" b="1">
                <a:solidFill>
                  <a:srgbClr val="800000"/>
                </a:solidFill>
              </a:rPr>
              <a:t>δραστικότερο</a:t>
            </a:r>
            <a:r>
              <a:rPr lang="el-GR">
                <a:solidFill>
                  <a:srgbClr val="FFDB93"/>
                </a:solidFill>
              </a:rPr>
              <a:t> χαρακτηρίζεται εκείνο που μπορεί να αντιδράσει ευκολότερα, δηλαδή να εγκαταλείψει τη στοιχειακή του μορφή, αποβάλλοντας ένα ή περισσότερα ηλεκτρόνια στο περιβάλλον του, μετατρεπόμενο έτσι στο αντίστοιχο κατιόν.</a:t>
            </a:r>
          </a:p>
        </p:txBody>
      </p:sp>
      <p:sp>
        <p:nvSpPr>
          <p:cNvPr id="128008" name="Text Box 8"/>
          <p:cNvSpPr txBox="1">
            <a:spLocks noChangeArrowheads="1"/>
          </p:cNvSpPr>
          <p:nvPr/>
        </p:nvSpPr>
        <p:spPr bwMode="auto">
          <a:xfrm>
            <a:off x="4876800" y="5410200"/>
            <a:ext cx="3505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l-GR"/>
          </a:p>
        </p:txBody>
      </p:sp>
    </p:spTree>
  </p:cSld>
  <p:clrMapOvr>
    <a:masterClrMapping/>
  </p:clrMapOvr>
  <p:transition spd="med"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1280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0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2000"/>
                                        <p:tgtEl>
                                          <p:spTgt spid="1280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8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2000"/>
                                        <p:tgtEl>
                                          <p:spTgt spid="1280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2000"/>
                            </p:stCondLst>
                            <p:childTnLst>
                              <p:par>
                                <p:cTn id="17" presetID="9" presetClass="entr" presetSubtype="0" fill="hold" grpId="0" nodeType="afterEffect" nodePh="1">
                                  <p:stCondLst>
                                    <p:cond delay="1600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280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004" grpId="0"/>
      <p:bldP spid="128005" grpId="0"/>
      <p:bldP spid="128007" grpId="0"/>
      <p:bldP spid="12800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DA1D5-5961-4014-B976-F2E122AB079B}" type="datetime1">
              <a:rPr lang="el-GR"/>
              <a:pPr/>
              <a:t>25/1/2014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Τουκμενίδης Μηνάς - 3ο ΓΕΛ Αμπελοκήπων Θεσσαλονίκης</a:t>
            </a: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6CA8C-4495-4E3B-9BED-58D96F4F4A72}" type="slidenum">
              <a:rPr lang="el-GR"/>
              <a:pPr/>
              <a:t>6</a:t>
            </a:fld>
            <a:endParaRPr lang="el-GR"/>
          </a:p>
        </p:txBody>
      </p:sp>
      <p:sp>
        <p:nvSpPr>
          <p:cNvPr id="125956" name="Text Box 4"/>
          <p:cNvSpPr txBox="1">
            <a:spLocks noChangeArrowheads="1"/>
          </p:cNvSpPr>
          <p:nvPr/>
        </p:nvSpPr>
        <p:spPr bwMode="auto">
          <a:xfrm>
            <a:off x="7162800" y="5334000"/>
            <a:ext cx="1371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sz="3200" dirty="0">
                <a:solidFill>
                  <a:srgbClr val="FF9900"/>
                </a:solidFill>
              </a:rPr>
              <a:t>τέλος</a:t>
            </a:r>
          </a:p>
        </p:txBody>
      </p:sp>
      <p:sp>
        <p:nvSpPr>
          <p:cNvPr id="125957" name="Text Box 5"/>
          <p:cNvSpPr txBox="1">
            <a:spLocks noChangeArrowheads="1"/>
          </p:cNvSpPr>
          <p:nvPr/>
        </p:nvSpPr>
        <p:spPr bwMode="auto">
          <a:xfrm>
            <a:off x="1676400" y="5181600"/>
            <a:ext cx="1447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l-GR"/>
          </a:p>
        </p:txBody>
      </p:sp>
    </p:spTree>
  </p:cSld>
  <p:clrMapOvr>
    <a:masterClrMapping/>
  </p:clrMapOvr>
  <p:transition spd="med"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3000"/>
                                        <p:tgtEl>
                                          <p:spTgt spid="1259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Rock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9" presetClass="exit" presetSubtype="0" fill="hold" grpId="1" nodeType="after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" dur="2000"/>
                                        <p:tgtEl>
                                          <p:spTgt spid="1259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5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3000"/>
                            </p:stCondLst>
                            <p:childTnLst>
                              <p:par>
                                <p:cTn id="13" presetID="9" presetClass="entr" presetSubtype="0" fill="hold" grpId="0" nodeType="afterEffect" nodePh="1">
                                  <p:stCondLst>
                                    <p:cond delay="300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3000"/>
                                        <p:tgtEl>
                                          <p:spTgt spid="125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956" grpId="0"/>
      <p:bldP spid="125956" grpId="1"/>
      <p:bldP spid="125957" grpId="0"/>
    </p:bldLst>
  </p:timing>
</p:sld>
</file>

<file path=ppt/theme/theme1.xml><?xml version="1.0" encoding="utf-8"?>
<a:theme xmlns:a="http://schemas.openxmlformats.org/drawingml/2006/main" name="Τροχιά">
  <a:themeElements>
    <a:clrScheme name="Τροχιά 1">
      <a:dk1>
        <a:srgbClr val="010199"/>
      </a:dk1>
      <a:lt1>
        <a:srgbClr val="FFFFFF"/>
      </a:lt1>
      <a:dk2>
        <a:srgbClr val="000000"/>
      </a:dk2>
      <a:lt2>
        <a:srgbClr val="B2B2B2"/>
      </a:lt2>
      <a:accent1>
        <a:srgbClr val="3399FF"/>
      </a:accent1>
      <a:accent2>
        <a:srgbClr val="666699"/>
      </a:accent2>
      <a:accent3>
        <a:srgbClr val="AAAAAA"/>
      </a:accent3>
      <a:accent4>
        <a:srgbClr val="DADADA"/>
      </a:accent4>
      <a:accent5>
        <a:srgbClr val="ADCAFF"/>
      </a:accent5>
      <a:accent6>
        <a:srgbClr val="5C5C8A"/>
      </a:accent6>
      <a:hlink>
        <a:srgbClr val="FFFFCC"/>
      </a:hlink>
      <a:folHlink>
        <a:srgbClr val="FFCC66"/>
      </a:folHlink>
    </a:clrScheme>
    <a:fontScheme name="Τροχιά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Τροχιά 1">
        <a:dk1>
          <a:srgbClr val="010199"/>
        </a:dk1>
        <a:lt1>
          <a:srgbClr val="FFFFFF"/>
        </a:lt1>
        <a:dk2>
          <a:srgbClr val="000000"/>
        </a:dk2>
        <a:lt2>
          <a:srgbClr val="B2B2B2"/>
        </a:lt2>
        <a:accent1>
          <a:srgbClr val="3399FF"/>
        </a:accent1>
        <a:accent2>
          <a:srgbClr val="666699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5C5C8A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Τροχιά 2">
        <a:dk1>
          <a:srgbClr val="008000"/>
        </a:dk1>
        <a:lt1>
          <a:srgbClr val="FFFFFF"/>
        </a:lt1>
        <a:dk2>
          <a:srgbClr val="003300"/>
        </a:dk2>
        <a:lt2>
          <a:srgbClr val="C0C0C0"/>
        </a:lt2>
        <a:accent1>
          <a:srgbClr val="99CC00"/>
        </a:accent1>
        <a:accent2>
          <a:srgbClr val="527C3A"/>
        </a:accent2>
        <a:accent3>
          <a:srgbClr val="AAADAA"/>
        </a:accent3>
        <a:accent4>
          <a:srgbClr val="DADADA"/>
        </a:accent4>
        <a:accent5>
          <a:srgbClr val="CAE2AA"/>
        </a:accent5>
        <a:accent6>
          <a:srgbClr val="497034"/>
        </a:accent6>
        <a:hlink>
          <a:srgbClr val="33CC33"/>
        </a:hlink>
        <a:folHlink>
          <a:srgbClr val="C1FF8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Τροχιά 3">
        <a:dk1>
          <a:srgbClr val="000066"/>
        </a:dk1>
        <a:lt1>
          <a:srgbClr val="FFFFFF"/>
        </a:lt1>
        <a:dk2>
          <a:srgbClr val="000099"/>
        </a:dk2>
        <a:lt2>
          <a:srgbClr val="9FBFFF"/>
        </a:lt2>
        <a:accent1>
          <a:srgbClr val="0099CC"/>
        </a:accent1>
        <a:accent2>
          <a:srgbClr val="00CC66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00B95C"/>
        </a:accent6>
        <a:hlink>
          <a:srgbClr val="00FFFF"/>
        </a:hlink>
        <a:folHlink>
          <a:srgbClr val="CDE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Τροχιά 4">
        <a:dk1>
          <a:srgbClr val="00ACA8"/>
        </a:dk1>
        <a:lt1>
          <a:srgbClr val="FFFFFF"/>
        </a:lt1>
        <a:dk2>
          <a:srgbClr val="006666"/>
        </a:dk2>
        <a:lt2>
          <a:srgbClr val="FFFF99"/>
        </a:lt2>
        <a:accent1>
          <a:srgbClr val="0099CC"/>
        </a:accent1>
        <a:accent2>
          <a:srgbClr val="6D6FC7"/>
        </a:accent2>
        <a:accent3>
          <a:srgbClr val="AAB8B8"/>
        </a:accent3>
        <a:accent4>
          <a:srgbClr val="DADADA"/>
        </a:accent4>
        <a:accent5>
          <a:srgbClr val="AACAE2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Τροχιά 5">
        <a:dk1>
          <a:srgbClr val="BA0023"/>
        </a:dk1>
        <a:lt1>
          <a:srgbClr val="FFFFFF"/>
        </a:lt1>
        <a:dk2>
          <a:srgbClr val="800000"/>
        </a:dk2>
        <a:lt2>
          <a:srgbClr val="FFFF99"/>
        </a:lt2>
        <a:accent1>
          <a:srgbClr val="FF6600"/>
        </a:accent1>
        <a:accent2>
          <a:srgbClr val="C5543D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B24B36"/>
        </a:accent6>
        <a:hlink>
          <a:srgbClr val="FFFF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Τροχιά 6">
        <a:dk1>
          <a:srgbClr val="6D776E"/>
        </a:dk1>
        <a:lt1>
          <a:srgbClr val="FFFFFF"/>
        </a:lt1>
        <a:dk2>
          <a:srgbClr val="575863"/>
        </a:dk2>
        <a:lt2>
          <a:srgbClr val="DDDDDD"/>
        </a:lt2>
        <a:accent1>
          <a:srgbClr val="0099CC"/>
        </a:accent1>
        <a:accent2>
          <a:srgbClr val="939EA9"/>
        </a:accent2>
        <a:accent3>
          <a:srgbClr val="B4B4B7"/>
        </a:accent3>
        <a:accent4>
          <a:srgbClr val="DADADA"/>
        </a:accent4>
        <a:accent5>
          <a:srgbClr val="AACAE2"/>
        </a:accent5>
        <a:accent6>
          <a:srgbClr val="858F99"/>
        </a:accent6>
        <a:hlink>
          <a:srgbClr val="FFCC00"/>
        </a:hlink>
        <a:folHlink>
          <a:srgbClr val="BD894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Τροχιά 7">
        <a:dk1>
          <a:srgbClr val="A28A84"/>
        </a:dk1>
        <a:lt1>
          <a:srgbClr val="FFFFFF"/>
        </a:lt1>
        <a:dk2>
          <a:srgbClr val="765E58"/>
        </a:dk2>
        <a:lt2>
          <a:srgbClr val="DDDDDD"/>
        </a:lt2>
        <a:accent1>
          <a:srgbClr val="CC6600"/>
        </a:accent1>
        <a:accent2>
          <a:srgbClr val="CC9900"/>
        </a:accent2>
        <a:accent3>
          <a:srgbClr val="BDB6B4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FFCC00"/>
        </a:hlink>
        <a:folHlink>
          <a:srgbClr val="FFFFB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Τροχιά 8">
        <a:dk1>
          <a:srgbClr val="000000"/>
        </a:dk1>
        <a:lt1>
          <a:srgbClr val="C5D9ED"/>
        </a:lt1>
        <a:dk2>
          <a:srgbClr val="000000"/>
        </a:dk2>
        <a:lt2>
          <a:srgbClr val="FFFFFF"/>
        </a:lt2>
        <a:accent1>
          <a:srgbClr val="F3F6FF"/>
        </a:accent1>
        <a:accent2>
          <a:srgbClr val="33CCCC"/>
        </a:accent2>
        <a:accent3>
          <a:srgbClr val="DFE9F4"/>
        </a:accent3>
        <a:accent4>
          <a:srgbClr val="000000"/>
        </a:accent4>
        <a:accent5>
          <a:srgbClr val="F8FAFF"/>
        </a:accent5>
        <a:accent6>
          <a:srgbClr val="2DB9B9"/>
        </a:accent6>
        <a:hlink>
          <a:srgbClr val="0000FF"/>
        </a:hlink>
        <a:folHlink>
          <a:srgbClr val="00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Τροχιά 9">
        <a:dk1>
          <a:srgbClr val="FFFFFF"/>
        </a:dk1>
        <a:lt1>
          <a:srgbClr val="FFFFFF"/>
        </a:lt1>
        <a:dk2>
          <a:srgbClr val="AAAAC6"/>
        </a:dk2>
        <a:lt2>
          <a:srgbClr val="FFFFCC"/>
        </a:lt2>
        <a:accent1>
          <a:srgbClr val="66667E"/>
        </a:accent1>
        <a:accent2>
          <a:srgbClr val="629157"/>
        </a:accent2>
        <a:accent3>
          <a:srgbClr val="D2D2DF"/>
        </a:accent3>
        <a:accent4>
          <a:srgbClr val="DADADA"/>
        </a:accent4>
        <a:accent5>
          <a:srgbClr val="B8B8C0"/>
        </a:accent5>
        <a:accent6>
          <a:srgbClr val="58834E"/>
        </a:accent6>
        <a:hlink>
          <a:srgbClr val="6600CC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881</TotalTime>
  <Words>711</Words>
  <Application>Microsoft PowerPoint</Application>
  <PresentationFormat>Προβολή στην οθόνη (4:3)</PresentationFormat>
  <Paragraphs>54</Paragraphs>
  <Slides>6</Slides>
  <Notes>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6</vt:i4>
      </vt:variant>
    </vt:vector>
  </HeadingPairs>
  <TitlesOfParts>
    <vt:vector size="7" baseType="lpstr">
      <vt:lpstr>Τροχιά</vt:lpstr>
      <vt:lpstr>Μια αντίδραση απλής αντικατάστασης</vt:lpstr>
      <vt:lpstr>Διαφάνεια 2</vt:lpstr>
      <vt:lpstr>Διαφάνεια 3</vt:lpstr>
      <vt:lpstr>Διαφάνεια 4</vt:lpstr>
      <vt:lpstr>Διαφάνεια 5</vt:lpstr>
      <vt:lpstr>Διαφάνεια 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ΜΗΝΑΣ</cp:lastModifiedBy>
  <cp:revision>28</cp:revision>
  <cp:lastPrinted>1601-01-01T00:00:00Z</cp:lastPrinted>
  <dcterms:created xsi:type="dcterms:W3CDTF">1601-01-01T00:00:00Z</dcterms:created>
  <dcterms:modified xsi:type="dcterms:W3CDTF">2014-01-25T12:20:44Z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