
<file path=[Content_Types].xml><?xml version="1.0" encoding="utf-8"?>
<Types xmlns="http://schemas.openxmlformats.org/package/2006/content-types">
  <Default Extension="png" ContentType="image/png"/>
  <Default Extension="jpe"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9" r:id="rId20"/>
    <p:sldId id="281" r:id="rId21"/>
    <p:sldId id="284" r:id="rId22"/>
    <p:sldId id="285" r:id="rId23"/>
    <p:sldId id="275" r:id="rId24"/>
    <p:sldId id="276" r:id="rId25"/>
    <p:sldId id="277" r:id="rId26"/>
    <p:sldId id="278" r:id="rId27"/>
    <p:sldId id="282" r:id="rId28"/>
    <p:sldId id="283" r:id="rId29"/>
    <p:sldId id="270"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22"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1D5BCD-47FF-4EED-9DE3-87C3B99034F4}" type="datetimeFigureOut">
              <a:rPr lang="el-GR" smtClean="0"/>
              <a:t>9/4/2016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776396-9E62-4E39-8DEE-EE2D3E66F75A}" type="slidenum">
              <a:rPr lang="el-GR" smtClean="0"/>
              <a:t>‹#›</a:t>
            </a:fld>
            <a:endParaRPr lang="el-GR"/>
          </a:p>
        </p:txBody>
      </p:sp>
    </p:spTree>
    <p:extLst>
      <p:ext uri="{BB962C8B-B14F-4D97-AF65-F5344CB8AC3E}">
        <p14:creationId xmlns:p14="http://schemas.microsoft.com/office/powerpoint/2010/main" val="1577017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9/4/2016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9/4/2016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9/4/2016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9/4/2016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9/4/2016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9/4/2016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t>9/4/2016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t>9/4/2016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t>9/4/2016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9/4/2016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9/4/2016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t>9/4/2016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0.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ts.sch.gr/wiki/Linux/%CE%9B%CE%BF%CE%B3%CE%B9%CF%83%CE%BC%CE%B9%CE%BA%CF%8C"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en.wikipedia.org/wiki/List_of_programming_language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en.wikipedia.org/wiki/List_of_programming_language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repository.ellak.gr/ella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gnu.org/philosophy/free-sw.el.html" TargetMode="External"/><Relationship Id="rId2" Type="http://schemas.openxmlformats.org/officeDocument/2006/relationships/hyperlink" Target="http://wikieducator.org/OER_Handbook/educator_version_one"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repository.acropolis-education.gr/acr_edu/" TargetMode="External"/><Relationship Id="rId4" Type="http://schemas.openxmlformats.org/officeDocument/2006/relationships/hyperlink" Target="http://repository.ellak.gr/" TargetMode="Externa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jpe"/><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55576" y="620688"/>
            <a:ext cx="7772400" cy="1470025"/>
          </a:xfrm>
        </p:spPr>
        <p:txBody>
          <a:bodyPr/>
          <a:lstStyle/>
          <a:p>
            <a:r>
              <a:rPr lang="el-GR" dirty="0" smtClean="0"/>
              <a:t>Ανοικτοί μαθησιακοί πόροι</a:t>
            </a:r>
            <a:endParaRPr lang="el-GR" dirty="0"/>
          </a:p>
        </p:txBody>
      </p:sp>
      <p:sp>
        <p:nvSpPr>
          <p:cNvPr id="3" name="Υπότιτλος 2"/>
          <p:cNvSpPr>
            <a:spLocks noGrp="1"/>
          </p:cNvSpPr>
          <p:nvPr>
            <p:ph type="subTitle" idx="1"/>
          </p:nvPr>
        </p:nvSpPr>
        <p:spPr>
          <a:xfrm>
            <a:off x="1331640" y="4797152"/>
            <a:ext cx="6400800" cy="1752600"/>
          </a:xfrm>
        </p:spPr>
        <p:txBody>
          <a:bodyPr>
            <a:normAutofit/>
          </a:bodyPr>
          <a:lstStyle/>
          <a:p>
            <a:r>
              <a:rPr lang="el-GR" sz="2800" dirty="0" smtClean="0"/>
              <a:t>Καλλιόπη Μαγδαληνού</a:t>
            </a:r>
          </a:p>
          <a:p>
            <a:r>
              <a:rPr lang="el-GR" sz="2800" dirty="0" smtClean="0"/>
              <a:t>Μιχαήλ </a:t>
            </a:r>
            <a:r>
              <a:rPr lang="el-GR" sz="2800" dirty="0" err="1" smtClean="0"/>
              <a:t>Σταματουλάκης</a:t>
            </a:r>
            <a:endParaRPr lang="el-GR" sz="28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451" y="2204864"/>
            <a:ext cx="2868186" cy="1884512"/>
          </a:xfrm>
          <a:prstGeom prst="rect">
            <a:avLst/>
          </a:prstGeom>
        </p:spPr>
      </p:pic>
    </p:spTree>
    <p:extLst>
      <p:ext uri="{BB962C8B-B14F-4D97-AF65-F5344CB8AC3E}">
        <p14:creationId xmlns:p14="http://schemas.microsoft.com/office/powerpoint/2010/main" val="2346012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Δημιουργία εκπαιδευτικών πόρων</a:t>
            </a:r>
          </a:p>
        </p:txBody>
      </p:sp>
      <p:sp>
        <p:nvSpPr>
          <p:cNvPr id="3" name="Θέση περιεχομένου 2"/>
          <p:cNvSpPr>
            <a:spLocks noGrp="1"/>
          </p:cNvSpPr>
          <p:nvPr>
            <p:ph idx="1"/>
          </p:nvPr>
        </p:nvSpPr>
        <p:spPr/>
        <p:txBody>
          <a:bodyPr>
            <a:normAutofit/>
          </a:bodyPr>
          <a:lstStyle/>
          <a:p>
            <a:pPr marL="0" indent="0">
              <a:buNone/>
            </a:pPr>
            <a:r>
              <a:rPr lang="en-US" sz="3000" dirty="0"/>
              <a:t>1.	</a:t>
            </a:r>
            <a:r>
              <a:rPr lang="en-US" sz="3000" b="1" dirty="0"/>
              <a:t>Audio</a:t>
            </a:r>
            <a:r>
              <a:rPr lang="en-US" sz="3000" dirty="0"/>
              <a:t> (Audacity, </a:t>
            </a:r>
            <a:r>
              <a:rPr lang="en-US" sz="3000" dirty="0" err="1"/>
              <a:t>MPplayer</a:t>
            </a:r>
            <a:r>
              <a:rPr lang="en-US" sz="3000" dirty="0"/>
              <a:t>, Songbird </a:t>
            </a:r>
            <a:r>
              <a:rPr lang="en-US" sz="3000" dirty="0" err="1"/>
              <a:t>κ.ά</a:t>
            </a:r>
            <a:r>
              <a:rPr lang="en-US" sz="3000" dirty="0"/>
              <a:t>)</a:t>
            </a:r>
            <a:endParaRPr lang="el-GR" sz="3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428874"/>
            <a:ext cx="6054131" cy="2296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004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Δημιουργία εκπαιδευτικών πόρων</a:t>
            </a:r>
          </a:p>
        </p:txBody>
      </p:sp>
      <p:sp>
        <p:nvSpPr>
          <p:cNvPr id="3" name="Θέση περιεχομένου 2"/>
          <p:cNvSpPr>
            <a:spLocks noGrp="1"/>
          </p:cNvSpPr>
          <p:nvPr>
            <p:ph idx="1"/>
          </p:nvPr>
        </p:nvSpPr>
        <p:spPr/>
        <p:txBody>
          <a:bodyPr/>
          <a:lstStyle/>
          <a:p>
            <a:pPr marL="0" indent="0">
              <a:buNone/>
            </a:pPr>
            <a:r>
              <a:rPr lang="en-US" dirty="0"/>
              <a:t>2.	</a:t>
            </a:r>
            <a:r>
              <a:rPr lang="en-US" b="1" dirty="0"/>
              <a:t>Images</a:t>
            </a:r>
            <a:r>
              <a:rPr lang="en-US" dirty="0"/>
              <a:t> (GIMP, </a:t>
            </a:r>
            <a:r>
              <a:rPr lang="en-US" dirty="0" err="1"/>
              <a:t>Cinepaint</a:t>
            </a:r>
            <a:r>
              <a:rPr lang="en-US" dirty="0"/>
              <a:t>, </a:t>
            </a:r>
            <a:r>
              <a:rPr lang="en-US" dirty="0" err="1"/>
              <a:t>Krita</a:t>
            </a:r>
            <a:r>
              <a:rPr lang="en-US" dirty="0"/>
              <a:t> </a:t>
            </a:r>
            <a:r>
              <a:rPr lang="el-GR" dirty="0"/>
              <a:t>κ.ά.)</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560638"/>
            <a:ext cx="5916688" cy="194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24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Δημιουργία εκπαιδευτικών πόρων</a:t>
            </a:r>
          </a:p>
        </p:txBody>
      </p:sp>
      <p:sp>
        <p:nvSpPr>
          <p:cNvPr id="3" name="Θέση περιεχομένου 2"/>
          <p:cNvSpPr>
            <a:spLocks noGrp="1"/>
          </p:cNvSpPr>
          <p:nvPr>
            <p:ph idx="1"/>
          </p:nvPr>
        </p:nvSpPr>
        <p:spPr/>
        <p:txBody>
          <a:bodyPr>
            <a:normAutofit/>
          </a:bodyPr>
          <a:lstStyle/>
          <a:p>
            <a:pPr marL="0" indent="0">
              <a:buNone/>
            </a:pPr>
            <a:r>
              <a:rPr lang="en-US" sz="3000" dirty="0"/>
              <a:t>3.	</a:t>
            </a:r>
            <a:r>
              <a:rPr lang="en-US" sz="3000" b="1" dirty="0"/>
              <a:t>Office </a:t>
            </a:r>
            <a:r>
              <a:rPr lang="en-US" sz="3000" dirty="0"/>
              <a:t>(</a:t>
            </a:r>
            <a:r>
              <a:rPr lang="en-US" sz="3000" dirty="0" err="1"/>
              <a:t>Abiword</a:t>
            </a:r>
            <a:r>
              <a:rPr lang="en-US" sz="3000" dirty="0"/>
              <a:t>, OpenOffice, </a:t>
            </a:r>
            <a:r>
              <a:rPr lang="en-US" sz="3000" dirty="0" err="1"/>
              <a:t>Scribus</a:t>
            </a:r>
            <a:r>
              <a:rPr lang="en-US" sz="3000" dirty="0"/>
              <a:t> </a:t>
            </a:r>
            <a:r>
              <a:rPr lang="en-US" sz="3000" dirty="0" err="1"/>
              <a:t>κ.ά</a:t>
            </a:r>
            <a:r>
              <a:rPr lang="en-US" sz="3000" dirty="0"/>
              <a:t>)</a:t>
            </a:r>
            <a:endParaRPr lang="el-GR" sz="3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813" y="2564904"/>
            <a:ext cx="6106052" cy="266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0756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Δημιουργία εκπαιδευτικών πόρων</a:t>
            </a:r>
          </a:p>
        </p:txBody>
      </p:sp>
      <p:sp>
        <p:nvSpPr>
          <p:cNvPr id="3" name="Θέση περιεχομένου 2"/>
          <p:cNvSpPr>
            <a:spLocks noGrp="1"/>
          </p:cNvSpPr>
          <p:nvPr>
            <p:ph idx="1"/>
          </p:nvPr>
        </p:nvSpPr>
        <p:spPr/>
        <p:txBody>
          <a:bodyPr>
            <a:normAutofit/>
          </a:bodyPr>
          <a:lstStyle/>
          <a:p>
            <a:pPr marL="514350" indent="-514350">
              <a:buAutoNum type="arabicPeriod" startAt="4"/>
            </a:pPr>
            <a:r>
              <a:rPr lang="el-GR" sz="3000" b="1" dirty="0" smtClean="0"/>
              <a:t>Δημιουργία </a:t>
            </a:r>
            <a:r>
              <a:rPr lang="el-GR" sz="3000" b="1" dirty="0"/>
              <a:t>Ιστοσελίδων </a:t>
            </a:r>
            <a:r>
              <a:rPr lang="el-GR" sz="3000" dirty="0"/>
              <a:t>(</a:t>
            </a:r>
            <a:r>
              <a:rPr lang="en-US" sz="3000" dirty="0"/>
              <a:t>Bluefish, </a:t>
            </a:r>
            <a:r>
              <a:rPr lang="en-US" sz="3000" dirty="0" err="1"/>
              <a:t>Filezilla</a:t>
            </a:r>
            <a:r>
              <a:rPr lang="en-US" sz="3000" dirty="0"/>
              <a:t>, </a:t>
            </a:r>
            <a:r>
              <a:rPr lang="en-US" sz="3000" dirty="0" err="1"/>
              <a:t>KompoZer</a:t>
            </a:r>
            <a:r>
              <a:rPr lang="en-US" sz="3000" dirty="0"/>
              <a:t> </a:t>
            </a:r>
            <a:r>
              <a:rPr lang="el-GR" sz="3000" dirty="0" err="1"/>
              <a:t>κ.ά</a:t>
            </a:r>
            <a:r>
              <a:rPr lang="el-GR" sz="3000" dirty="0" smtClean="0"/>
              <a:t>)</a:t>
            </a:r>
            <a:endParaRPr lang="el-GR" sz="3000" dirty="0"/>
          </a:p>
          <a:p>
            <a:pPr marL="0" indent="0">
              <a:buNone/>
            </a:pPr>
            <a:endParaRPr lang="el-GR" sz="3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780928"/>
            <a:ext cx="5273675"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338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Δημιουργία εκπαιδευτικών πόρων</a:t>
            </a:r>
          </a:p>
        </p:txBody>
      </p:sp>
      <p:sp>
        <p:nvSpPr>
          <p:cNvPr id="3" name="Θέση περιεχομένου 2"/>
          <p:cNvSpPr>
            <a:spLocks noGrp="1"/>
          </p:cNvSpPr>
          <p:nvPr>
            <p:ph idx="1"/>
          </p:nvPr>
        </p:nvSpPr>
        <p:spPr/>
        <p:txBody>
          <a:bodyPr>
            <a:normAutofit/>
          </a:bodyPr>
          <a:lstStyle/>
          <a:p>
            <a:pPr marL="0" indent="0">
              <a:buNone/>
            </a:pPr>
            <a:r>
              <a:rPr lang="en-US" sz="3000" dirty="0"/>
              <a:t>5.	</a:t>
            </a:r>
            <a:r>
              <a:rPr lang="el-GR" sz="3000" b="1" dirty="0" smtClean="0"/>
              <a:t>Δημιουργία </a:t>
            </a:r>
            <a:r>
              <a:rPr lang="en-US" sz="3000" b="1" dirty="0" smtClean="0"/>
              <a:t>Video  </a:t>
            </a:r>
            <a:r>
              <a:rPr lang="en-US" sz="3000" dirty="0"/>
              <a:t>(</a:t>
            </a:r>
            <a:r>
              <a:rPr lang="en-US" sz="3000" dirty="0" err="1"/>
              <a:t>blender,Kino</a:t>
            </a:r>
            <a:r>
              <a:rPr lang="en-US" sz="3000" dirty="0"/>
              <a:t>  </a:t>
            </a:r>
            <a:r>
              <a:rPr lang="el-GR" sz="3000" dirty="0" err="1"/>
              <a:t>κ.ά</a:t>
            </a:r>
            <a:r>
              <a:rPr lang="el-GR" sz="3000" dirty="0"/>
              <a:t>)</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276872"/>
            <a:ext cx="6770760" cy="318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Κουμπί ενέργειας: Κεντρική σελίδα 3">
            <a:hlinkClick r:id="rId3" action="ppaction://hlinksldjump" highlightClick="1"/>
          </p:cNvPr>
          <p:cNvSpPr/>
          <p:nvPr/>
        </p:nvSpPr>
        <p:spPr>
          <a:xfrm>
            <a:off x="8028384" y="5877272"/>
            <a:ext cx="576064" cy="57606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87605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Παραδείγματα αποθετηρίων</a:t>
            </a:r>
            <a:endParaRPr lang="el-GR" dirty="0"/>
          </a:p>
        </p:txBody>
      </p:sp>
      <p:sp>
        <p:nvSpPr>
          <p:cNvPr id="3" name="Θέση περιεχομένου 2"/>
          <p:cNvSpPr>
            <a:spLocks noGrp="1"/>
          </p:cNvSpPr>
          <p:nvPr>
            <p:ph idx="1"/>
          </p:nvPr>
        </p:nvSpPr>
        <p:spPr/>
        <p:txBody>
          <a:bodyPr/>
          <a:lstStyle/>
          <a:p>
            <a:pPr marL="0" indent="0">
              <a:buNone/>
            </a:pPr>
            <a:r>
              <a:rPr lang="el-GR" dirty="0" smtClean="0"/>
              <a:t>1.	</a:t>
            </a:r>
            <a:r>
              <a:rPr lang="el-GR" sz="3000" b="1" dirty="0" smtClean="0"/>
              <a:t>Αποθετήριο </a:t>
            </a:r>
            <a:r>
              <a:rPr lang="el-GR" sz="3000" b="1" dirty="0"/>
              <a:t>Πανελλήνιου Σχολικού Δικτύου</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9" y="2237200"/>
            <a:ext cx="4968552" cy="404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227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 αποθετηρίων</a:t>
            </a:r>
          </a:p>
        </p:txBody>
      </p:sp>
      <p:sp>
        <p:nvSpPr>
          <p:cNvPr id="3" name="Θέση περιεχομένου 2"/>
          <p:cNvSpPr>
            <a:spLocks noGrp="1"/>
          </p:cNvSpPr>
          <p:nvPr>
            <p:ph idx="1"/>
          </p:nvPr>
        </p:nvSpPr>
        <p:spPr/>
        <p:txBody>
          <a:bodyPr/>
          <a:lstStyle/>
          <a:p>
            <a:pPr marL="0" lvl="0" indent="0">
              <a:buNone/>
            </a:pPr>
            <a:r>
              <a:rPr lang="el-GR" dirty="0">
                <a:solidFill>
                  <a:prstClr val="black"/>
                </a:solidFill>
              </a:rPr>
              <a:t>1.	</a:t>
            </a:r>
            <a:r>
              <a:rPr lang="el-GR" sz="3000" b="1" dirty="0">
                <a:solidFill>
                  <a:prstClr val="black"/>
                </a:solidFill>
              </a:rPr>
              <a:t>Αποθετήριο Πανελλήνιου Σχολικού Δικτύου</a:t>
            </a:r>
          </a:p>
          <a:p>
            <a:pPr marL="0" indent="0">
              <a:buNone/>
            </a:pPr>
            <a:endParaRPr lang="el-GR" sz="2400" dirty="0" smtClean="0"/>
          </a:p>
          <a:p>
            <a:pPr marL="0" indent="0">
              <a:buNone/>
            </a:pPr>
            <a:endParaRPr lang="el-GR" sz="2400" dirty="0"/>
          </a:p>
          <a:p>
            <a:pPr marL="0" indent="0">
              <a:buNone/>
            </a:pPr>
            <a:r>
              <a:rPr lang="el-GR" sz="2400" dirty="0" smtClean="0">
                <a:solidFill>
                  <a:srgbClr val="FF0000"/>
                </a:solidFill>
              </a:rPr>
              <a:t>Οφέλη</a:t>
            </a:r>
            <a:r>
              <a:rPr lang="el-GR" sz="2400" dirty="0">
                <a:solidFill>
                  <a:srgbClr val="FF0000"/>
                </a:solidFill>
              </a:rPr>
              <a:t>: </a:t>
            </a:r>
            <a:r>
              <a:rPr lang="el-GR" sz="2400" dirty="0"/>
              <a:t>Ο σκοπός του αποθετηρίου είναι να παρέχει λογισμικό που μπορεί να αξιοποιηθεί στα πλαίσια της τυπικής Πρωτοβάθμιας και Δευτεροβάθμιας Εκπαίδευσης σε εργαστήρια με Λειτουργικό Σύστημα </a:t>
            </a:r>
            <a:r>
              <a:rPr lang="el-GR" sz="2400" dirty="0" err="1"/>
              <a:t>Ubuntu</a:t>
            </a:r>
            <a:r>
              <a:rPr lang="el-GR" sz="2400" dirty="0"/>
              <a:t>. </a:t>
            </a:r>
          </a:p>
        </p:txBody>
      </p:sp>
    </p:spTree>
    <p:extLst>
      <p:ext uri="{BB962C8B-B14F-4D97-AF65-F5344CB8AC3E}">
        <p14:creationId xmlns:p14="http://schemas.microsoft.com/office/powerpoint/2010/main" val="3335383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 αποθετηρίων</a:t>
            </a:r>
          </a:p>
        </p:txBody>
      </p:sp>
      <p:sp>
        <p:nvSpPr>
          <p:cNvPr id="3" name="Θέση περιεχομένου 2"/>
          <p:cNvSpPr>
            <a:spLocks noGrp="1"/>
          </p:cNvSpPr>
          <p:nvPr>
            <p:ph idx="1"/>
          </p:nvPr>
        </p:nvSpPr>
        <p:spPr/>
        <p:txBody>
          <a:bodyPr>
            <a:normAutofit/>
          </a:bodyPr>
          <a:lstStyle/>
          <a:p>
            <a:pPr marL="0" indent="0">
              <a:buNone/>
            </a:pPr>
            <a:r>
              <a:rPr lang="en-US" sz="3000" dirty="0"/>
              <a:t>2.</a:t>
            </a:r>
            <a:r>
              <a:rPr lang="en-US" sz="3000" b="1" dirty="0"/>
              <a:t>	Wikipedia</a:t>
            </a:r>
            <a:endParaRPr lang="el-GR" sz="30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420888"/>
            <a:ext cx="3967103" cy="3138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028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 αποθετηρίων</a:t>
            </a:r>
          </a:p>
        </p:txBody>
      </p:sp>
      <p:sp>
        <p:nvSpPr>
          <p:cNvPr id="3" name="Θέση περιεχομένου 2"/>
          <p:cNvSpPr>
            <a:spLocks noGrp="1"/>
          </p:cNvSpPr>
          <p:nvPr>
            <p:ph idx="1"/>
          </p:nvPr>
        </p:nvSpPr>
        <p:spPr/>
        <p:txBody>
          <a:bodyPr>
            <a:normAutofit fontScale="85000" lnSpcReduction="10000"/>
          </a:bodyPr>
          <a:lstStyle/>
          <a:p>
            <a:pPr marL="0" indent="0">
              <a:buNone/>
            </a:pPr>
            <a:r>
              <a:rPr lang="el-GR" dirty="0" smtClean="0"/>
              <a:t>2. </a:t>
            </a:r>
            <a:r>
              <a:rPr lang="en-US" b="1" dirty="0" smtClean="0"/>
              <a:t>Wikipedia</a:t>
            </a:r>
            <a:endParaRPr lang="el-GR" b="1" dirty="0"/>
          </a:p>
          <a:p>
            <a:pPr marL="0" indent="0">
              <a:buNone/>
            </a:pPr>
            <a:endParaRPr lang="el-GR" dirty="0" smtClean="0"/>
          </a:p>
          <a:p>
            <a:pPr marL="0" indent="0">
              <a:buNone/>
            </a:pPr>
            <a:endParaRPr lang="el-GR" dirty="0"/>
          </a:p>
          <a:p>
            <a:pPr marL="0" indent="0" algn="just">
              <a:buNone/>
            </a:pPr>
            <a:r>
              <a:rPr lang="el-GR" sz="2800" dirty="0">
                <a:solidFill>
                  <a:srgbClr val="FF0000"/>
                </a:solidFill>
              </a:rPr>
              <a:t>Οφέλη: </a:t>
            </a:r>
            <a:r>
              <a:rPr lang="el-GR" sz="2800" dirty="0"/>
              <a:t>Η </a:t>
            </a:r>
            <a:r>
              <a:rPr lang="el-GR" sz="2800" dirty="0" err="1"/>
              <a:t>Βικιπαίδεια</a:t>
            </a:r>
            <a:r>
              <a:rPr lang="el-GR" sz="2800" dirty="0"/>
              <a:t> ή </a:t>
            </a:r>
            <a:r>
              <a:rPr lang="el-GR" sz="2800" dirty="0" err="1"/>
              <a:t>Wikipedia</a:t>
            </a:r>
            <a:r>
              <a:rPr lang="el-GR" sz="2800" dirty="0"/>
              <a:t> είναι ένα συλλογικό εγκυκλοπαιδικό εγχείρημα που έχει συσταθεί στο Διαδίκτυο, παγκόσμιο, πολύγλωσσο, που λειτουργεί με την αρχή του wiki. Η </a:t>
            </a:r>
            <a:r>
              <a:rPr lang="el-GR" sz="2800" dirty="0" err="1"/>
              <a:t>Βικιπαίδεια</a:t>
            </a:r>
            <a:r>
              <a:rPr lang="el-GR" sz="2800" dirty="0"/>
              <a:t> έχει ως στόχο να παρέχει ελεύθερα επαναχρησιμοποιήσιμο περιεχόμενο, με αντικειμενικά και επαληθεύσιμα στοιχεία, που ο καθένας μπορεί να τροποποιήσει και να βελτιώσει. Η συγκεκριμένο αποθετήριο μπορεί να χρησιμεύσει κατά την αναζήτηση πληροφοριών κατά τη διάρκεια της εκπαιδευτικής διαδικασίας. </a:t>
            </a:r>
          </a:p>
        </p:txBody>
      </p:sp>
    </p:spTree>
    <p:extLst>
      <p:ext uri="{BB962C8B-B14F-4D97-AF65-F5344CB8AC3E}">
        <p14:creationId xmlns:p14="http://schemas.microsoft.com/office/powerpoint/2010/main" val="3972544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457200" y="274638"/>
            <a:ext cx="8229600" cy="1143000"/>
          </a:xfrm>
        </p:spPr>
        <p:txBody>
          <a:bodyPr/>
          <a:lstStyle/>
          <a:p>
            <a:r>
              <a:rPr lang="el-GR" dirty="0"/>
              <a:t>Παραδείγματα αποθετηρίων</a:t>
            </a:r>
          </a:p>
        </p:txBody>
      </p:sp>
      <p:sp>
        <p:nvSpPr>
          <p:cNvPr id="9" name="Ορθογώνιο 8"/>
          <p:cNvSpPr/>
          <p:nvPr/>
        </p:nvSpPr>
        <p:spPr>
          <a:xfrm>
            <a:off x="755576" y="1399734"/>
            <a:ext cx="8075224" cy="461665"/>
          </a:xfrm>
          <a:prstGeom prst="rect">
            <a:avLst/>
          </a:prstGeom>
        </p:spPr>
        <p:txBody>
          <a:bodyPr wrap="none">
            <a:spAutoFit/>
          </a:bodyPr>
          <a:lstStyle/>
          <a:p>
            <a:r>
              <a:rPr lang="el-GR" sz="2400" b="1" dirty="0" smtClean="0"/>
              <a:t>3</a:t>
            </a:r>
            <a:r>
              <a:rPr lang="en-US" sz="2400" b="1" dirty="0" smtClean="0"/>
              <a:t>.</a:t>
            </a:r>
            <a:r>
              <a:rPr lang="el-GR" sz="2400" b="1" dirty="0" smtClean="0"/>
              <a:t> ΕΛ/ΛΑΚ (</a:t>
            </a:r>
            <a:r>
              <a:rPr lang="el-GR" sz="2400" b="1" dirty="0" smtClean="0">
                <a:solidFill>
                  <a:schemeClr val="accent6">
                    <a:lumMod val="75000"/>
                  </a:schemeClr>
                </a:solidFill>
              </a:rPr>
              <a:t>Ε</a:t>
            </a:r>
            <a:r>
              <a:rPr lang="el-GR" sz="2400" b="1" dirty="0" smtClean="0"/>
              <a:t>λεύθερο </a:t>
            </a:r>
            <a:r>
              <a:rPr lang="el-GR" sz="2400" b="1" dirty="0" smtClean="0">
                <a:solidFill>
                  <a:schemeClr val="accent6">
                    <a:lumMod val="75000"/>
                  </a:schemeClr>
                </a:solidFill>
              </a:rPr>
              <a:t>Λ</a:t>
            </a:r>
            <a:r>
              <a:rPr lang="el-GR" sz="2400" b="1" dirty="0" smtClean="0"/>
              <a:t>ογισμικό/</a:t>
            </a:r>
            <a:r>
              <a:rPr lang="el-GR" sz="2400" b="1" dirty="0" smtClean="0">
                <a:solidFill>
                  <a:schemeClr val="accent6">
                    <a:lumMod val="75000"/>
                  </a:schemeClr>
                </a:solidFill>
              </a:rPr>
              <a:t>Λ</a:t>
            </a:r>
            <a:r>
              <a:rPr lang="el-GR" sz="2400" b="1" dirty="0" smtClean="0"/>
              <a:t>ογισμικό </a:t>
            </a:r>
            <a:r>
              <a:rPr lang="el-GR" sz="2400" b="1" dirty="0" smtClean="0">
                <a:solidFill>
                  <a:schemeClr val="accent6">
                    <a:lumMod val="75000"/>
                  </a:schemeClr>
                </a:solidFill>
              </a:rPr>
              <a:t>Α</a:t>
            </a:r>
            <a:r>
              <a:rPr lang="el-GR" sz="2400" b="1" dirty="0" smtClean="0"/>
              <a:t>νοικτού </a:t>
            </a:r>
            <a:r>
              <a:rPr lang="el-GR" sz="2400" b="1" dirty="0" smtClean="0">
                <a:solidFill>
                  <a:schemeClr val="accent6">
                    <a:lumMod val="75000"/>
                  </a:schemeClr>
                </a:solidFill>
              </a:rPr>
              <a:t>Κ</a:t>
            </a:r>
            <a:r>
              <a:rPr lang="el-GR" sz="2400" b="1" dirty="0" smtClean="0"/>
              <a:t>ώδικα)</a:t>
            </a:r>
            <a:endParaRPr lang="el-GR" sz="2400" b="1" dirty="0"/>
          </a:p>
        </p:txBody>
      </p:sp>
      <p:pic>
        <p:nvPicPr>
          <p:cNvPr id="10" name="Εικόνα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060848"/>
            <a:ext cx="7949284" cy="3728756"/>
          </a:xfrm>
          <a:prstGeom prst="rect">
            <a:avLst/>
          </a:prstGeom>
        </p:spPr>
      </p:pic>
    </p:spTree>
    <p:extLst>
      <p:ext uri="{BB962C8B-B14F-4D97-AF65-F5344CB8AC3E}">
        <p14:creationId xmlns:p14="http://schemas.microsoft.com/office/powerpoint/2010/main" val="3739416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Περιεχόμενα</a:t>
            </a:r>
            <a:endParaRPr lang="el-GR" dirty="0"/>
          </a:p>
        </p:txBody>
      </p:sp>
      <p:sp>
        <p:nvSpPr>
          <p:cNvPr id="3" name="Θέση περιεχομένου 2"/>
          <p:cNvSpPr>
            <a:spLocks noGrp="1"/>
          </p:cNvSpPr>
          <p:nvPr>
            <p:ph idx="1"/>
          </p:nvPr>
        </p:nvSpPr>
        <p:spPr/>
        <p:txBody>
          <a:bodyPr/>
          <a:lstStyle/>
          <a:p>
            <a:r>
              <a:rPr lang="el-GR" dirty="0" smtClean="0">
                <a:hlinkClick r:id="rId2" action="ppaction://hlinksldjump"/>
              </a:rPr>
              <a:t>Ορισμός</a:t>
            </a:r>
            <a:endParaRPr lang="el-GR" dirty="0" smtClean="0"/>
          </a:p>
          <a:p>
            <a:r>
              <a:rPr lang="el-GR" dirty="0" smtClean="0">
                <a:hlinkClick r:id="rId3" action="ppaction://hlinksldjump"/>
              </a:rPr>
              <a:t>Ελεύθερο λογισμικό</a:t>
            </a:r>
            <a:endParaRPr lang="el-GR" dirty="0" smtClean="0"/>
          </a:p>
          <a:p>
            <a:r>
              <a:rPr lang="el-GR" dirty="0" smtClean="0">
                <a:hlinkClick r:id="rId4" action="ppaction://hlinksldjump"/>
              </a:rPr>
              <a:t>Αναζήτηση μαθησιακών πόρων</a:t>
            </a:r>
            <a:endParaRPr lang="el-GR" dirty="0" smtClean="0"/>
          </a:p>
          <a:p>
            <a:r>
              <a:rPr lang="el-GR" dirty="0" smtClean="0">
                <a:hlinkClick r:id="rId5" action="ppaction://hlinksldjump"/>
              </a:rPr>
              <a:t>Δημιουργία μαθησιακών πόρων</a:t>
            </a:r>
            <a:endParaRPr lang="el-GR" dirty="0" smtClean="0"/>
          </a:p>
          <a:p>
            <a:r>
              <a:rPr lang="el-GR" dirty="0" smtClean="0">
                <a:hlinkClick r:id="rId6" action="ppaction://hlinksldjump"/>
              </a:rPr>
              <a:t>Παραδείγματα αποθετηρίων</a:t>
            </a:r>
            <a:endParaRPr lang="el-GR" dirty="0" smtClean="0"/>
          </a:p>
          <a:p>
            <a:r>
              <a:rPr lang="el-GR" dirty="0" smtClean="0">
                <a:hlinkClick r:id="rId7" action="ppaction://hlinksldjump"/>
              </a:rPr>
              <a:t>Προτεινόμενες χρήσεις </a:t>
            </a:r>
            <a:endParaRPr lang="el-GR" dirty="0" smtClean="0"/>
          </a:p>
          <a:p>
            <a:endParaRPr lang="el-GR" dirty="0"/>
          </a:p>
        </p:txBody>
      </p:sp>
    </p:spTree>
    <p:extLst>
      <p:ext uri="{BB962C8B-B14F-4D97-AF65-F5344CB8AC3E}">
        <p14:creationId xmlns:p14="http://schemas.microsoft.com/office/powerpoint/2010/main" val="1316332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dirty="0"/>
              <a:t>Παραδείγματα αποθετηρίων</a:t>
            </a:r>
          </a:p>
        </p:txBody>
      </p:sp>
      <p:sp>
        <p:nvSpPr>
          <p:cNvPr id="3" name="Ορθογώνιο 2"/>
          <p:cNvSpPr/>
          <p:nvPr/>
        </p:nvSpPr>
        <p:spPr>
          <a:xfrm>
            <a:off x="762202" y="1916832"/>
            <a:ext cx="7776864" cy="3970318"/>
          </a:xfrm>
          <a:prstGeom prst="rect">
            <a:avLst/>
          </a:prstGeom>
        </p:spPr>
        <p:txBody>
          <a:bodyPr wrap="square">
            <a:spAutoFit/>
          </a:bodyPr>
          <a:lstStyle/>
          <a:p>
            <a:r>
              <a:rPr lang="el-GR" dirty="0" smtClean="0">
                <a:solidFill>
                  <a:srgbClr val="FF0000"/>
                </a:solidFill>
                <a:latin typeface="Arial Unicode MS" panose="020B0604020202020204" pitchFamily="34" charset="-128"/>
                <a:ea typeface="Arial Unicode MS" panose="020B0604020202020204" pitchFamily="34" charset="-128"/>
              </a:rPr>
              <a:t>Οφέλη : </a:t>
            </a:r>
            <a:r>
              <a:rPr lang="el-GR" dirty="0"/>
              <a:t>Το Αποθετήριο ΕΛ/ΛΑΚ περιέχει υλικό που παράγεται μέσα από δράσεις που αφορούν το Ελεύθερο Λογισμικό, τις Ανοικτές Τεχνολογίες και το Ανοικτό Περιεχόμενο από την Εταιρεία Ελεύθερου Λογισμικού/Λογισμικού Ανοικτού Κώδικα, τα μέλη της, τις κοινότητες άλλα και μεμονωμένους δημιουργούς. </a:t>
            </a:r>
            <a:endParaRPr lang="el-GR" dirty="0" smtClean="0"/>
          </a:p>
          <a:p>
            <a:endParaRPr lang="el-GR" dirty="0"/>
          </a:p>
          <a:p>
            <a:r>
              <a:rPr lang="el-GR" dirty="0" smtClean="0"/>
              <a:t>Ο </a:t>
            </a:r>
            <a:r>
              <a:rPr lang="el-GR" dirty="0"/>
              <a:t>σκοπός του αποθετηρίου είναι να παρέχει ελεύθερη πρόσβαση στο σχετικό περιεχόμενο προς όλους τους ενδιαφερόμενους. Μελέτες, οδηγοί, παρουσιάσεις, εικόνες και βίντεο διατίθενται μέσα από ένα πλήρως οργανωμένο ψηφιακό περιβάλλον, κάνοντας εύκολη την πλοήγηση και εύρεση του σχετικού υλικού. </a:t>
            </a:r>
            <a:endParaRPr lang="el-GR" dirty="0" smtClean="0"/>
          </a:p>
          <a:p>
            <a:endParaRPr lang="el-GR" dirty="0"/>
          </a:p>
          <a:p>
            <a:r>
              <a:rPr lang="el-GR" dirty="0" smtClean="0"/>
              <a:t>Το υλικό του αποθετηρίου διατίθεται με άδεια χρήσης</a:t>
            </a:r>
          </a:p>
          <a:p>
            <a:r>
              <a:rPr lang="el-GR" dirty="0" smtClean="0"/>
              <a:t>  </a:t>
            </a:r>
            <a:endParaRPr lang="el-GR" dirty="0"/>
          </a:p>
        </p:txBody>
      </p:sp>
      <p:sp>
        <p:nvSpPr>
          <p:cNvPr id="4" name="Ορθογώνιο 3"/>
          <p:cNvSpPr/>
          <p:nvPr/>
        </p:nvSpPr>
        <p:spPr>
          <a:xfrm>
            <a:off x="755576" y="1399734"/>
            <a:ext cx="8075224" cy="461665"/>
          </a:xfrm>
          <a:prstGeom prst="rect">
            <a:avLst/>
          </a:prstGeom>
        </p:spPr>
        <p:txBody>
          <a:bodyPr wrap="none">
            <a:spAutoFit/>
          </a:bodyPr>
          <a:lstStyle/>
          <a:p>
            <a:r>
              <a:rPr lang="el-GR" sz="2400" b="1" dirty="0" smtClean="0"/>
              <a:t>3</a:t>
            </a:r>
            <a:r>
              <a:rPr lang="en-US" sz="2400" b="1" dirty="0" smtClean="0"/>
              <a:t>.</a:t>
            </a:r>
            <a:r>
              <a:rPr lang="el-GR" sz="2400" b="1" dirty="0" smtClean="0"/>
              <a:t> </a:t>
            </a:r>
            <a:r>
              <a:rPr lang="el-GR" sz="2400" b="1" dirty="0"/>
              <a:t>ΕΛ/ΛΑΚ (</a:t>
            </a:r>
            <a:r>
              <a:rPr lang="el-GR" sz="2400" b="1" dirty="0">
                <a:solidFill>
                  <a:schemeClr val="accent6">
                    <a:lumMod val="75000"/>
                  </a:schemeClr>
                </a:solidFill>
              </a:rPr>
              <a:t>Ε</a:t>
            </a:r>
            <a:r>
              <a:rPr lang="el-GR" sz="2400" b="1" dirty="0"/>
              <a:t>λεύθερο </a:t>
            </a:r>
            <a:r>
              <a:rPr lang="el-GR" sz="2400" b="1" dirty="0">
                <a:solidFill>
                  <a:schemeClr val="accent6">
                    <a:lumMod val="75000"/>
                  </a:schemeClr>
                </a:solidFill>
              </a:rPr>
              <a:t>Λ</a:t>
            </a:r>
            <a:r>
              <a:rPr lang="el-GR" sz="2400" b="1" dirty="0"/>
              <a:t>ογισμικό/</a:t>
            </a:r>
            <a:r>
              <a:rPr lang="el-GR" sz="2400" b="1" dirty="0">
                <a:solidFill>
                  <a:schemeClr val="accent6">
                    <a:lumMod val="75000"/>
                  </a:schemeClr>
                </a:solidFill>
              </a:rPr>
              <a:t>Λ</a:t>
            </a:r>
            <a:r>
              <a:rPr lang="el-GR" sz="2400" b="1" dirty="0"/>
              <a:t>ογισμικό </a:t>
            </a:r>
            <a:r>
              <a:rPr lang="el-GR" sz="2400" b="1" dirty="0">
                <a:solidFill>
                  <a:schemeClr val="accent6">
                    <a:lumMod val="75000"/>
                  </a:schemeClr>
                </a:solidFill>
              </a:rPr>
              <a:t>Α</a:t>
            </a:r>
            <a:r>
              <a:rPr lang="el-GR" sz="2400" b="1" dirty="0"/>
              <a:t>νοικτού </a:t>
            </a:r>
            <a:r>
              <a:rPr lang="el-GR" sz="2400" b="1" dirty="0">
                <a:solidFill>
                  <a:schemeClr val="accent6">
                    <a:lumMod val="75000"/>
                  </a:schemeClr>
                </a:solidFill>
              </a:rPr>
              <a:t>Κ</a:t>
            </a:r>
            <a:r>
              <a:rPr lang="el-GR" sz="2400" b="1" dirty="0"/>
              <a:t>ώδικα)</a:t>
            </a: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5568018"/>
            <a:ext cx="1209844" cy="638264"/>
          </a:xfrm>
          <a:prstGeom prst="rect">
            <a:avLst/>
          </a:prstGeom>
        </p:spPr>
      </p:pic>
      <p:sp>
        <p:nvSpPr>
          <p:cNvPr id="6" name="Ορθογώνιο 5"/>
          <p:cNvSpPr/>
          <p:nvPr/>
        </p:nvSpPr>
        <p:spPr>
          <a:xfrm>
            <a:off x="2052383" y="5708162"/>
            <a:ext cx="3942184" cy="338554"/>
          </a:xfrm>
          <a:prstGeom prst="rect">
            <a:avLst/>
          </a:prstGeom>
        </p:spPr>
        <p:txBody>
          <a:bodyPr wrap="square">
            <a:spAutoFit/>
          </a:bodyPr>
          <a:lstStyle/>
          <a:p>
            <a:r>
              <a:rPr lang="el-GR" sz="1600" u="sng" dirty="0" smtClean="0">
                <a:solidFill>
                  <a:srgbClr val="222222"/>
                </a:solidFill>
                <a:latin typeface="+mj-lt"/>
              </a:rPr>
              <a:t>Αναφορά </a:t>
            </a:r>
            <a:r>
              <a:rPr lang="el-GR" sz="1600" u="sng" dirty="0">
                <a:solidFill>
                  <a:srgbClr val="222222"/>
                </a:solidFill>
                <a:latin typeface="+mj-lt"/>
              </a:rPr>
              <a:t>Δημιουργού </a:t>
            </a:r>
            <a:r>
              <a:rPr lang="el-GR" sz="1600" u="sng" dirty="0" smtClean="0">
                <a:solidFill>
                  <a:srgbClr val="222222"/>
                </a:solidFill>
                <a:latin typeface="+mj-lt"/>
              </a:rPr>
              <a:t>&amp; Παρόμοια </a:t>
            </a:r>
            <a:r>
              <a:rPr lang="el-GR" sz="1600" u="sng" dirty="0">
                <a:solidFill>
                  <a:srgbClr val="222222"/>
                </a:solidFill>
                <a:latin typeface="+mj-lt"/>
              </a:rPr>
              <a:t>Διανομή </a:t>
            </a:r>
            <a:endParaRPr lang="el-GR" sz="1600" i="0" dirty="0">
              <a:solidFill>
                <a:srgbClr val="333333"/>
              </a:solidFill>
              <a:effectLst/>
              <a:latin typeface="+mj-lt"/>
            </a:endParaRPr>
          </a:p>
        </p:txBody>
      </p:sp>
    </p:spTree>
    <p:extLst>
      <p:ext uri="{BB962C8B-B14F-4D97-AF65-F5344CB8AC3E}">
        <p14:creationId xmlns:p14="http://schemas.microsoft.com/office/powerpoint/2010/main" val="3798396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457200" y="274638"/>
            <a:ext cx="8229600" cy="1143000"/>
          </a:xfrm>
        </p:spPr>
        <p:txBody>
          <a:bodyPr/>
          <a:lstStyle/>
          <a:p>
            <a:r>
              <a:rPr lang="el-GR" dirty="0"/>
              <a:t>Παραδείγματα αποθετηρίων</a:t>
            </a:r>
          </a:p>
        </p:txBody>
      </p:sp>
      <p:sp>
        <p:nvSpPr>
          <p:cNvPr id="9" name="Ορθογώνιο 8"/>
          <p:cNvSpPr/>
          <p:nvPr/>
        </p:nvSpPr>
        <p:spPr>
          <a:xfrm>
            <a:off x="755576" y="1399734"/>
            <a:ext cx="8292335" cy="461665"/>
          </a:xfrm>
          <a:prstGeom prst="rect">
            <a:avLst/>
          </a:prstGeom>
        </p:spPr>
        <p:txBody>
          <a:bodyPr wrap="none">
            <a:spAutoFit/>
          </a:bodyPr>
          <a:lstStyle/>
          <a:p>
            <a:r>
              <a:rPr lang="el-GR" sz="2400" b="1" dirty="0" smtClean="0"/>
              <a:t>4</a:t>
            </a:r>
            <a:r>
              <a:rPr lang="en-US" sz="2400" b="1" dirty="0" smtClean="0"/>
              <a:t>.</a:t>
            </a:r>
            <a:r>
              <a:rPr lang="el-GR" sz="2400" b="1" dirty="0" smtClean="0"/>
              <a:t> Αποθετήριο εκπαιδευτικού περιεχομένου για την Ακρόπολη </a:t>
            </a:r>
            <a:endParaRPr lang="el-GR" sz="2400" b="1" dirty="0"/>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916832"/>
            <a:ext cx="6598820" cy="4104456"/>
          </a:xfrm>
          <a:prstGeom prst="rect">
            <a:avLst/>
          </a:prstGeom>
        </p:spPr>
      </p:pic>
    </p:spTree>
    <p:extLst>
      <p:ext uri="{BB962C8B-B14F-4D97-AF65-F5344CB8AC3E}">
        <p14:creationId xmlns:p14="http://schemas.microsoft.com/office/powerpoint/2010/main" val="2568717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457200" y="274638"/>
            <a:ext cx="8229600" cy="1143000"/>
          </a:xfrm>
        </p:spPr>
        <p:txBody>
          <a:bodyPr/>
          <a:lstStyle/>
          <a:p>
            <a:r>
              <a:rPr lang="el-GR" dirty="0"/>
              <a:t>Παραδείγματα αποθετηρίων</a:t>
            </a:r>
          </a:p>
        </p:txBody>
      </p:sp>
      <p:sp>
        <p:nvSpPr>
          <p:cNvPr id="9" name="Ορθογώνιο 8"/>
          <p:cNvSpPr/>
          <p:nvPr/>
        </p:nvSpPr>
        <p:spPr>
          <a:xfrm>
            <a:off x="499200" y="1417638"/>
            <a:ext cx="8398133" cy="461665"/>
          </a:xfrm>
          <a:prstGeom prst="rect">
            <a:avLst/>
          </a:prstGeom>
        </p:spPr>
        <p:txBody>
          <a:bodyPr wrap="none">
            <a:spAutoFit/>
          </a:bodyPr>
          <a:lstStyle/>
          <a:p>
            <a:r>
              <a:rPr lang="el-GR" sz="2400" b="1" dirty="0" smtClean="0"/>
              <a:t>4</a:t>
            </a:r>
            <a:r>
              <a:rPr lang="en-US" sz="2400" b="1" dirty="0" smtClean="0"/>
              <a:t>.</a:t>
            </a:r>
            <a:r>
              <a:rPr lang="el-GR" sz="2400" b="1" dirty="0"/>
              <a:t> </a:t>
            </a:r>
            <a:r>
              <a:rPr lang="el-GR" sz="2400" b="1" dirty="0" smtClean="0"/>
              <a:t> Αποθετήριο </a:t>
            </a:r>
            <a:r>
              <a:rPr lang="el-GR" sz="2400" b="1" dirty="0"/>
              <a:t>εκπαιδευτικού περιεχομένου για την Ακρόπολη</a:t>
            </a:r>
            <a:r>
              <a:rPr lang="el-GR" b="1" dirty="0"/>
              <a:t> </a:t>
            </a:r>
            <a:r>
              <a:rPr lang="el-GR" b="1" dirty="0" smtClean="0"/>
              <a:t> </a:t>
            </a:r>
            <a:endParaRPr lang="el-GR" b="1" dirty="0"/>
          </a:p>
        </p:txBody>
      </p:sp>
      <p:sp>
        <p:nvSpPr>
          <p:cNvPr id="2" name="Ορθογώνιο 1"/>
          <p:cNvSpPr/>
          <p:nvPr/>
        </p:nvSpPr>
        <p:spPr>
          <a:xfrm>
            <a:off x="498673" y="1844824"/>
            <a:ext cx="8229600" cy="3416320"/>
          </a:xfrm>
          <a:prstGeom prst="rect">
            <a:avLst/>
          </a:prstGeom>
        </p:spPr>
        <p:txBody>
          <a:bodyPr wrap="square">
            <a:spAutoFit/>
          </a:bodyPr>
          <a:lstStyle/>
          <a:p>
            <a:r>
              <a:rPr lang="el-GR" dirty="0" smtClean="0">
                <a:solidFill>
                  <a:srgbClr val="323232"/>
                </a:solidFill>
                <a:latin typeface="Arial Unicode MS" panose="020B0604020202020204" pitchFamily="34" charset="-128"/>
                <a:ea typeface="Arial Unicode MS" panose="020B0604020202020204" pitchFamily="34" charset="-128"/>
              </a:rPr>
              <a:t>Στόχος </a:t>
            </a:r>
            <a:r>
              <a:rPr lang="el-GR" dirty="0">
                <a:solidFill>
                  <a:srgbClr val="323232"/>
                </a:solidFill>
                <a:latin typeface="Arial Unicode MS" panose="020B0604020202020204" pitchFamily="34" charset="-128"/>
                <a:ea typeface="Arial Unicode MS" panose="020B0604020202020204" pitchFamily="34" charset="-128"/>
              </a:rPr>
              <a:t>του υλικού αυτού είναι να βοηθήσει τους εκπαιδευτικούς να προετοιμαστούν καλύτερα τόσο για το μάθημα στο σχολείο, όσο και για την επίσκεψη της τάξης στον αρχαιολογικό χώρο και </a:t>
            </a:r>
            <a:r>
              <a:rPr lang="el-GR" dirty="0" smtClean="0">
                <a:solidFill>
                  <a:srgbClr val="323232"/>
                </a:solidFill>
                <a:latin typeface="Arial Unicode MS" panose="020B0604020202020204" pitchFamily="34" charset="-128"/>
                <a:ea typeface="Arial Unicode MS" panose="020B0604020202020204" pitchFamily="34" charset="-128"/>
              </a:rPr>
              <a:t>στο μουσείο</a:t>
            </a:r>
            <a:r>
              <a:rPr lang="el-GR" dirty="0">
                <a:solidFill>
                  <a:srgbClr val="323232"/>
                </a:solidFill>
                <a:latin typeface="Arial Unicode MS" panose="020B0604020202020204" pitchFamily="34" charset="-128"/>
                <a:ea typeface="Arial Unicode MS" panose="020B0604020202020204" pitchFamily="34" charset="-128"/>
              </a:rPr>
              <a:t>.</a:t>
            </a:r>
          </a:p>
          <a:p>
            <a:endParaRPr lang="el-GR" dirty="0" smtClean="0">
              <a:solidFill>
                <a:srgbClr val="323232"/>
              </a:solidFill>
              <a:latin typeface="Arial Unicode MS" panose="020B0604020202020204" pitchFamily="34" charset="-128"/>
              <a:ea typeface="Arial Unicode MS" panose="020B0604020202020204" pitchFamily="34" charset="-128"/>
            </a:endParaRPr>
          </a:p>
          <a:p>
            <a:r>
              <a:rPr lang="el-GR" dirty="0" smtClean="0">
                <a:solidFill>
                  <a:srgbClr val="323232"/>
                </a:solidFill>
                <a:latin typeface="Arial Unicode MS" panose="020B0604020202020204" pitchFamily="34" charset="-128"/>
                <a:ea typeface="Arial Unicode MS" panose="020B0604020202020204" pitchFamily="34" charset="-128"/>
              </a:rPr>
              <a:t>Στο </a:t>
            </a:r>
            <a:r>
              <a:rPr lang="el-GR" dirty="0">
                <a:solidFill>
                  <a:srgbClr val="323232"/>
                </a:solidFill>
                <a:latin typeface="Arial Unicode MS" panose="020B0604020202020204" pitchFamily="34" charset="-128"/>
                <a:ea typeface="Arial Unicode MS" panose="020B0604020202020204" pitchFamily="34" charset="-128"/>
              </a:rPr>
              <a:t>αποθετήριο εντάχθηκε </a:t>
            </a:r>
            <a:r>
              <a:rPr lang="el-GR" dirty="0" smtClean="0">
                <a:solidFill>
                  <a:srgbClr val="323232"/>
                </a:solidFill>
                <a:latin typeface="Arial Unicode MS" panose="020B0604020202020204" pitchFamily="34" charset="-128"/>
                <a:ea typeface="Arial Unicode MS" panose="020B0604020202020204" pitchFamily="34" charset="-128"/>
              </a:rPr>
              <a:t>το </a:t>
            </a:r>
            <a:r>
              <a:rPr lang="el-GR" dirty="0">
                <a:solidFill>
                  <a:srgbClr val="323232"/>
                </a:solidFill>
                <a:latin typeface="Arial Unicode MS" panose="020B0604020202020204" pitchFamily="34" charset="-128"/>
                <a:ea typeface="Arial Unicode MS" panose="020B0604020202020204" pitchFamily="34" charset="-128"/>
              </a:rPr>
              <a:t>σύνολο του εκπαιδευτικού περιεχομένου για την Ακρόπολη, με στόχο την αποτελεσματικότερη διαχείριση και αξιοποίηση του υλικού από την εκπαιδευτική κοινότητα αλλά και από το ευρύτερο κοινό, </a:t>
            </a:r>
            <a:endParaRPr lang="el-GR" dirty="0" smtClean="0">
              <a:solidFill>
                <a:srgbClr val="323232"/>
              </a:solidFill>
              <a:latin typeface="Arial Unicode MS" panose="020B0604020202020204" pitchFamily="34" charset="-128"/>
              <a:ea typeface="Arial Unicode MS" panose="020B0604020202020204" pitchFamily="34" charset="-128"/>
            </a:endParaRPr>
          </a:p>
          <a:p>
            <a:endParaRPr lang="el-GR" dirty="0">
              <a:solidFill>
                <a:srgbClr val="323232"/>
              </a:solidFill>
              <a:latin typeface="Arial Unicode MS" panose="020B0604020202020204" pitchFamily="34" charset="-128"/>
              <a:ea typeface="Arial Unicode MS" panose="020B0604020202020204" pitchFamily="34" charset="-128"/>
            </a:endParaRPr>
          </a:p>
          <a:p>
            <a:endParaRPr lang="el-GR" dirty="0" smtClean="0">
              <a:solidFill>
                <a:srgbClr val="323232"/>
              </a:solidFill>
              <a:latin typeface="Arial Unicode MS" panose="020B0604020202020204" pitchFamily="34" charset="-128"/>
              <a:ea typeface="Arial Unicode MS" panose="020B0604020202020204" pitchFamily="34" charset="-128"/>
            </a:endParaRPr>
          </a:p>
          <a:p>
            <a:r>
              <a:rPr lang="el-GR" dirty="0"/>
              <a:t>Το υλικό του αποθετηρίου διατίθεται με άδεια χρήσης</a:t>
            </a:r>
          </a:p>
          <a:p>
            <a:endParaRPr lang="el-GR" dirty="0">
              <a:solidFill>
                <a:srgbClr val="323232"/>
              </a:solidFill>
              <a:latin typeface="Arial Unicode MS" panose="020B0604020202020204" pitchFamily="34" charset="-128"/>
              <a:ea typeface="Arial Unicode MS" panose="020B0604020202020204" pitchFamily="34" charset="-128"/>
            </a:endParaRPr>
          </a:p>
          <a:p>
            <a:endParaRPr lang="el-GR" dirty="0">
              <a:solidFill>
                <a:srgbClr val="323232"/>
              </a:solidFill>
              <a:latin typeface="Arial Unicode MS" panose="020B0604020202020204" pitchFamily="34" charset="-128"/>
              <a:ea typeface="Arial Unicode MS" panose="020B0604020202020204" pitchFamily="34" charset="-128"/>
            </a:endParaRP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865801"/>
            <a:ext cx="1200318" cy="790685"/>
          </a:xfrm>
          <a:prstGeom prst="rect">
            <a:avLst/>
          </a:prstGeom>
        </p:spPr>
      </p:pic>
      <p:sp>
        <p:nvSpPr>
          <p:cNvPr id="7" name="Ορθογώνιο 6"/>
          <p:cNvSpPr/>
          <p:nvPr/>
        </p:nvSpPr>
        <p:spPr>
          <a:xfrm>
            <a:off x="1768146" y="5091866"/>
            <a:ext cx="6188230" cy="338554"/>
          </a:xfrm>
          <a:prstGeom prst="rect">
            <a:avLst/>
          </a:prstGeom>
        </p:spPr>
        <p:txBody>
          <a:bodyPr wrap="square">
            <a:spAutoFit/>
          </a:bodyPr>
          <a:lstStyle/>
          <a:p>
            <a:r>
              <a:rPr lang="el-GR" sz="1600" u="sng" dirty="0" smtClean="0">
                <a:solidFill>
                  <a:srgbClr val="222222"/>
                </a:solidFill>
                <a:latin typeface="+mj-lt"/>
              </a:rPr>
              <a:t>Αναφορά Δημιουργού, μη εμπορική χρήση &amp; Παρόμοια </a:t>
            </a:r>
            <a:r>
              <a:rPr lang="el-GR" sz="1600" u="sng" dirty="0">
                <a:solidFill>
                  <a:srgbClr val="222222"/>
                </a:solidFill>
                <a:latin typeface="+mj-lt"/>
              </a:rPr>
              <a:t>Διανομή </a:t>
            </a:r>
            <a:r>
              <a:rPr lang="el-GR" sz="1600" u="sng" dirty="0" smtClean="0">
                <a:solidFill>
                  <a:srgbClr val="222222"/>
                </a:solidFill>
                <a:latin typeface="+mj-lt"/>
              </a:rPr>
              <a:t> </a:t>
            </a:r>
            <a:endParaRPr lang="el-GR" sz="1600" i="0" dirty="0">
              <a:solidFill>
                <a:srgbClr val="333333"/>
              </a:solidFill>
              <a:effectLst/>
              <a:latin typeface="+mj-lt"/>
            </a:endParaRPr>
          </a:p>
        </p:txBody>
      </p:sp>
      <p:sp>
        <p:nvSpPr>
          <p:cNvPr id="5" name="Κουμπί ενέργειας: Κεντρική σελίδα 4">
            <a:hlinkClick r:id="rId3" action="ppaction://hlinksldjump" highlightClick="1"/>
          </p:cNvPr>
          <p:cNvSpPr/>
          <p:nvPr/>
        </p:nvSpPr>
        <p:spPr>
          <a:xfrm>
            <a:off x="7956376" y="6093296"/>
            <a:ext cx="504056" cy="50405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10385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Προτεινόμενες χρήσεις</a:t>
            </a:r>
            <a:endParaRPr lang="el-GR" dirty="0"/>
          </a:p>
        </p:txBody>
      </p:sp>
      <p:sp>
        <p:nvSpPr>
          <p:cNvPr id="3" name="Θέση περιεχομένου 2"/>
          <p:cNvSpPr>
            <a:spLocks noGrp="1"/>
          </p:cNvSpPr>
          <p:nvPr>
            <p:ph idx="1"/>
          </p:nvPr>
        </p:nvSpPr>
        <p:spPr/>
        <p:txBody>
          <a:bodyPr/>
          <a:lstStyle/>
          <a:p>
            <a:pPr marL="457200" indent="-457200">
              <a:buAutoNum type="arabicPeriod"/>
            </a:pPr>
            <a:r>
              <a:rPr lang="el-GR" sz="2000" dirty="0" smtClean="0"/>
              <a:t>Μαθησιακός </a:t>
            </a:r>
            <a:r>
              <a:rPr lang="el-GR" sz="2000" dirty="0"/>
              <a:t>πόρος</a:t>
            </a:r>
            <a:r>
              <a:rPr lang="el-GR" sz="2000" b="1" dirty="0"/>
              <a:t>: Αποθετήριο Πανελλήνιου Σχολικού </a:t>
            </a:r>
            <a:r>
              <a:rPr lang="el-GR" sz="2000" b="1" dirty="0" smtClean="0"/>
              <a:t>Δικτύου</a:t>
            </a:r>
          </a:p>
          <a:p>
            <a:pPr marL="0" indent="0">
              <a:buNone/>
            </a:pPr>
            <a:endParaRPr lang="el-GR" sz="2000" b="1" dirty="0"/>
          </a:p>
          <a:p>
            <a:pPr marL="0" indent="0">
              <a:buNone/>
            </a:pPr>
            <a:r>
              <a:rPr lang="el-GR" sz="2000" dirty="0"/>
              <a:t>Πλήρης κατάλογος των περιεχομένων: </a:t>
            </a:r>
            <a:r>
              <a:rPr lang="el-GR" sz="2000" dirty="0">
                <a:hlinkClick r:id="rId2"/>
              </a:rPr>
              <a:t>http://ts.sch.gr/wiki/Linux/%</a:t>
            </a:r>
            <a:r>
              <a:rPr lang="el-GR" sz="2000" dirty="0" smtClean="0">
                <a:hlinkClick r:id="rId2"/>
              </a:rPr>
              <a:t>CE%9B%CE%BF%CE%B3%CE%B9%CF%83%CE%BC%CE%B9%CE%BA%CF%8C</a:t>
            </a:r>
            <a:endParaRPr lang="el-GR" sz="2000" dirty="0" smtClean="0"/>
          </a:p>
          <a:p>
            <a:pPr marL="0" indent="0">
              <a:buNone/>
            </a:pPr>
            <a:endParaRPr lang="el-GR" dirty="0"/>
          </a:p>
          <a:p>
            <a:pPr marL="0" indent="0">
              <a:buNone/>
            </a:pPr>
            <a:endParaRPr lang="el-G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637866"/>
            <a:ext cx="7992285" cy="322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30" y="4052566"/>
            <a:ext cx="7920277" cy="45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672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Προτεινόμενες χρήσεις</a:t>
            </a:r>
          </a:p>
        </p:txBody>
      </p:sp>
      <p:sp>
        <p:nvSpPr>
          <p:cNvPr id="3" name="Θέση περιεχομένου 2"/>
          <p:cNvSpPr>
            <a:spLocks noGrp="1"/>
          </p:cNvSpPr>
          <p:nvPr>
            <p:ph idx="1"/>
          </p:nvPr>
        </p:nvSpPr>
        <p:spPr>
          <a:xfrm>
            <a:off x="457200" y="1340768"/>
            <a:ext cx="8229600" cy="4785395"/>
          </a:xfrm>
        </p:spPr>
        <p:txBody>
          <a:bodyPr>
            <a:normAutofit lnSpcReduction="10000"/>
          </a:bodyPr>
          <a:lstStyle/>
          <a:p>
            <a:pPr marL="457200" lvl="0" indent="-457200">
              <a:buFont typeface="Arial" pitchFamily="34" charset="0"/>
              <a:buAutoNum type="arabicPeriod"/>
            </a:pPr>
            <a:r>
              <a:rPr lang="el-GR" sz="2000" dirty="0">
                <a:solidFill>
                  <a:prstClr val="black"/>
                </a:solidFill>
              </a:rPr>
              <a:t>Μαθησιακός πόρος</a:t>
            </a:r>
            <a:r>
              <a:rPr lang="el-GR" sz="2000" b="1" dirty="0">
                <a:solidFill>
                  <a:prstClr val="black"/>
                </a:solidFill>
              </a:rPr>
              <a:t>: Αποθετήριο Πανελλήνιου Σχολικού Δικτύου</a:t>
            </a:r>
          </a:p>
          <a:p>
            <a:pPr marL="0" indent="0">
              <a:buNone/>
            </a:pPr>
            <a:endParaRPr lang="el-GR" sz="2000" i="1" u="sng" dirty="0" smtClean="0"/>
          </a:p>
          <a:p>
            <a:pPr marL="0" indent="0">
              <a:buNone/>
            </a:pPr>
            <a:r>
              <a:rPr lang="el-GR" sz="2000" i="1" u="sng" dirty="0" smtClean="0"/>
              <a:t>Κριτήριο </a:t>
            </a:r>
            <a:r>
              <a:rPr lang="el-GR" sz="2000" i="1" u="sng" dirty="0"/>
              <a:t>αναζήτησης</a:t>
            </a:r>
            <a:r>
              <a:rPr lang="el-GR" sz="2000" i="1" dirty="0"/>
              <a:t>: </a:t>
            </a:r>
            <a:r>
              <a:rPr lang="el-GR" sz="2000" dirty="0"/>
              <a:t>Μαθησιακοί πόροι που αντανακλούν άμεσα το ελληνικό εκπαιδευτικό σύστημα</a:t>
            </a:r>
            <a:r>
              <a:rPr lang="el-GR" sz="2000" dirty="0" smtClean="0"/>
              <a:t>.</a:t>
            </a:r>
          </a:p>
          <a:p>
            <a:pPr marL="0" indent="0">
              <a:buNone/>
            </a:pPr>
            <a:endParaRPr lang="el-GR" sz="2000" dirty="0"/>
          </a:p>
          <a:p>
            <a:pPr marL="0" indent="0">
              <a:buNone/>
            </a:pPr>
            <a:r>
              <a:rPr lang="el-GR" sz="2000" i="1" u="sng" dirty="0"/>
              <a:t>Κριτήριο επιλογής </a:t>
            </a:r>
            <a:r>
              <a:rPr lang="el-GR" sz="2000" i="1" dirty="0"/>
              <a:t>: </a:t>
            </a:r>
            <a:r>
              <a:rPr lang="el-GR" sz="2000" dirty="0"/>
              <a:t>Μαθησιακός πόρος που αφενός έχει την εγγύηση του Πανελλήνιου Σχολικού Δικτύου και αφετέρου μπορεί να αξιοποιηθεί σε προγράμματα δια βίου εκπαίδευσης</a:t>
            </a:r>
            <a:r>
              <a:rPr lang="el-GR" sz="2000" dirty="0" smtClean="0"/>
              <a:t>.</a:t>
            </a:r>
          </a:p>
          <a:p>
            <a:pPr marL="0" indent="0">
              <a:buNone/>
            </a:pPr>
            <a:endParaRPr lang="el-GR" sz="2000" dirty="0"/>
          </a:p>
          <a:p>
            <a:pPr marL="0" indent="0">
              <a:buNone/>
            </a:pPr>
            <a:r>
              <a:rPr lang="el-GR" sz="2000" i="1" u="sng" dirty="0"/>
              <a:t>Άδεια</a:t>
            </a:r>
            <a:r>
              <a:rPr lang="el-GR" sz="2000" dirty="0"/>
              <a:t> :  GNU </a:t>
            </a:r>
            <a:r>
              <a:rPr lang="el-GR" sz="2000" dirty="0" err="1"/>
              <a:t>General</a:t>
            </a:r>
            <a:r>
              <a:rPr lang="el-GR" sz="2000" dirty="0"/>
              <a:t> </a:t>
            </a:r>
            <a:r>
              <a:rPr lang="el-GR" sz="2000" dirty="0" err="1"/>
              <a:t>Public</a:t>
            </a:r>
            <a:r>
              <a:rPr lang="el-GR" sz="2000" dirty="0"/>
              <a:t> </a:t>
            </a:r>
            <a:r>
              <a:rPr lang="el-GR" sz="2000" dirty="0" err="1"/>
              <a:t>License</a:t>
            </a:r>
            <a:r>
              <a:rPr lang="el-GR" sz="2000" dirty="0"/>
              <a:t>  </a:t>
            </a:r>
            <a:endParaRPr lang="el-GR" sz="2000" dirty="0" smtClean="0"/>
          </a:p>
          <a:p>
            <a:pPr marL="0" indent="0">
              <a:buNone/>
            </a:pPr>
            <a:endParaRPr lang="el-GR" sz="2000" dirty="0"/>
          </a:p>
          <a:p>
            <a:pPr marL="0" indent="0">
              <a:buNone/>
            </a:pPr>
            <a:r>
              <a:rPr lang="el-GR" sz="2000" i="1" u="sng" dirty="0"/>
              <a:t>Χρήση</a:t>
            </a:r>
            <a:r>
              <a:rPr lang="el-GR" sz="2000" dirty="0"/>
              <a:t> : Παραγωγή </a:t>
            </a:r>
            <a:r>
              <a:rPr lang="el-GR" sz="2000" dirty="0" err="1"/>
              <a:t>πολυμεσικών</a:t>
            </a:r>
            <a:r>
              <a:rPr lang="el-GR" sz="2000" dirty="0"/>
              <a:t> αρχείων και δημιουργία ιστοσελίδων</a:t>
            </a:r>
            <a:r>
              <a:rPr lang="el-GR" sz="2000" dirty="0" smtClean="0"/>
              <a:t>.</a:t>
            </a:r>
          </a:p>
          <a:p>
            <a:pPr marL="0" indent="0">
              <a:buNone/>
            </a:pPr>
            <a:endParaRPr lang="el-GR" sz="2000" dirty="0"/>
          </a:p>
          <a:p>
            <a:pPr marL="0" indent="0">
              <a:buNone/>
            </a:pPr>
            <a:r>
              <a:rPr lang="el-GR" sz="2000" i="1" u="sng" dirty="0"/>
              <a:t>Περιβάλλον </a:t>
            </a:r>
            <a:r>
              <a:rPr lang="el-GR" sz="2000" dirty="0"/>
              <a:t>: Λειτουργικό σύστημα </a:t>
            </a:r>
            <a:r>
              <a:rPr lang="el-GR" sz="2000" dirty="0" err="1"/>
              <a:t>Ubuntu</a:t>
            </a:r>
            <a:endParaRPr lang="el-GR" sz="2000" dirty="0"/>
          </a:p>
          <a:p>
            <a:pPr marL="0" indent="0">
              <a:buNone/>
            </a:pPr>
            <a:endParaRPr lang="el-GR" dirty="0"/>
          </a:p>
        </p:txBody>
      </p:sp>
      <p:pic>
        <p:nvPicPr>
          <p:cNvPr id="4" name="Εικόνα 3"/>
          <p:cNvPicPr/>
          <p:nvPr/>
        </p:nvPicPr>
        <p:blipFill>
          <a:blip r:embed="rId2" cstate="print">
            <a:extLst>
              <a:ext uri="{28A0092B-C50C-407E-A947-70E740481C1C}">
                <a14:useLocalDpi xmlns:a14="http://schemas.microsoft.com/office/drawing/2010/main" val="0"/>
              </a:ext>
            </a:extLst>
          </a:blip>
          <a:stretch>
            <a:fillRect/>
          </a:stretch>
        </p:blipFill>
        <p:spPr>
          <a:xfrm>
            <a:off x="4329219" y="3861048"/>
            <a:ext cx="818845" cy="648072"/>
          </a:xfrm>
          <a:prstGeom prst="rect">
            <a:avLst/>
          </a:prstGeom>
        </p:spPr>
      </p:pic>
    </p:spTree>
    <p:extLst>
      <p:ext uri="{BB962C8B-B14F-4D97-AF65-F5344CB8AC3E}">
        <p14:creationId xmlns:p14="http://schemas.microsoft.com/office/powerpoint/2010/main" val="700208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Προτεινόμενες χρήσεις</a:t>
            </a:r>
            <a:endParaRPr lang="el-GR" dirty="0"/>
          </a:p>
        </p:txBody>
      </p:sp>
      <p:sp>
        <p:nvSpPr>
          <p:cNvPr id="3" name="Θέση περιεχομένου 2"/>
          <p:cNvSpPr>
            <a:spLocks noGrp="1"/>
          </p:cNvSpPr>
          <p:nvPr>
            <p:ph idx="1"/>
          </p:nvPr>
        </p:nvSpPr>
        <p:spPr/>
        <p:txBody>
          <a:bodyPr/>
          <a:lstStyle/>
          <a:p>
            <a:pPr marL="0" indent="0">
              <a:buNone/>
            </a:pPr>
            <a:r>
              <a:rPr lang="el-GR" sz="2000" dirty="0" smtClean="0"/>
              <a:t>2. Μαθησιακός </a:t>
            </a:r>
            <a:r>
              <a:rPr lang="el-GR" sz="2000" dirty="0"/>
              <a:t>πόρος</a:t>
            </a:r>
            <a:r>
              <a:rPr lang="el-GR" sz="2000" b="1" dirty="0" smtClean="0"/>
              <a:t>:</a:t>
            </a:r>
            <a:r>
              <a:rPr lang="en-US" sz="2000" b="1" dirty="0"/>
              <a:t> Wikipedia</a:t>
            </a:r>
            <a:endParaRPr lang="el-GR" sz="2000" b="1" dirty="0"/>
          </a:p>
          <a:p>
            <a:pPr marL="0" indent="0">
              <a:buNone/>
            </a:pPr>
            <a:endParaRPr lang="el-GR" sz="2000" dirty="0" smtClean="0">
              <a:hlinkClick r:id="rId2"/>
            </a:endParaRPr>
          </a:p>
          <a:p>
            <a:pPr marL="0" indent="0">
              <a:buNone/>
            </a:pPr>
            <a:r>
              <a:rPr lang="en-US" sz="2000" dirty="0" smtClean="0">
                <a:hlinkClick r:id="rId2"/>
              </a:rPr>
              <a:t>https</a:t>
            </a:r>
            <a:r>
              <a:rPr lang="en-US" sz="2000" dirty="0">
                <a:hlinkClick r:id="rId2"/>
              </a:rPr>
              <a:t>://</a:t>
            </a:r>
            <a:r>
              <a:rPr lang="en-US" sz="2000" dirty="0" smtClean="0">
                <a:hlinkClick r:id="rId2"/>
              </a:rPr>
              <a:t>en.wikipedia.org/wiki/List_of_programming_languages</a:t>
            </a:r>
            <a:endParaRPr lang="el-GR" sz="2000" dirty="0" smtClean="0"/>
          </a:p>
          <a:p>
            <a:pPr marL="0" indent="0">
              <a:buNone/>
            </a:pPr>
            <a:endParaRPr lang="el-GR" sz="2000" dirty="0"/>
          </a:p>
          <a:p>
            <a:pPr marL="0" indent="0">
              <a:buNone/>
            </a:pPr>
            <a:endParaRPr lang="el-GR" dirty="0"/>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140968"/>
            <a:ext cx="8531282" cy="1861915"/>
          </a:xfrm>
          <a:prstGeom prst="rect">
            <a:avLst/>
          </a:prstGeom>
        </p:spPr>
      </p:pic>
    </p:spTree>
    <p:extLst>
      <p:ext uri="{BB962C8B-B14F-4D97-AF65-F5344CB8AC3E}">
        <p14:creationId xmlns:p14="http://schemas.microsoft.com/office/powerpoint/2010/main" val="1829658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Προτεινόμενες χρήσεις</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sz="2000" dirty="0" smtClean="0"/>
              <a:t>2. Μαθησιακός </a:t>
            </a:r>
            <a:r>
              <a:rPr lang="el-GR" sz="2000" dirty="0"/>
              <a:t>πόρος</a:t>
            </a:r>
            <a:r>
              <a:rPr lang="el-GR" sz="2000" b="1" dirty="0" smtClean="0"/>
              <a:t>:</a:t>
            </a:r>
            <a:r>
              <a:rPr lang="en-US" sz="2000" b="1" dirty="0"/>
              <a:t> Wikipedia</a:t>
            </a:r>
            <a:endParaRPr lang="el-GR" sz="2000" b="1" dirty="0"/>
          </a:p>
          <a:p>
            <a:pPr marL="0" indent="0">
              <a:buNone/>
            </a:pPr>
            <a:endParaRPr lang="el-GR" sz="2000" dirty="0" smtClean="0">
              <a:hlinkClick r:id="rId2"/>
            </a:endParaRPr>
          </a:p>
          <a:p>
            <a:pPr marL="0" indent="0">
              <a:buNone/>
            </a:pPr>
            <a:r>
              <a:rPr lang="el-GR" sz="2000" i="1" u="sng" dirty="0"/>
              <a:t>Κριτήριο αναζήτησης</a:t>
            </a:r>
            <a:r>
              <a:rPr lang="el-GR" sz="2000" dirty="0"/>
              <a:t>: Μαθησιακοί πόροι που είναι απαραίτητοι για την εκπόνηση οποιασδήποτε σχεδόν εργασίας – παρουσίασης</a:t>
            </a:r>
            <a:r>
              <a:rPr lang="el-GR" sz="2000" dirty="0" smtClean="0"/>
              <a:t>.</a:t>
            </a:r>
          </a:p>
          <a:p>
            <a:pPr marL="0" indent="0">
              <a:buNone/>
            </a:pPr>
            <a:endParaRPr lang="el-GR" sz="2000" dirty="0"/>
          </a:p>
          <a:p>
            <a:pPr marL="0" indent="0">
              <a:buNone/>
            </a:pPr>
            <a:r>
              <a:rPr lang="el-GR" sz="2000" i="1" u="sng" dirty="0"/>
              <a:t>Κριτήριο επιλογής </a:t>
            </a:r>
            <a:r>
              <a:rPr lang="el-GR" sz="2000" dirty="0"/>
              <a:t>: Ο πιο γνωστός και ευρέως χρησιμοποιούμενος μαθησιακός πόρος</a:t>
            </a:r>
            <a:r>
              <a:rPr lang="el-GR" sz="2000" dirty="0" smtClean="0"/>
              <a:t>.</a:t>
            </a:r>
          </a:p>
          <a:p>
            <a:pPr marL="0" indent="0">
              <a:buNone/>
            </a:pPr>
            <a:endParaRPr lang="el-GR" sz="2000" dirty="0"/>
          </a:p>
          <a:p>
            <a:pPr marL="0" indent="0" algn="just">
              <a:buNone/>
            </a:pPr>
            <a:r>
              <a:rPr lang="el-GR" sz="2000" i="1" u="sng" dirty="0"/>
              <a:t>Άδεια</a:t>
            </a:r>
            <a:r>
              <a:rPr lang="el-GR" sz="2000" dirty="0"/>
              <a:t> : Το έργο ορίζεται από τις ιδρυτικές αρχές. Το περιεχόμενό του είναι υπό την άδεια </a:t>
            </a:r>
            <a:r>
              <a:rPr lang="el-GR" sz="2000" dirty="0" err="1"/>
              <a:t>Creative</a:t>
            </a:r>
            <a:r>
              <a:rPr lang="el-GR" sz="2000" dirty="0"/>
              <a:t> </a:t>
            </a:r>
            <a:r>
              <a:rPr lang="el-GR" sz="2000" dirty="0" err="1"/>
              <a:t>Commons</a:t>
            </a:r>
            <a:r>
              <a:rPr lang="el-GR" sz="2000" dirty="0"/>
              <a:t> BY-SA και μπορεί να αντιγραφεί και να επαναχρησιμοποιηθεί στο πλαίσιο της ίδιας άδειας - ακόμα και για εμπορικούς σκοπούς - με την επιφύλαξη της συμμόρφωσης με τους όρους της άδειας.  </a:t>
            </a:r>
            <a:endParaRPr lang="el-GR" sz="2000" dirty="0" smtClean="0"/>
          </a:p>
          <a:p>
            <a:pPr marL="0" indent="0">
              <a:buNone/>
            </a:pPr>
            <a:endParaRPr lang="el-GR" sz="2000" dirty="0"/>
          </a:p>
          <a:p>
            <a:pPr marL="0" indent="0">
              <a:buNone/>
            </a:pPr>
            <a:r>
              <a:rPr lang="el-GR" sz="2000" i="1" u="sng" dirty="0"/>
              <a:t>Χρήση</a:t>
            </a:r>
            <a:r>
              <a:rPr lang="el-GR" sz="2000" dirty="0"/>
              <a:t>: Αναζήτηση πληροφοριών με θέμα «Γλώσσες προγραμματισμού»</a:t>
            </a:r>
          </a:p>
          <a:p>
            <a:pPr marL="0" indent="0">
              <a:buNone/>
            </a:pPr>
            <a:r>
              <a:rPr lang="el-GR" sz="2000" dirty="0"/>
              <a:t>Περιβάλλον : Διαδίκτυο</a:t>
            </a:r>
          </a:p>
          <a:p>
            <a:pPr marL="0" indent="0">
              <a:buNone/>
            </a:pPr>
            <a:endParaRPr lang="el-GR" sz="2000" dirty="0"/>
          </a:p>
          <a:p>
            <a:pPr marL="0" indent="0">
              <a:buNone/>
            </a:pPr>
            <a:endParaRPr lang="el-GR" dirty="0"/>
          </a:p>
        </p:txBody>
      </p:sp>
      <p:pic>
        <p:nvPicPr>
          <p:cNvPr id="4" name="Εικόνα 3"/>
          <p:cNvPicPr/>
          <p:nvPr/>
        </p:nvPicPr>
        <p:blipFill>
          <a:blip r:embed="rId3" cstate="print">
            <a:extLst>
              <a:ext uri="{28A0092B-C50C-407E-A947-70E740481C1C}">
                <a14:useLocalDpi xmlns:a14="http://schemas.microsoft.com/office/drawing/2010/main" val="0"/>
              </a:ext>
            </a:extLst>
          </a:blip>
          <a:stretch>
            <a:fillRect/>
          </a:stretch>
        </p:blipFill>
        <p:spPr>
          <a:xfrm>
            <a:off x="6876256" y="5160208"/>
            <a:ext cx="1786255" cy="333375"/>
          </a:xfrm>
          <a:prstGeom prst="rect">
            <a:avLst/>
          </a:prstGeom>
        </p:spPr>
      </p:pic>
    </p:spTree>
    <p:extLst>
      <p:ext uri="{BB962C8B-B14F-4D97-AF65-F5344CB8AC3E}">
        <p14:creationId xmlns:p14="http://schemas.microsoft.com/office/powerpoint/2010/main" val="105241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76219"/>
            <a:ext cx="8229600" cy="1143000"/>
          </a:xfrm>
        </p:spPr>
        <p:txBody>
          <a:bodyPr/>
          <a:lstStyle/>
          <a:p>
            <a:r>
              <a:rPr lang="el-GR" dirty="0" smtClean="0"/>
              <a:t>Προτεινόμενες χρήσεις</a:t>
            </a:r>
            <a:endParaRPr lang="el-GR" dirty="0"/>
          </a:p>
        </p:txBody>
      </p:sp>
      <p:sp>
        <p:nvSpPr>
          <p:cNvPr id="3" name="Ορθογώνιο 2"/>
          <p:cNvSpPr/>
          <p:nvPr/>
        </p:nvSpPr>
        <p:spPr>
          <a:xfrm>
            <a:off x="539552" y="1422585"/>
            <a:ext cx="7344816" cy="400110"/>
          </a:xfrm>
          <a:prstGeom prst="rect">
            <a:avLst/>
          </a:prstGeom>
        </p:spPr>
        <p:txBody>
          <a:bodyPr wrap="square">
            <a:spAutoFit/>
          </a:bodyPr>
          <a:lstStyle/>
          <a:p>
            <a:r>
              <a:rPr lang="el-GR" sz="2000" b="1" dirty="0" smtClean="0"/>
              <a:t>3. ΕΛ/ΛΑΚ </a:t>
            </a:r>
            <a:r>
              <a:rPr lang="el-GR" sz="2000" b="1" dirty="0"/>
              <a:t>(</a:t>
            </a:r>
            <a:r>
              <a:rPr lang="el-GR" sz="2000" b="1" dirty="0">
                <a:solidFill>
                  <a:schemeClr val="accent6">
                    <a:lumMod val="75000"/>
                  </a:schemeClr>
                </a:solidFill>
              </a:rPr>
              <a:t>Ε</a:t>
            </a:r>
            <a:r>
              <a:rPr lang="el-GR" sz="2000" b="1" dirty="0"/>
              <a:t>λεύθερο </a:t>
            </a:r>
            <a:r>
              <a:rPr lang="el-GR" sz="2000" b="1" dirty="0">
                <a:solidFill>
                  <a:schemeClr val="accent6">
                    <a:lumMod val="75000"/>
                  </a:schemeClr>
                </a:solidFill>
              </a:rPr>
              <a:t>Λ</a:t>
            </a:r>
            <a:r>
              <a:rPr lang="el-GR" sz="2000" b="1" dirty="0"/>
              <a:t>ογισμικό/</a:t>
            </a:r>
            <a:r>
              <a:rPr lang="el-GR" sz="2000" b="1" dirty="0">
                <a:solidFill>
                  <a:schemeClr val="accent6">
                    <a:lumMod val="75000"/>
                  </a:schemeClr>
                </a:solidFill>
              </a:rPr>
              <a:t>Λ</a:t>
            </a:r>
            <a:r>
              <a:rPr lang="el-GR" sz="2000" b="1" dirty="0"/>
              <a:t>ογισμικό </a:t>
            </a:r>
            <a:r>
              <a:rPr lang="el-GR" sz="2000" b="1" dirty="0">
                <a:solidFill>
                  <a:schemeClr val="accent6">
                    <a:lumMod val="75000"/>
                  </a:schemeClr>
                </a:solidFill>
              </a:rPr>
              <a:t>Α</a:t>
            </a:r>
            <a:r>
              <a:rPr lang="el-GR" sz="2000" b="1" dirty="0"/>
              <a:t>νοικτού </a:t>
            </a:r>
            <a:r>
              <a:rPr lang="el-GR" sz="2000" b="1" dirty="0">
                <a:solidFill>
                  <a:schemeClr val="accent6">
                    <a:lumMod val="75000"/>
                  </a:schemeClr>
                </a:solidFill>
              </a:rPr>
              <a:t>Κ</a:t>
            </a:r>
            <a:r>
              <a:rPr lang="el-GR" sz="2000" b="1" dirty="0"/>
              <a:t>ώδικα)</a:t>
            </a:r>
          </a:p>
        </p:txBody>
      </p:sp>
      <p:sp>
        <p:nvSpPr>
          <p:cNvPr id="4" name="Ορθογώνιο 3"/>
          <p:cNvSpPr/>
          <p:nvPr/>
        </p:nvSpPr>
        <p:spPr>
          <a:xfrm>
            <a:off x="539552" y="2452246"/>
            <a:ext cx="8147248" cy="4247317"/>
          </a:xfrm>
          <a:prstGeom prst="rect">
            <a:avLst/>
          </a:prstGeom>
          <a:noFill/>
        </p:spPr>
        <p:txBody>
          <a:bodyPr wrap="square">
            <a:spAutoFit/>
          </a:bodyPr>
          <a:lstStyle/>
          <a:p>
            <a:r>
              <a:rPr lang="el-GR" dirty="0"/>
              <a:t>Το αποθετήριο ΕΛ/ΛΑΚ απευθύνεται σε όλα τα μέλη της κοινότητας ΕΛ/ΛΑΚ, αλλά και σε οποιονδήποτε ενδιαφέρεται να αναζητήσει υλικό σχετικό με ΕΛ/ΛΑΚ. </a:t>
            </a:r>
            <a:endParaRPr lang="el-GR" dirty="0" smtClean="0"/>
          </a:p>
          <a:p>
            <a:endParaRPr lang="el-GR" dirty="0"/>
          </a:p>
          <a:p>
            <a:r>
              <a:rPr lang="el-GR" dirty="0" smtClean="0"/>
              <a:t>Στο </a:t>
            </a:r>
            <a:r>
              <a:rPr lang="el-GR" dirty="0"/>
              <a:t>αποθετήριο </a:t>
            </a:r>
            <a:r>
              <a:rPr lang="el-GR" dirty="0" smtClean="0"/>
              <a:t>έχουμε τις </a:t>
            </a:r>
            <a:r>
              <a:rPr lang="el-GR" dirty="0"/>
              <a:t>δυνατότητες πλοήγησης και </a:t>
            </a:r>
            <a:r>
              <a:rPr lang="el-GR" dirty="0" smtClean="0"/>
              <a:t>αναζήτησης</a:t>
            </a:r>
            <a:r>
              <a:rPr lang="en-US" smtClean="0"/>
              <a:t>.</a:t>
            </a:r>
            <a:endParaRPr lang="el-GR" dirty="0"/>
          </a:p>
          <a:p>
            <a:endParaRPr lang="el-GR" dirty="0"/>
          </a:p>
          <a:p>
            <a:r>
              <a:rPr lang="el-GR" dirty="0"/>
              <a:t>Στο αποθετήριο μπορεί να καταχωρεί σχετικό περιεχόμενο κάθε εγγεγραμμένος χρήστης</a:t>
            </a:r>
            <a:r>
              <a:rPr lang="el-GR" dirty="0" smtClean="0"/>
              <a:t>.</a:t>
            </a:r>
          </a:p>
          <a:p>
            <a:endParaRPr lang="el-GR" dirty="0"/>
          </a:p>
          <a:p>
            <a:r>
              <a:rPr lang="el-GR" dirty="0" smtClean="0"/>
              <a:t>Το </a:t>
            </a:r>
            <a:r>
              <a:rPr lang="el-GR" dirty="0"/>
              <a:t>περιεχόμενο του αποθετηρίου είναι ελεύθερα </a:t>
            </a:r>
            <a:r>
              <a:rPr lang="el-GR" dirty="0" err="1" smtClean="0"/>
              <a:t>προσβάσιμο</a:t>
            </a:r>
            <a:r>
              <a:rPr lang="el-GR" dirty="0" smtClean="0"/>
              <a:t> , </a:t>
            </a:r>
            <a:r>
              <a:rPr lang="el-GR" dirty="0"/>
              <a:t>διευκολύνοντας την παρουσίαση του υλικού. </a:t>
            </a:r>
            <a:endParaRPr lang="el-GR" dirty="0" smtClean="0"/>
          </a:p>
          <a:p>
            <a:endParaRPr lang="el-GR" dirty="0"/>
          </a:p>
          <a:p>
            <a:r>
              <a:rPr lang="el-GR" dirty="0" smtClean="0"/>
              <a:t>Δίνεται </a:t>
            </a:r>
            <a:r>
              <a:rPr lang="el-GR" dirty="0"/>
              <a:t>η δυνατότητα περαιτέρω διάχυσης, προβολής και αξιοποίησής του από την κοινότητα ΕΛ/ΛΑΚ, αλλά και όσους ενδιαφέρονται να μελετήσουν και να χρησιμοποιήσουν αυτό το υλικό.</a:t>
            </a:r>
          </a:p>
          <a:p>
            <a:endParaRPr lang="el-GR" dirty="0"/>
          </a:p>
        </p:txBody>
      </p:sp>
      <p:sp>
        <p:nvSpPr>
          <p:cNvPr id="8" name="Ορθογώνιο 7"/>
          <p:cNvSpPr/>
          <p:nvPr/>
        </p:nvSpPr>
        <p:spPr>
          <a:xfrm>
            <a:off x="554899" y="1979548"/>
            <a:ext cx="7761517" cy="646331"/>
          </a:xfrm>
          <a:prstGeom prst="rect">
            <a:avLst/>
          </a:prstGeom>
        </p:spPr>
        <p:txBody>
          <a:bodyPr wrap="square">
            <a:spAutoFit/>
          </a:bodyPr>
          <a:lstStyle/>
          <a:p>
            <a:r>
              <a:rPr lang="el-GR" dirty="0">
                <a:hlinkClick r:id="rId2"/>
              </a:rPr>
              <a:t>http://repository.ellak.gr/ellak</a:t>
            </a:r>
            <a:r>
              <a:rPr lang="el-GR" dirty="0" smtClean="0">
                <a:hlinkClick r:id="rId2"/>
              </a:rPr>
              <a:t>/</a:t>
            </a:r>
            <a:endParaRPr lang="el-GR" dirty="0" smtClean="0"/>
          </a:p>
          <a:p>
            <a:endParaRPr lang="el-GR" dirty="0"/>
          </a:p>
        </p:txBody>
      </p:sp>
    </p:spTree>
    <p:extLst>
      <p:ext uri="{BB962C8B-B14F-4D97-AF65-F5344CB8AC3E}">
        <p14:creationId xmlns:p14="http://schemas.microsoft.com/office/powerpoint/2010/main" val="108722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dirty="0" smtClean="0"/>
              <a:t>Προτεινόμενες χρήσεις</a:t>
            </a:r>
            <a:endParaRPr lang="el-GR" dirty="0"/>
          </a:p>
        </p:txBody>
      </p:sp>
      <p:sp>
        <p:nvSpPr>
          <p:cNvPr id="3" name="Ορθογώνιο 2"/>
          <p:cNvSpPr/>
          <p:nvPr/>
        </p:nvSpPr>
        <p:spPr>
          <a:xfrm>
            <a:off x="609613" y="1372126"/>
            <a:ext cx="7344816" cy="400110"/>
          </a:xfrm>
          <a:prstGeom prst="rect">
            <a:avLst/>
          </a:prstGeom>
        </p:spPr>
        <p:txBody>
          <a:bodyPr wrap="square">
            <a:spAutoFit/>
          </a:bodyPr>
          <a:lstStyle/>
          <a:p>
            <a:r>
              <a:rPr lang="el-GR" sz="2000" b="1" dirty="0" smtClean="0"/>
              <a:t>4. </a:t>
            </a:r>
            <a:r>
              <a:rPr lang="el-GR" sz="2000" b="1" dirty="0"/>
              <a:t>Αποθετήριο εκπαιδευτικού περιεχομένου για την Ακρόπολη </a:t>
            </a:r>
            <a:r>
              <a:rPr lang="el-GR" sz="2000" b="1" dirty="0" smtClean="0"/>
              <a:t> </a:t>
            </a:r>
            <a:endParaRPr lang="el-GR" sz="2000" b="1" dirty="0"/>
          </a:p>
        </p:txBody>
      </p:sp>
      <p:sp>
        <p:nvSpPr>
          <p:cNvPr id="4" name="Ορθογώνιο 3"/>
          <p:cNvSpPr/>
          <p:nvPr/>
        </p:nvSpPr>
        <p:spPr>
          <a:xfrm>
            <a:off x="611560" y="1916832"/>
            <a:ext cx="7920880" cy="3970318"/>
          </a:xfrm>
          <a:prstGeom prst="rect">
            <a:avLst/>
          </a:prstGeom>
        </p:spPr>
        <p:txBody>
          <a:bodyPr wrap="square">
            <a:spAutoFit/>
          </a:bodyPr>
          <a:lstStyle/>
          <a:p>
            <a:r>
              <a:rPr lang="el-GR" dirty="0" smtClean="0">
                <a:solidFill>
                  <a:srgbClr val="323232"/>
                </a:solidFill>
                <a:ea typeface="Arial Unicode MS" panose="020B0604020202020204" pitchFamily="34" charset="-128"/>
              </a:rPr>
              <a:t>Εκπαιδευτικοί </a:t>
            </a:r>
            <a:r>
              <a:rPr lang="el-GR" dirty="0">
                <a:solidFill>
                  <a:srgbClr val="323232"/>
                </a:solidFill>
                <a:ea typeface="Arial Unicode MS" panose="020B0604020202020204" pitchFamily="34" charset="-128"/>
              </a:rPr>
              <a:t>από όλες τις βαθμίδες μπορούν να αντλήσουν υλικό αναφοράς, για να προετοιμάσουν το μάθημα ή την επίσκεψη στον αρχαιολογικό χώρο και το μουσείο. </a:t>
            </a:r>
            <a:r>
              <a:rPr lang="el-GR" dirty="0" smtClean="0">
                <a:solidFill>
                  <a:srgbClr val="323232"/>
                </a:solidFill>
                <a:ea typeface="Arial Unicode MS" panose="020B0604020202020204" pitchFamily="34" charset="-128"/>
              </a:rPr>
              <a:t> </a:t>
            </a:r>
          </a:p>
          <a:p>
            <a:endParaRPr lang="el-GR" dirty="0">
              <a:solidFill>
                <a:srgbClr val="323232"/>
              </a:solidFill>
              <a:ea typeface="Arial Unicode MS" panose="020B0604020202020204" pitchFamily="34" charset="-128"/>
            </a:endParaRPr>
          </a:p>
          <a:p>
            <a:r>
              <a:rPr lang="el-GR" dirty="0" err="1" smtClean="0">
                <a:solidFill>
                  <a:srgbClr val="323232"/>
                </a:solidFill>
                <a:ea typeface="Arial Unicode MS" panose="020B0604020202020204" pitchFamily="34" charset="-128"/>
              </a:rPr>
              <a:t>Διαδραστικά</a:t>
            </a:r>
            <a:r>
              <a:rPr lang="el-GR" dirty="0" smtClean="0">
                <a:solidFill>
                  <a:srgbClr val="323232"/>
                </a:solidFill>
                <a:ea typeface="Arial Unicode MS" panose="020B0604020202020204" pitchFamily="34" charset="-128"/>
              </a:rPr>
              <a:t> </a:t>
            </a:r>
            <a:r>
              <a:rPr lang="el-GR" dirty="0">
                <a:solidFill>
                  <a:srgbClr val="323232"/>
                </a:solidFill>
                <a:ea typeface="Arial Unicode MS" panose="020B0604020202020204" pitchFamily="34" charset="-128"/>
              </a:rPr>
              <a:t>παιχνίδια, βιβλία, εκπαιδευτικά έντυπα, ταινίες, εκπαιδευτικές </a:t>
            </a:r>
            <a:r>
              <a:rPr lang="el-GR" dirty="0" err="1">
                <a:solidFill>
                  <a:srgbClr val="323232"/>
                </a:solidFill>
                <a:ea typeface="Arial Unicode MS" panose="020B0604020202020204" pitchFamily="34" charset="-128"/>
              </a:rPr>
              <a:t>μουσειοσκευές</a:t>
            </a:r>
            <a:r>
              <a:rPr lang="el-GR" dirty="0">
                <a:solidFill>
                  <a:srgbClr val="323232"/>
                </a:solidFill>
                <a:ea typeface="Arial Unicode MS" panose="020B0604020202020204" pitchFamily="34" charset="-128"/>
              </a:rPr>
              <a:t> και φάκελοι υποστηρίζουν τη μάθηση πριν και μετά την επίσκεψη. </a:t>
            </a:r>
            <a:endParaRPr lang="el-GR" dirty="0" smtClean="0">
              <a:solidFill>
                <a:srgbClr val="323232"/>
              </a:solidFill>
              <a:ea typeface="Arial Unicode MS" panose="020B0604020202020204" pitchFamily="34" charset="-128"/>
            </a:endParaRPr>
          </a:p>
          <a:p>
            <a:endParaRPr lang="el-GR" dirty="0">
              <a:solidFill>
                <a:srgbClr val="323232"/>
              </a:solidFill>
              <a:ea typeface="Arial Unicode MS" panose="020B0604020202020204" pitchFamily="34" charset="-128"/>
            </a:endParaRPr>
          </a:p>
          <a:p>
            <a:r>
              <a:rPr lang="el-GR" dirty="0" smtClean="0">
                <a:solidFill>
                  <a:srgbClr val="323232"/>
                </a:solidFill>
                <a:ea typeface="Arial Unicode MS" panose="020B0604020202020204" pitchFamily="34" charset="-128"/>
              </a:rPr>
              <a:t>Μαθητές </a:t>
            </a:r>
            <a:r>
              <a:rPr lang="el-GR" dirty="0">
                <a:solidFill>
                  <a:srgbClr val="323232"/>
                </a:solidFill>
                <a:ea typeface="Arial Unicode MS" panose="020B0604020202020204" pitchFamily="34" charset="-128"/>
              </a:rPr>
              <a:t>θα βρουν εδώ υλικό αναφοράς με θέμα την Ακρόπολη και τα μνημεία της για εργασίες τους</a:t>
            </a:r>
            <a:r>
              <a:rPr lang="el-GR" dirty="0" smtClean="0">
                <a:solidFill>
                  <a:srgbClr val="323232"/>
                </a:solidFill>
                <a:ea typeface="Arial Unicode MS" panose="020B0604020202020204" pitchFamily="34" charset="-128"/>
              </a:rPr>
              <a:t>.</a:t>
            </a:r>
          </a:p>
          <a:p>
            <a:endParaRPr lang="el-GR" dirty="0">
              <a:solidFill>
                <a:srgbClr val="323232"/>
              </a:solidFill>
              <a:ea typeface="Arial Unicode MS" panose="020B0604020202020204" pitchFamily="34" charset="-128"/>
            </a:endParaRPr>
          </a:p>
          <a:p>
            <a:r>
              <a:rPr lang="el-GR" dirty="0">
                <a:solidFill>
                  <a:srgbClr val="323232"/>
                </a:solidFill>
                <a:ea typeface="Arial Unicode MS" panose="020B0604020202020204" pitchFamily="34" charset="-128"/>
              </a:rPr>
              <a:t>Αλλά και το ευρύτερο κοινό, όπως οικογένειες και επισκέπτες μπορούν να βρουν εδώ πληροφορίες για να προετοιμάσουν μια οικογενειακή επίσκεψη ή να πλαισιώσουν την εμπειρία της επίσκεψης στην Ακρόπολη με πλούσιο εκπαιδευτικό υλικό.</a:t>
            </a:r>
          </a:p>
        </p:txBody>
      </p:sp>
    </p:spTree>
    <p:extLst>
      <p:ext uri="{BB962C8B-B14F-4D97-AF65-F5344CB8AC3E}">
        <p14:creationId xmlns:p14="http://schemas.microsoft.com/office/powerpoint/2010/main" val="1697152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l"/>
            <a:r>
              <a:rPr lang="el-GR" dirty="0" smtClean="0"/>
              <a:t>Πηγές</a:t>
            </a:r>
            <a:endParaRPr lang="el-GR" dirty="0"/>
          </a:p>
        </p:txBody>
      </p:sp>
      <p:sp>
        <p:nvSpPr>
          <p:cNvPr id="3" name="Θέση περιεχομένου 2"/>
          <p:cNvSpPr>
            <a:spLocks noGrp="1"/>
          </p:cNvSpPr>
          <p:nvPr>
            <p:ph idx="1"/>
          </p:nvPr>
        </p:nvSpPr>
        <p:spPr/>
        <p:txBody>
          <a:bodyPr>
            <a:normAutofit fontScale="70000" lnSpcReduction="20000"/>
          </a:bodyPr>
          <a:lstStyle/>
          <a:p>
            <a:pPr marL="114300" indent="0">
              <a:lnSpc>
                <a:spcPct val="115000"/>
              </a:lnSpc>
              <a:spcAft>
                <a:spcPts val="0"/>
              </a:spcAft>
              <a:buNone/>
            </a:pPr>
            <a:r>
              <a:rPr lang="el-GR" sz="2100" u="sng" dirty="0" smtClean="0">
                <a:solidFill>
                  <a:srgbClr val="0000FF"/>
                </a:solidFill>
                <a:ea typeface="Times New Roman"/>
                <a:cs typeface="Times New Roman"/>
                <a:hlinkClick r:id="rId2"/>
              </a:rPr>
              <a:t>http</a:t>
            </a:r>
            <a:r>
              <a:rPr lang="el-GR" sz="2100" u="sng" dirty="0">
                <a:solidFill>
                  <a:srgbClr val="0000FF"/>
                </a:solidFill>
                <a:ea typeface="Times New Roman"/>
                <a:cs typeface="Times New Roman"/>
                <a:hlinkClick r:id="rId2"/>
              </a:rPr>
              <a:t>://wikieducator.org/OER_Handbook/educator_version_one</a:t>
            </a:r>
            <a:endParaRPr lang="el-GR" sz="2100" dirty="0">
              <a:ea typeface="Times New Roman"/>
              <a:cs typeface="Times New Roman"/>
            </a:endParaRPr>
          </a:p>
          <a:p>
            <a:pPr marL="114300" indent="0">
              <a:lnSpc>
                <a:spcPct val="115000"/>
              </a:lnSpc>
              <a:spcAft>
                <a:spcPts val="0"/>
              </a:spcAft>
              <a:buNone/>
            </a:pPr>
            <a:r>
              <a:rPr lang="el-GR" sz="2100" u="sng" dirty="0" smtClean="0">
                <a:solidFill>
                  <a:srgbClr val="0000FF"/>
                </a:solidFill>
                <a:ea typeface="Times New Roman"/>
                <a:cs typeface="Times New Roman"/>
                <a:hlinkClick r:id="rId3"/>
              </a:rPr>
              <a:t>http</a:t>
            </a:r>
            <a:r>
              <a:rPr lang="el-GR" sz="2100" u="sng" dirty="0">
                <a:solidFill>
                  <a:srgbClr val="0000FF"/>
                </a:solidFill>
                <a:ea typeface="Times New Roman"/>
                <a:cs typeface="Times New Roman"/>
                <a:hlinkClick r:id="rId3"/>
              </a:rPr>
              <a:t>://</a:t>
            </a:r>
            <a:r>
              <a:rPr lang="el-GR" sz="2100" u="sng" dirty="0" smtClean="0">
                <a:solidFill>
                  <a:srgbClr val="0000FF"/>
                </a:solidFill>
                <a:ea typeface="Times New Roman"/>
                <a:cs typeface="Times New Roman"/>
                <a:hlinkClick r:id="rId3"/>
              </a:rPr>
              <a:t>www.gnu.org/philosophy/free-sw.el.html</a:t>
            </a:r>
            <a:endParaRPr lang="el-GR" sz="2100" u="sng" dirty="0" smtClean="0">
              <a:solidFill>
                <a:srgbClr val="0000FF"/>
              </a:solidFill>
              <a:ea typeface="Times New Roman"/>
              <a:cs typeface="Times New Roman"/>
            </a:endParaRPr>
          </a:p>
          <a:p>
            <a:pPr marL="114300" indent="0">
              <a:lnSpc>
                <a:spcPct val="115000"/>
              </a:lnSpc>
              <a:spcAft>
                <a:spcPts val="0"/>
              </a:spcAft>
              <a:buNone/>
            </a:pPr>
            <a:r>
              <a:rPr lang="en-US" sz="2100" dirty="0">
                <a:ea typeface="Times New Roman"/>
                <a:cs typeface="Times New Roman"/>
                <a:hlinkClick r:id="rId4"/>
              </a:rPr>
              <a:t>http://repository.ellak.gr</a:t>
            </a:r>
            <a:r>
              <a:rPr lang="en-US" sz="2100" dirty="0" smtClean="0">
                <a:ea typeface="Times New Roman"/>
                <a:cs typeface="Times New Roman"/>
                <a:hlinkClick r:id="rId4"/>
              </a:rPr>
              <a:t>/</a:t>
            </a:r>
            <a:endParaRPr lang="el-GR" sz="2100" dirty="0" smtClean="0">
              <a:ea typeface="Times New Roman"/>
              <a:cs typeface="Times New Roman"/>
            </a:endParaRPr>
          </a:p>
          <a:p>
            <a:pPr marL="114300" indent="0">
              <a:lnSpc>
                <a:spcPct val="115000"/>
              </a:lnSpc>
              <a:spcAft>
                <a:spcPts val="0"/>
              </a:spcAft>
              <a:buNone/>
            </a:pPr>
            <a:r>
              <a:rPr lang="en-US" sz="2100" dirty="0">
                <a:ea typeface="Times New Roman"/>
                <a:cs typeface="Times New Roman"/>
                <a:hlinkClick r:id="rId5"/>
              </a:rPr>
              <a:t>http://repository.acropolis-education.gr/acr_edu</a:t>
            </a:r>
            <a:r>
              <a:rPr lang="en-US" sz="2100" dirty="0" smtClean="0">
                <a:ea typeface="Times New Roman"/>
                <a:cs typeface="Times New Roman"/>
                <a:hlinkClick r:id="rId5"/>
              </a:rPr>
              <a:t>/</a:t>
            </a:r>
            <a:endParaRPr lang="en-US" sz="2100" dirty="0" smtClean="0">
              <a:ea typeface="Times New Roman"/>
              <a:cs typeface="Times New Roman"/>
            </a:endParaRPr>
          </a:p>
          <a:p>
            <a:pPr marL="114300" indent="0">
              <a:lnSpc>
                <a:spcPct val="115000"/>
              </a:lnSpc>
              <a:spcAft>
                <a:spcPts val="0"/>
              </a:spcAft>
              <a:buNone/>
            </a:pPr>
            <a:endParaRPr lang="el-GR" sz="2100" dirty="0" smtClean="0">
              <a:ea typeface="Times New Roman"/>
              <a:cs typeface="Times New Roman"/>
            </a:endParaRPr>
          </a:p>
          <a:p>
            <a:pPr marL="114300" indent="0">
              <a:lnSpc>
                <a:spcPct val="115000"/>
              </a:lnSpc>
              <a:spcAft>
                <a:spcPts val="0"/>
              </a:spcAft>
              <a:buNone/>
            </a:pPr>
            <a:endParaRPr lang="el-GR" sz="2100" dirty="0" smtClean="0">
              <a:ea typeface="Times New Roman"/>
              <a:cs typeface="Times New Roman"/>
            </a:endParaRPr>
          </a:p>
          <a:p>
            <a:pPr marL="114300" indent="0">
              <a:lnSpc>
                <a:spcPct val="115000"/>
              </a:lnSpc>
              <a:spcAft>
                <a:spcPts val="0"/>
              </a:spcAft>
              <a:buNone/>
            </a:pPr>
            <a:endParaRPr lang="el-GR" sz="2100" dirty="0" smtClean="0">
              <a:ea typeface="Times New Roman"/>
              <a:cs typeface="Times New Roman"/>
            </a:endParaRPr>
          </a:p>
          <a:p>
            <a:pPr marL="114300" indent="0">
              <a:lnSpc>
                <a:spcPct val="115000"/>
              </a:lnSpc>
              <a:spcAft>
                <a:spcPts val="0"/>
              </a:spcAft>
              <a:buNone/>
            </a:pPr>
            <a:endParaRPr lang="el-GR" sz="2100" dirty="0">
              <a:ea typeface="Times New Roman"/>
              <a:cs typeface="Times New Roman"/>
            </a:endParaRPr>
          </a:p>
          <a:p>
            <a:pPr marL="114300" indent="0">
              <a:lnSpc>
                <a:spcPct val="115000"/>
              </a:lnSpc>
              <a:spcAft>
                <a:spcPts val="0"/>
              </a:spcAft>
              <a:buNone/>
            </a:pPr>
            <a:r>
              <a:rPr lang="el-GR" dirty="0">
                <a:ea typeface="Times New Roman"/>
                <a:cs typeface="Times New Roman"/>
              </a:rPr>
              <a:t> </a:t>
            </a:r>
            <a:endParaRPr lang="el-GR" dirty="0" smtClean="0">
              <a:ea typeface="Times New Roman"/>
              <a:cs typeface="Times New Roman"/>
            </a:endParaRPr>
          </a:p>
          <a:p>
            <a:pPr marL="114300" indent="0">
              <a:lnSpc>
                <a:spcPct val="115000"/>
              </a:lnSpc>
              <a:spcAft>
                <a:spcPts val="0"/>
              </a:spcAft>
              <a:buNone/>
            </a:pPr>
            <a:endParaRPr lang="el-GR" dirty="0">
              <a:ea typeface="Times New Roman"/>
              <a:cs typeface="Times New Roman"/>
            </a:endParaRPr>
          </a:p>
          <a:p>
            <a:pPr marL="114300" indent="0">
              <a:lnSpc>
                <a:spcPct val="115000"/>
              </a:lnSpc>
              <a:spcAft>
                <a:spcPts val="0"/>
              </a:spcAft>
              <a:buNone/>
            </a:pPr>
            <a:endParaRPr lang="el-GR" dirty="0">
              <a:ea typeface="Times New Roman"/>
              <a:cs typeface="Times New Roman"/>
            </a:endParaRPr>
          </a:p>
          <a:p>
            <a:pPr marL="114300" indent="0">
              <a:lnSpc>
                <a:spcPct val="115000"/>
              </a:lnSpc>
              <a:spcAft>
                <a:spcPts val="1000"/>
              </a:spcAft>
              <a:buNone/>
            </a:pPr>
            <a:endParaRPr lang="el-GR" dirty="0" smtClean="0">
              <a:ea typeface="Times New Roman"/>
              <a:cs typeface="Times New Roman"/>
            </a:endParaRPr>
          </a:p>
          <a:p>
            <a:pPr marL="114300" indent="0">
              <a:lnSpc>
                <a:spcPct val="115000"/>
              </a:lnSpc>
              <a:spcAft>
                <a:spcPts val="1000"/>
              </a:spcAft>
              <a:buNone/>
            </a:pPr>
            <a:r>
              <a:rPr lang="el-GR" sz="1900" dirty="0" smtClean="0">
                <a:ea typeface="Times New Roman"/>
                <a:cs typeface="Times New Roman"/>
              </a:rPr>
              <a:t>Το </a:t>
            </a:r>
            <a:r>
              <a:rPr lang="el-GR" sz="1900" dirty="0">
                <a:ea typeface="Times New Roman"/>
                <a:cs typeface="Times New Roman"/>
              </a:rPr>
              <a:t>έργο αυτό </a:t>
            </a:r>
            <a:r>
              <a:rPr lang="el-GR" sz="1900" dirty="0" err="1">
                <a:ea typeface="Times New Roman"/>
                <a:cs typeface="Times New Roman"/>
              </a:rPr>
              <a:t>αδειοδοτείται</a:t>
            </a:r>
            <a:r>
              <a:rPr lang="el-GR" sz="1900" dirty="0">
                <a:ea typeface="Times New Roman"/>
                <a:cs typeface="Times New Roman"/>
              </a:rPr>
              <a:t> από την </a:t>
            </a:r>
            <a:r>
              <a:rPr lang="el-GR" sz="1900" dirty="0" err="1">
                <a:ea typeface="Times New Roman"/>
                <a:cs typeface="Times New Roman"/>
              </a:rPr>
              <a:t>Creative</a:t>
            </a:r>
            <a:r>
              <a:rPr lang="el-GR" sz="1900" dirty="0">
                <a:ea typeface="Times New Roman"/>
                <a:cs typeface="Times New Roman"/>
              </a:rPr>
              <a:t> </a:t>
            </a:r>
            <a:r>
              <a:rPr lang="el-GR" sz="1900" dirty="0" err="1">
                <a:ea typeface="Times New Roman"/>
                <a:cs typeface="Times New Roman"/>
              </a:rPr>
              <a:t>Commons</a:t>
            </a:r>
            <a:r>
              <a:rPr lang="el-GR" sz="1900" dirty="0">
                <a:ea typeface="Times New Roman"/>
                <a:cs typeface="Times New Roman"/>
              </a:rPr>
              <a:t> Αναφορά Δημιουργού-Μη Εμπορική Χρήση 4.0 Διεθνές Άδεια. Για να δείτε ένα αντίγραφο της άδειας αυτής, επισκεφτείτε http://creativecommons.org/licenses/by-nc/4.0</a:t>
            </a:r>
            <a:r>
              <a:rPr lang="el-GR" sz="1900" dirty="0" smtClean="0">
                <a:ea typeface="Times New Roman"/>
                <a:cs typeface="Times New Roman"/>
              </a:rPr>
              <a:t>/.</a:t>
            </a:r>
          </a:p>
          <a:p>
            <a:pPr marL="0" indent="0">
              <a:buNone/>
            </a:pPr>
            <a:endParaRPr lang="el-GR" dirty="0"/>
          </a:p>
        </p:txBody>
      </p:sp>
      <p:pic>
        <p:nvPicPr>
          <p:cNvPr id="112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4296085"/>
            <a:ext cx="1872208" cy="64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375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476672"/>
            <a:ext cx="8229600" cy="4104456"/>
          </a:xfrm>
        </p:spPr>
        <p:txBody>
          <a:bodyPr>
            <a:normAutofit fontScale="85000" lnSpcReduction="20000"/>
          </a:bodyPr>
          <a:lstStyle/>
          <a:p>
            <a:pPr marL="0" indent="0">
              <a:buNone/>
            </a:pPr>
            <a:r>
              <a:rPr lang="el-GR" dirty="0"/>
              <a:t>Ο όρος </a:t>
            </a:r>
            <a:r>
              <a:rPr lang="el-GR" dirty="0">
                <a:solidFill>
                  <a:srgbClr val="FF0000"/>
                </a:solidFill>
              </a:rPr>
              <a:t>«Ανοιχτοί Εκπαιδευτικοί Πόροι» </a:t>
            </a:r>
            <a:r>
              <a:rPr lang="el-GR" dirty="0"/>
              <a:t>αναφέρεται σε εκπαιδευτικούς πόρους οι οποίοι παρέχονται δωρεάν για χρήση, προσαρμογή και διαμοίραση</a:t>
            </a:r>
            <a:r>
              <a:rPr lang="el-GR" dirty="0" smtClean="0"/>
              <a:t>.</a:t>
            </a:r>
          </a:p>
          <a:p>
            <a:pPr marL="0" indent="0">
              <a:buNone/>
            </a:pPr>
            <a:endParaRPr lang="el-GR" dirty="0"/>
          </a:p>
          <a:p>
            <a:pPr marL="0" indent="0">
              <a:buNone/>
            </a:pPr>
            <a:r>
              <a:rPr lang="el-GR" dirty="0"/>
              <a:t>Εκπαιδευτικοί πόροι: μαθήματα, μαθησιακοί σχεδιασμοί, </a:t>
            </a:r>
            <a:r>
              <a:rPr lang="el-GR" dirty="0" err="1"/>
              <a:t>quizzes</a:t>
            </a:r>
            <a:r>
              <a:rPr lang="el-GR" dirty="0"/>
              <a:t>, συνοψίσεις, εκπαιδευτικές ενότητες, π</a:t>
            </a:r>
            <a:r>
              <a:rPr lang="el-GR" dirty="0" smtClean="0"/>
              <a:t>ροσομοιώσεις </a:t>
            </a:r>
            <a:r>
              <a:rPr lang="el-GR" dirty="0"/>
              <a:t>κ.ά</a:t>
            </a:r>
            <a:r>
              <a:rPr lang="el-GR" dirty="0" smtClean="0"/>
              <a:t>.</a:t>
            </a:r>
          </a:p>
          <a:p>
            <a:pPr marL="0" indent="0">
              <a:buNone/>
            </a:pPr>
            <a:endParaRPr lang="el-GR" dirty="0"/>
          </a:p>
          <a:p>
            <a:pPr marL="0" indent="0">
              <a:buNone/>
            </a:pPr>
            <a:r>
              <a:rPr lang="el-GR" dirty="0"/>
              <a:t>Ο όρος χρησιμοποιήθηκε για πρώτη φορά τον Ιούλιο του 2002 κατά τη διάρκεια συνεδρίου της UNESCO. </a:t>
            </a:r>
          </a:p>
          <a:p>
            <a:pPr marL="0" indent="0">
              <a:buNone/>
            </a:pP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4653136"/>
            <a:ext cx="4476750" cy="1019175"/>
          </a:xfrm>
          <a:prstGeom prst="rect">
            <a:avLst/>
          </a:prstGeom>
        </p:spPr>
      </p:pic>
      <p:sp>
        <p:nvSpPr>
          <p:cNvPr id="6" name="Κουμπί ενέργειας: Κεντρική σελίδα 5">
            <a:hlinkClick r:id="rId3" action="ppaction://hlinksldjump" highlightClick="1"/>
          </p:cNvPr>
          <p:cNvSpPr/>
          <p:nvPr/>
        </p:nvSpPr>
        <p:spPr>
          <a:xfrm>
            <a:off x="7956376" y="6093296"/>
            <a:ext cx="648072" cy="57606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84863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6707088" cy="1143000"/>
          </a:xfrm>
        </p:spPr>
        <p:txBody>
          <a:bodyPr/>
          <a:lstStyle/>
          <a:p>
            <a:r>
              <a:rPr lang="el-GR" dirty="0"/>
              <a:t>Ελεύθερο λογισμικό</a:t>
            </a:r>
          </a:p>
        </p:txBody>
      </p:sp>
      <p:sp>
        <p:nvSpPr>
          <p:cNvPr id="3" name="Θέση περιεχομένου 2"/>
          <p:cNvSpPr>
            <a:spLocks noGrp="1"/>
          </p:cNvSpPr>
          <p:nvPr>
            <p:ph idx="1"/>
          </p:nvPr>
        </p:nvSpPr>
        <p:spPr>
          <a:xfrm>
            <a:off x="457200" y="1772816"/>
            <a:ext cx="8229600" cy="4464496"/>
          </a:xfrm>
        </p:spPr>
        <p:txBody>
          <a:bodyPr>
            <a:normAutofit fontScale="70000" lnSpcReduction="20000"/>
          </a:bodyPr>
          <a:lstStyle/>
          <a:p>
            <a:pPr marL="0" indent="0">
              <a:buNone/>
            </a:pPr>
            <a:endParaRPr lang="el-GR" dirty="0" smtClean="0"/>
          </a:p>
          <a:p>
            <a:pPr marL="0" indent="0">
              <a:buNone/>
            </a:pPr>
            <a:r>
              <a:rPr lang="el-GR" dirty="0" smtClean="0"/>
              <a:t>Το </a:t>
            </a:r>
            <a:r>
              <a:rPr lang="el-GR" dirty="0"/>
              <a:t>Ελεύθερο λογισμικό παρέχει στους χρήστες τέσσερις βασικές ελευθερίες:</a:t>
            </a:r>
          </a:p>
          <a:p>
            <a:r>
              <a:rPr lang="el-GR" dirty="0">
                <a:solidFill>
                  <a:srgbClr val="FF0000"/>
                </a:solidFill>
              </a:rPr>
              <a:t>Ελευθερία 0 : </a:t>
            </a:r>
            <a:r>
              <a:rPr lang="el-GR" dirty="0"/>
              <a:t>Την ελευθερία να εκτελούν το πρόγραμμα, για οποιονδήποτε σκοπό </a:t>
            </a:r>
          </a:p>
          <a:p>
            <a:r>
              <a:rPr lang="el-GR" dirty="0">
                <a:solidFill>
                  <a:srgbClr val="FF0000"/>
                </a:solidFill>
              </a:rPr>
              <a:t>Ελευθερία 1 : </a:t>
            </a:r>
            <a:r>
              <a:rPr lang="el-GR" dirty="0"/>
              <a:t>Την ελευθερία να μελετούν τον τρόπο λειτουργίας του προγράμματος και να το προσαρμόζουν στις ανάγκες τους. Η πρόσβαση στον πηγαίο κώδικα είναι προϋπόθεση για να ισχύει κάτι τέτοιο.</a:t>
            </a:r>
          </a:p>
          <a:p>
            <a:r>
              <a:rPr lang="el-GR" dirty="0">
                <a:solidFill>
                  <a:srgbClr val="FF0000"/>
                </a:solidFill>
              </a:rPr>
              <a:t>Ελευθερία 2 : </a:t>
            </a:r>
            <a:r>
              <a:rPr lang="el-GR" dirty="0"/>
              <a:t>Την ελευθερία να αναδιανέμουν αντίγραφα του προγράμματος ώστε να βοηθούν το συνάνθρωπό τους.</a:t>
            </a:r>
          </a:p>
          <a:p>
            <a:r>
              <a:rPr lang="el-GR" dirty="0">
                <a:solidFill>
                  <a:srgbClr val="FF0000"/>
                </a:solidFill>
              </a:rPr>
              <a:t>Ελευθερία 3 : </a:t>
            </a:r>
            <a:r>
              <a:rPr lang="el-GR" dirty="0"/>
              <a:t>Την ελευθερία να βελτιώνουν το πρόγραμμα και να δημοσιεύουν τις βελτιώσεις που έχουν κάνει στο ευρύ κοινό, ώστε να επωφεληθεί ολόκληρη η κοινότητα. Η πρόσβαση στον πηγαίο κώδικα είναι προϋπόθεση για να ισχύει κάτι τέτοιο.</a:t>
            </a:r>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88640"/>
            <a:ext cx="1762873" cy="1762873"/>
          </a:xfrm>
          <a:prstGeom prst="rect">
            <a:avLst/>
          </a:prstGeom>
        </p:spPr>
      </p:pic>
      <p:sp>
        <p:nvSpPr>
          <p:cNvPr id="5" name="Κουμπί ενέργειας: Κεντρική σελίδα 4">
            <a:hlinkClick r:id="rId3" action="ppaction://hlinksldjump" highlightClick="1"/>
          </p:cNvPr>
          <p:cNvSpPr/>
          <p:nvPr/>
        </p:nvSpPr>
        <p:spPr>
          <a:xfrm>
            <a:off x="7829700" y="6237312"/>
            <a:ext cx="630732" cy="50405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827085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Αναζήτηση εκπαιδευτικών πόρων </a:t>
            </a:r>
          </a:p>
        </p:txBody>
      </p:sp>
      <p:sp>
        <p:nvSpPr>
          <p:cNvPr id="3" name="Θέση περιεχομένου 2"/>
          <p:cNvSpPr>
            <a:spLocks noGrp="1"/>
          </p:cNvSpPr>
          <p:nvPr>
            <p:ph idx="1"/>
          </p:nvPr>
        </p:nvSpPr>
        <p:spPr>
          <a:xfrm>
            <a:off x="457200" y="1600201"/>
            <a:ext cx="8229600" cy="1468759"/>
          </a:xfrm>
        </p:spPr>
        <p:txBody>
          <a:bodyPr>
            <a:normAutofit fontScale="92500"/>
          </a:bodyPr>
          <a:lstStyle/>
          <a:p>
            <a:pPr marL="0" indent="0">
              <a:buNone/>
            </a:pPr>
            <a:r>
              <a:rPr lang="en-US" dirty="0"/>
              <a:t>1.	</a:t>
            </a:r>
            <a:r>
              <a:rPr lang="en-US" b="1" dirty="0" err="1"/>
              <a:t>Μηχ</a:t>
            </a:r>
            <a:r>
              <a:rPr lang="en-US" b="1" dirty="0"/>
              <a:t>ανές Αναζήτησης </a:t>
            </a:r>
            <a:r>
              <a:rPr lang="en-US" dirty="0"/>
              <a:t>(ADRIANE Search and Indexation Tool, Creative Commons Search, Federal Resources for Educational Excellence (FREE) κ.ά.)</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140968"/>
            <a:ext cx="6196319"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719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Αναζήτηση εκπαιδευτικών πόρων </a:t>
            </a:r>
          </a:p>
        </p:txBody>
      </p:sp>
      <p:sp>
        <p:nvSpPr>
          <p:cNvPr id="3" name="Θέση περιεχομένου 2"/>
          <p:cNvSpPr>
            <a:spLocks noGrp="1"/>
          </p:cNvSpPr>
          <p:nvPr>
            <p:ph idx="1"/>
          </p:nvPr>
        </p:nvSpPr>
        <p:spPr/>
        <p:txBody>
          <a:bodyPr/>
          <a:lstStyle/>
          <a:p>
            <a:pPr marL="0" indent="0">
              <a:buNone/>
            </a:pPr>
            <a:r>
              <a:rPr lang="el-GR" dirty="0"/>
              <a:t>2.	</a:t>
            </a:r>
            <a:r>
              <a:rPr lang="el-GR" sz="3000" b="1" dirty="0"/>
              <a:t>Γενικού Σκοπού Αποθετήρια </a:t>
            </a:r>
            <a:r>
              <a:rPr lang="el-GR" sz="3000" dirty="0"/>
              <a:t>(</a:t>
            </a:r>
            <a:r>
              <a:rPr lang="en-US" sz="3000" dirty="0"/>
              <a:t>The Internet Archive, Wiki Educators, Wikipedia, </a:t>
            </a:r>
            <a:r>
              <a:rPr lang="en-US" sz="3000" dirty="0" err="1"/>
              <a:t>Wikiversity</a:t>
            </a:r>
            <a:r>
              <a:rPr lang="en-US" sz="3000" dirty="0"/>
              <a:t> </a:t>
            </a:r>
            <a:r>
              <a:rPr lang="el-GR" sz="3000" dirty="0" err="1"/>
              <a:t>κ.ά</a:t>
            </a:r>
            <a:r>
              <a:rPr lang="el-GR" sz="3000"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996952"/>
            <a:ext cx="5684336"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802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Αναζήτηση εκπαιδευτικών πόρων </a:t>
            </a:r>
          </a:p>
        </p:txBody>
      </p:sp>
      <p:sp>
        <p:nvSpPr>
          <p:cNvPr id="3" name="Θέση περιεχομένου 2"/>
          <p:cNvSpPr>
            <a:spLocks noGrp="1"/>
          </p:cNvSpPr>
          <p:nvPr>
            <p:ph idx="1"/>
          </p:nvPr>
        </p:nvSpPr>
        <p:spPr/>
        <p:txBody>
          <a:bodyPr/>
          <a:lstStyle/>
          <a:p>
            <a:pPr marL="514350" indent="-514350">
              <a:buAutoNum type="arabicPeriod" startAt="3"/>
            </a:pPr>
            <a:r>
              <a:rPr lang="el-GR" sz="3000" b="1" dirty="0" smtClean="0"/>
              <a:t>Εξειδικευμένα </a:t>
            </a:r>
            <a:r>
              <a:rPr lang="el-GR" sz="3000" b="1" dirty="0"/>
              <a:t>Επιστημονικά Αποθετήρια </a:t>
            </a:r>
            <a:r>
              <a:rPr lang="el-GR" sz="3000" dirty="0"/>
              <a:t>(</a:t>
            </a:r>
            <a:r>
              <a:rPr lang="en-US" sz="3000" dirty="0" err="1"/>
              <a:t>ADUuni.org,PhET</a:t>
            </a:r>
            <a:r>
              <a:rPr lang="en-US" sz="3000" dirty="0"/>
              <a:t>, Physics Education Technology </a:t>
            </a:r>
            <a:r>
              <a:rPr lang="el-GR" sz="3000" dirty="0" err="1"/>
              <a:t>κ.ά</a:t>
            </a:r>
            <a:r>
              <a:rPr lang="el-GR" sz="3000" dirty="0" smtClean="0"/>
              <a:t>)</a:t>
            </a:r>
          </a:p>
          <a:p>
            <a:pPr marL="0" indent="0">
              <a:buNone/>
            </a:pPr>
            <a:endParaRPr lang="el-GR" sz="3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068959"/>
            <a:ext cx="5472608" cy="299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90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Αναζήτηση εκπαιδευτικών πόρων </a:t>
            </a:r>
          </a:p>
        </p:txBody>
      </p:sp>
      <p:sp>
        <p:nvSpPr>
          <p:cNvPr id="3" name="Θέση περιεχομένου 2"/>
          <p:cNvSpPr>
            <a:spLocks noGrp="1"/>
          </p:cNvSpPr>
          <p:nvPr>
            <p:ph idx="1"/>
          </p:nvPr>
        </p:nvSpPr>
        <p:spPr>
          <a:xfrm>
            <a:off x="395536" y="1268760"/>
            <a:ext cx="8229600" cy="4525963"/>
          </a:xfrm>
        </p:spPr>
        <p:txBody>
          <a:bodyPr/>
          <a:lstStyle/>
          <a:p>
            <a:pPr marL="0" indent="0">
              <a:buNone/>
            </a:pPr>
            <a:r>
              <a:rPr lang="el-GR" dirty="0"/>
              <a:t>4.	</a:t>
            </a:r>
            <a:r>
              <a:rPr lang="el-GR" sz="3000" b="1" dirty="0"/>
              <a:t>Αποθετήρια από το πεδίο των Ανθρωπιστικών Επιστημών </a:t>
            </a:r>
            <a:r>
              <a:rPr lang="el-GR" sz="3000" dirty="0"/>
              <a:t>(</a:t>
            </a:r>
            <a:r>
              <a:rPr lang="el-GR" sz="3000" dirty="0" err="1"/>
              <a:t>Free</a:t>
            </a:r>
            <a:r>
              <a:rPr lang="el-GR" sz="3000" dirty="0"/>
              <a:t> </a:t>
            </a:r>
            <a:r>
              <a:rPr lang="el-GR" sz="3000" dirty="0" err="1"/>
              <a:t>Sheet</a:t>
            </a:r>
            <a:r>
              <a:rPr lang="el-GR" sz="3000" dirty="0"/>
              <a:t> </a:t>
            </a:r>
            <a:r>
              <a:rPr lang="el-GR" sz="3000" dirty="0" err="1"/>
              <a:t>Music</a:t>
            </a:r>
            <a:r>
              <a:rPr lang="el-GR" sz="3000" dirty="0"/>
              <a:t>, </a:t>
            </a:r>
            <a:r>
              <a:rPr lang="el-GR" sz="3000" dirty="0" err="1"/>
              <a:t>Berklee</a:t>
            </a:r>
            <a:r>
              <a:rPr lang="el-GR" sz="3000" dirty="0"/>
              <a:t> </a:t>
            </a:r>
            <a:r>
              <a:rPr lang="el-GR" sz="3000" dirty="0" err="1"/>
              <a:t>Shares</a:t>
            </a:r>
            <a:r>
              <a:rPr lang="el-GR" sz="3000" dirty="0"/>
              <a:t> </a:t>
            </a:r>
            <a:r>
              <a:rPr lang="el-GR" sz="3000" dirty="0" err="1"/>
              <a:t>κ.ά</a:t>
            </a:r>
            <a:r>
              <a:rPr lang="el-GR" sz="3000" dirty="0"/>
              <a:t>)</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140969"/>
            <a:ext cx="374301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8619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Αναζήτηση εκπαιδευτικών πόρων </a:t>
            </a:r>
          </a:p>
        </p:txBody>
      </p:sp>
      <p:sp>
        <p:nvSpPr>
          <p:cNvPr id="3" name="Θέση περιεχομένου 2"/>
          <p:cNvSpPr>
            <a:spLocks noGrp="1"/>
          </p:cNvSpPr>
          <p:nvPr>
            <p:ph idx="1"/>
          </p:nvPr>
        </p:nvSpPr>
        <p:spPr/>
        <p:txBody>
          <a:bodyPr>
            <a:normAutofit/>
          </a:bodyPr>
          <a:lstStyle/>
          <a:p>
            <a:pPr marL="0" indent="0">
              <a:buNone/>
            </a:pPr>
            <a:r>
              <a:rPr lang="en-US" sz="3000" dirty="0"/>
              <a:t>5. </a:t>
            </a:r>
            <a:r>
              <a:rPr lang="en-US" sz="3000" b="1" dirty="0" err="1"/>
              <a:t>Βι</a:t>
            </a:r>
            <a:r>
              <a:rPr lang="en-US" sz="3000" b="1" dirty="0"/>
              <a:t>βλία</a:t>
            </a:r>
            <a:r>
              <a:rPr lang="en-US" sz="3000" dirty="0"/>
              <a:t> (E-books on the web, Wikibooks, Free High School Science Texts κ.ά.)</a:t>
            </a:r>
            <a:endParaRPr lang="el-GR" sz="3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8274" y="2924944"/>
            <a:ext cx="5273675"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Κουμπί ενέργειας: Κεντρική σελίδα 3">
            <a:hlinkClick r:id="rId3" action="ppaction://hlinksldjump" highlightClick="1"/>
          </p:cNvPr>
          <p:cNvSpPr/>
          <p:nvPr/>
        </p:nvSpPr>
        <p:spPr>
          <a:xfrm>
            <a:off x="7956376" y="6093296"/>
            <a:ext cx="576064" cy="50405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461684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822</Words>
  <Application>Microsoft Office PowerPoint</Application>
  <PresentationFormat>Προβολή στην οθόνη (4:3)</PresentationFormat>
  <Paragraphs>144</Paragraphs>
  <Slides>29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Θέμα του Office</vt:lpstr>
      <vt:lpstr>Ανοικτοί μαθησιακοί πόροι</vt:lpstr>
      <vt:lpstr>Περιεχόμενα</vt:lpstr>
      <vt:lpstr>Παρουσίαση του PowerPoint</vt:lpstr>
      <vt:lpstr>Ελεύθερο λογισμικό</vt:lpstr>
      <vt:lpstr>Αναζήτηση εκπαιδευτικών πόρων </vt:lpstr>
      <vt:lpstr>Αναζήτηση εκπαιδευτικών πόρων </vt:lpstr>
      <vt:lpstr>Αναζήτηση εκπαιδευτικών πόρων </vt:lpstr>
      <vt:lpstr>Αναζήτηση εκπαιδευτικών πόρων </vt:lpstr>
      <vt:lpstr>Αναζήτηση εκπαιδευτικών πόρων </vt:lpstr>
      <vt:lpstr>Δημιουργία εκπαιδευτικών πόρων</vt:lpstr>
      <vt:lpstr>Δημιουργία εκπαιδευτικών πόρων</vt:lpstr>
      <vt:lpstr>Δημιουργία εκπαιδευτικών πόρων</vt:lpstr>
      <vt:lpstr>Δημιουργία εκπαιδευτικών πόρων</vt:lpstr>
      <vt:lpstr>Δημιουργία εκπαιδευτικών πόρων</vt:lpstr>
      <vt:lpstr>Παραδείγματα αποθετηρίων</vt:lpstr>
      <vt:lpstr>Παραδείγματα αποθετηρίων</vt:lpstr>
      <vt:lpstr>Παραδείγματα αποθετηρίων</vt:lpstr>
      <vt:lpstr>Παραδείγματα αποθετηρίων</vt:lpstr>
      <vt:lpstr>Παραδείγματα αποθετηρίων</vt:lpstr>
      <vt:lpstr>Παραδείγματα αποθετηρίων</vt:lpstr>
      <vt:lpstr>Παραδείγματα αποθετηρίων</vt:lpstr>
      <vt:lpstr>Παραδείγματα αποθετηρίων</vt:lpstr>
      <vt:lpstr>Προτεινόμενες χρήσεις</vt:lpstr>
      <vt:lpstr>Προτεινόμενες χρήσεις</vt:lpstr>
      <vt:lpstr>Προτεινόμενες χρήσεις</vt:lpstr>
      <vt:lpstr>Προτεινόμενες χρήσεις</vt:lpstr>
      <vt:lpstr>Προτεινόμενες χρήσεις</vt:lpstr>
      <vt:lpstr>Προτεινόμενες χρήσεις</vt:lpstr>
      <vt:lpstr>Πηγές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Ανοικτοί μαθησιακοί πόροι</dc:title>
  <dc:creator>kalliopi magdalinou</dc:creator>
  <cp:lastModifiedBy>kalliopi magdalinou</cp:lastModifiedBy>
  <cp:revision>35</cp:revision>
  <dcterms:created xsi:type="dcterms:W3CDTF">2016-04-08T19:49:27Z</dcterms:created>
  <dcterms:modified xsi:type="dcterms:W3CDTF">2016-04-09T13:07:13Z</dcterms:modified>
</cp:coreProperties>
</file>