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71" r:id="rId11"/>
    <p:sldId id="264" r:id="rId12"/>
    <p:sldId id="269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1A80-5A99-475E-8000-04CE7C56D4B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BDA1-0800-4D0D-BF34-925A4F6A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wmf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2.pn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5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0.png"/><Relationship Id="rId3" Type="http://schemas.openxmlformats.org/officeDocument/2006/relationships/image" Target="../media/image4.jpeg"/><Relationship Id="rId7" Type="http://schemas.openxmlformats.org/officeDocument/2006/relationships/image" Target="../media/image55.png"/><Relationship Id="rId12" Type="http://schemas.openxmlformats.org/officeDocument/2006/relationships/image" Target="../media/image5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imitri\AppData\Local\Microsoft\Windows\Temporary Internet Files\Content.IE5\QLEPHT5Q\teacher-male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455537" cy="54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Το Διαδίκτυο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Dimitri\AppData\Local\Microsoft\Windows\Temporary Internet Files\Content.IE5\QLEPHT5Q\smiling-planet-earth-cartoon-2-thu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2798"/>
            <a:ext cx="2193032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380656" y="6385302"/>
            <a:ext cx="53285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l-GR" dirty="0" smtClean="0"/>
              <a:t>άθημα  </a:t>
            </a:r>
            <a:r>
              <a:rPr lang="el-GR" dirty="0" err="1" smtClean="0"/>
              <a:t>Τ.Π.Ε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492896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Για μαθητές Δημοτικού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2737" y="76470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Μέρος 1ο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A1IUJU2A\segnali-di-fum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066">
            <a:off x="395535" y="847050"/>
            <a:ext cx="2559803" cy="2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itri\AppData\Local\Microsoft\Windows\Temporary Internet Files\Content.IE5\AYW6M11E\drum-30790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275">
            <a:off x="1104483" y="4679097"/>
            <a:ext cx="1527431" cy="17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YW6M11E\220px-Belfry_(PSF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368">
            <a:off x="6818463" y="1762285"/>
            <a:ext cx="1342373" cy="20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itri\AppData\Local\Microsoft\Windows\Temporary Internet Files\Content.IE5\AYW6M11E\carrier_pigeon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895">
            <a:off x="3567113" y="767346"/>
            <a:ext cx="2348795" cy="23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itri\AppData\Local\Microsoft\Windows\Temporary Internet Files\Content.IE5\A1IUJU2A\8949501540_5f816a0fe3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141">
            <a:off x="3447840" y="4026944"/>
            <a:ext cx="2877095" cy="19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ded Corner 1"/>
          <p:cNvSpPr/>
          <p:nvPr/>
        </p:nvSpPr>
        <p:spPr>
          <a:xfrm rot="20988336">
            <a:off x="726365" y="472200"/>
            <a:ext cx="1415864" cy="62904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Σήματα </a:t>
            </a:r>
            <a:r>
              <a:rPr lang="el-GR" b="1" dirty="0" smtClean="0">
                <a:solidFill>
                  <a:schemeClr val="tx2"/>
                </a:solidFill>
              </a:rPr>
              <a:t>καπνού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 rot="1143481">
            <a:off x="5354764" y="539347"/>
            <a:ext cx="1245056" cy="57628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Περιστέρι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 rot="20988336">
            <a:off x="7199482" y="870262"/>
            <a:ext cx="1309845" cy="9144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Καμπάνες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 rot="1520822">
            <a:off x="4992252" y="3619688"/>
            <a:ext cx="1384410" cy="9144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Τηλέγραφο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 rot="20988336">
            <a:off x="936950" y="3792173"/>
            <a:ext cx="1530551" cy="66941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Τύμπανα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26433" y="1672857"/>
            <a:ext cx="5628157" cy="3588639"/>
            <a:chOff x="2241235" y="224908"/>
            <a:chExt cx="6527287" cy="4025020"/>
          </a:xfrm>
        </p:grpSpPr>
        <p:pic>
          <p:nvPicPr>
            <p:cNvPr id="10242" name="Picture 2" descr="C:\Users\Dimitri\AppData\Local\Microsoft\Windows\Temporary Internet Files\Content.IE5\AYW6M11E\logo-01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32656"/>
              <a:ext cx="3917272" cy="391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C:\Program Files\Microsoft Office\MEDIA\CAGCAT10\j033226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793" y="505438"/>
              <a:ext cx="852175" cy="963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C:\Users\Dimitri\AppData\Local\Microsoft\Windows\Temporary Internet Files\Content.IE5\A1IUJU2A\Erdfunkstelle_Raisting_2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35" y="2430159"/>
              <a:ext cx="1007868" cy="90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C:\Users\Dimitri\AppData\Local\Microsoft\Windows\Temporary Internet Files\Content.IE5\8A94T3XL\broadcast-297434_960_72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414" y="2660700"/>
              <a:ext cx="1231108" cy="135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C:\Users\Dimitri\AppData\Local\Microsoft\Windows\Temporary Internet Files\Content.IE5\A1IUJU2A\photo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24908"/>
              <a:ext cx="1070248" cy="107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7" name="Picture 7" descr="C:\Users\Dimitri\AppData\Local\Microsoft\Windows\Temporary Internet Files\Content.IE5\QLEPHT5Q\telephone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90" y="672072"/>
            <a:ext cx="1760222" cy="17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Dimitri\AppData\Local\Microsoft\Windows\Temporary Internet Files\Content.IE5\QLEPHT5Q\telephon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5675"/>
            <a:ext cx="1168524" cy="11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Dimitri\AppData\Local\Microsoft\Windows\Temporary Internet Files\Content.IE5\A1IUJU2A\phone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4" y="4469722"/>
            <a:ext cx="1852120" cy="20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Dimitri\AppData\Local\Microsoft\Windows\Temporary Internet Files\Content.IE5\AYW6M11E\people_talking_on_phone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1160563"/>
            <a:ext cx="1929864" cy="12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lded Corner 12"/>
          <p:cNvSpPr/>
          <p:nvPr/>
        </p:nvSpPr>
        <p:spPr>
          <a:xfrm>
            <a:off x="2898009" y="106928"/>
            <a:ext cx="2952329" cy="120861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Και βέβαια με το </a:t>
            </a:r>
            <a:r>
              <a:rPr lang="el-GR" sz="2400" b="1" dirty="0" smtClean="0">
                <a:solidFill>
                  <a:schemeClr val="tx2"/>
                </a:solidFill>
              </a:rPr>
              <a:t>ΤΗΛΕΦΩΝΟ!!!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Users\Dimitri\AppData\Local\Microsoft\Windows\Temporary Internet Files\Content.IE5\QLEPHT5Q\globe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imitri\AppData\Local\Microsoft\Windows\Temporary Internet Files\Content.IE5\8A94T3XL\Gnome-network-wir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26124"/>
            <a:ext cx="1384903" cy="13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imitri\AppData\Local\Microsoft\Windows\Temporary Internet Files\Content.IE5\8A94T3XL\Wireless_tower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971907"/>
            <a:ext cx="1224136" cy="14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Dimitri\AppData\Local\Microsoft\Windows\Temporary Internet Files\Content.IE5\A1IUJU2A\gi01a201503031600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3799143" cy="24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Dimitri\AppData\Local\Microsoft\Windows\Temporary Internet Files\Content.IE5\A1IUJU2A\telephone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58" y="1063707"/>
            <a:ext cx="1438094" cy="14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Dimitri\AppData\Local\Microsoft\Windows\Temporary Internet Files\Content.IE5\A1IUJU2A\mobile-phone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98693"/>
            <a:ext cx="1876181" cy="22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Dimitri\AppData\Local\Microsoft\Windows\Temporary Internet Files\Content.IE5\AYW6M11E\lgi01a201402190500[1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615" flipH="1">
            <a:off x="6347715" y="1253561"/>
            <a:ext cx="1027178" cy="11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Dimitri\AppData\Local\Microsoft\Windows\Temporary Internet Files\Content.IE5\AYW6M11E\satellite-icon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32652"/>
            <a:ext cx="2015968" cy="20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:\Users\Dimitri\AppData\Local\Microsoft\Windows\Temporary Internet Files\Content.IE5\AYW6M11E\wifi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05" y="493198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11"/>
          <p:cNvSpPr/>
          <p:nvPr/>
        </p:nvSpPr>
        <p:spPr>
          <a:xfrm>
            <a:off x="514878" y="254751"/>
            <a:ext cx="3763392" cy="1858493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Γιατί λοιπόν να μη χρησιμοποιήσουμε ένα </a:t>
            </a:r>
            <a:r>
              <a:rPr lang="el-GR" b="1" dirty="0" smtClean="0">
                <a:solidFill>
                  <a:schemeClr val="tx2"/>
                </a:solidFill>
              </a:rPr>
              <a:t>ήδη</a:t>
            </a:r>
            <a:r>
              <a:rPr lang="el-GR" dirty="0" smtClean="0">
                <a:solidFill>
                  <a:schemeClr val="tx2"/>
                </a:solidFill>
              </a:rPr>
              <a:t>  ΕΤΟΙΜΟ  </a:t>
            </a:r>
            <a:r>
              <a:rPr lang="el-GR" b="1" dirty="0" smtClean="0">
                <a:solidFill>
                  <a:schemeClr val="tx2"/>
                </a:solidFill>
              </a:rPr>
              <a:t>δίκτυο</a:t>
            </a:r>
            <a:r>
              <a:rPr lang="el-GR" dirty="0" smtClean="0">
                <a:solidFill>
                  <a:schemeClr val="tx2"/>
                </a:solidFill>
              </a:rPr>
              <a:t> : τις </a:t>
            </a:r>
            <a:r>
              <a:rPr lang="el-GR" sz="3200" b="1" dirty="0" smtClean="0">
                <a:solidFill>
                  <a:schemeClr val="tx2"/>
                </a:solidFill>
              </a:rPr>
              <a:t>τηλεπικοινωνίες!! 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1339" y="1492451"/>
            <a:ext cx="8349841" cy="5320847"/>
            <a:chOff x="35496" y="0"/>
            <a:chExt cx="10726105" cy="6903781"/>
          </a:xfrm>
        </p:grpSpPr>
        <p:pic>
          <p:nvPicPr>
            <p:cNvPr id="2050" name="Picture 2" descr="C:\Users\Dimitri\AppData\Local\Microsoft\Windows\Temporary Internet Files\Content.IE5\8A94T3XL\9353062-dibujo-animado-de-ordenador-de-sobremesa-sonriente-ilustraci-n-vectorial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033893"/>
              <a:ext cx="2034109" cy="18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Dimitri\AppData\Local\Microsoft\Windows\Temporary Internet Files\Content.IE5\A1IUJU2A\computer_cartoon_character_waving_0521-1004-3015-4021_SMU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686406"/>
              <a:ext cx="2736304" cy="24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imitri\AppData\Local\Microsoft\Windows\Temporary Internet Files\Content.IE5\8A94T3XL\Question_Mark_Icon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7587" y="533025"/>
              <a:ext cx="454014" cy="45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Dimitri\AppData\Local\Microsoft\Windows\Temporary Internet Files\Content.IE5\AYW6M11E\Computer-cartoon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658" y="0"/>
              <a:ext cx="1121668" cy="131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Dimitri\AppData\Local\Microsoft\Windows\Temporary Internet Files\Content.IE5\QLEPHT5Q\Cartoon-Computer-and-Desktop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830" y="5102979"/>
              <a:ext cx="1887865" cy="151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Dimitri\AppData\Local\Microsoft\Windows\Temporary Internet Files\Content.IE5\8A94T3XL\Gnome-laptop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789159"/>
              <a:ext cx="1370272" cy="137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C:\Users\Dimitri\AppData\Local\Microsoft\Windows\Temporary Internet Files\Content.IE5\AYW6M11E\logo-01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957" y="1318718"/>
              <a:ext cx="3917272" cy="391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rved Right Arrow 1"/>
            <p:cNvSpPr/>
            <p:nvPr/>
          </p:nvSpPr>
          <p:spPr>
            <a:xfrm rot="19820792">
              <a:off x="1078678" y="4138808"/>
              <a:ext cx="1436552" cy="276497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 rot="14701035">
              <a:off x="5588388" y="4464971"/>
              <a:ext cx="1109453" cy="276497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Right Arrow 21"/>
            <p:cNvSpPr/>
            <p:nvPr/>
          </p:nvSpPr>
          <p:spPr>
            <a:xfrm rot="9029135">
              <a:off x="7378777" y="1121878"/>
              <a:ext cx="1109453" cy="1889542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Right Arrow 22"/>
            <p:cNvSpPr/>
            <p:nvPr/>
          </p:nvSpPr>
          <p:spPr>
            <a:xfrm rot="7020007">
              <a:off x="5242368" y="-20069"/>
              <a:ext cx="729007" cy="1889542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Right Arrow 23"/>
            <p:cNvSpPr/>
            <p:nvPr/>
          </p:nvSpPr>
          <p:spPr>
            <a:xfrm rot="3722831">
              <a:off x="1759066" y="-248553"/>
              <a:ext cx="1035193" cy="2346508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Folded Corner 14"/>
          <p:cNvSpPr/>
          <p:nvPr/>
        </p:nvSpPr>
        <p:spPr>
          <a:xfrm>
            <a:off x="201082" y="153152"/>
            <a:ext cx="2876571" cy="267859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Με τη χρήση των </a:t>
            </a:r>
            <a:r>
              <a:rPr lang="el-GR" sz="2000" b="1" dirty="0" smtClean="0">
                <a:solidFill>
                  <a:schemeClr val="tx2"/>
                </a:solidFill>
              </a:rPr>
              <a:t>τηλεπικοινωνιακών γραμμών </a:t>
            </a:r>
            <a:r>
              <a:rPr lang="el-GR" dirty="0" smtClean="0">
                <a:solidFill>
                  <a:schemeClr val="tx2"/>
                </a:solidFill>
              </a:rPr>
              <a:t>( </a:t>
            </a:r>
            <a:r>
              <a:rPr lang="el-GR" b="1" dirty="0" smtClean="0">
                <a:solidFill>
                  <a:schemeClr val="tx2"/>
                </a:solidFill>
              </a:rPr>
              <a:t>σταθερή</a:t>
            </a:r>
            <a:r>
              <a:rPr lang="el-GR" dirty="0" smtClean="0">
                <a:solidFill>
                  <a:schemeClr val="tx2"/>
                </a:solidFill>
              </a:rPr>
              <a:t> , </a:t>
            </a:r>
            <a:r>
              <a:rPr lang="el-GR" b="1" dirty="0" smtClean="0">
                <a:solidFill>
                  <a:schemeClr val="tx2"/>
                </a:solidFill>
              </a:rPr>
              <a:t>κινητή</a:t>
            </a:r>
            <a:r>
              <a:rPr lang="el-GR" dirty="0" smtClean="0">
                <a:solidFill>
                  <a:schemeClr val="tx2"/>
                </a:solidFill>
              </a:rPr>
              <a:t> τηλεφωνία) θα μπορούσαν να επικοινωνούν μεταξύ τους και οι </a:t>
            </a:r>
            <a:r>
              <a:rPr lang="el-GR" sz="2800" dirty="0" smtClean="0">
                <a:solidFill>
                  <a:schemeClr val="tx2"/>
                </a:solidFill>
              </a:rPr>
              <a:t>υπολογιστές</a:t>
            </a:r>
            <a:r>
              <a:rPr lang="el-GR" dirty="0" smtClean="0">
                <a:solidFill>
                  <a:schemeClr val="tx2"/>
                </a:solidFill>
              </a:rPr>
              <a:t> !!!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51505" y="1534476"/>
            <a:ext cx="6949330" cy="4599371"/>
            <a:chOff x="35496" y="0"/>
            <a:chExt cx="10726105" cy="6903781"/>
          </a:xfrm>
        </p:grpSpPr>
        <p:pic>
          <p:nvPicPr>
            <p:cNvPr id="2050" name="Picture 2" descr="C:\Users\Dimitri\AppData\Local\Microsoft\Windows\Temporary Internet Files\Content.IE5\8A94T3XL\9353062-dibujo-animado-de-ordenador-de-sobremesa-sonriente-ilustraci-n-vectorial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033893"/>
              <a:ext cx="2034109" cy="18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Dimitri\AppData\Local\Microsoft\Windows\Temporary Internet Files\Content.IE5\A1IUJU2A\computer_cartoon_character_waving_0521-1004-3015-4021_SMU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686406"/>
              <a:ext cx="2736304" cy="24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imitri\AppData\Local\Microsoft\Windows\Temporary Internet Files\Content.IE5\8A94T3XL\Question_Mark_Icon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7587" y="533025"/>
              <a:ext cx="454014" cy="45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Dimitri\AppData\Local\Microsoft\Windows\Temporary Internet Files\Content.IE5\AYW6M11E\Computer-cartoon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658" y="0"/>
              <a:ext cx="1121668" cy="131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Dimitri\AppData\Local\Microsoft\Windows\Temporary Internet Files\Content.IE5\QLEPHT5Q\Cartoon-Computer-and-Desktop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830" y="5102979"/>
              <a:ext cx="1887865" cy="151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Dimitri\AppData\Local\Microsoft\Windows\Temporary Internet Files\Content.IE5\8A94T3XL\Gnome-laptop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789159"/>
              <a:ext cx="1370272" cy="137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C:\Users\Dimitri\AppData\Local\Microsoft\Windows\Temporary Internet Files\Content.IE5\AYW6M11E\logo-01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957" y="1318718"/>
              <a:ext cx="3917272" cy="391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rved Right Arrow 1"/>
            <p:cNvSpPr/>
            <p:nvPr/>
          </p:nvSpPr>
          <p:spPr>
            <a:xfrm rot="19820792">
              <a:off x="1078678" y="4138808"/>
              <a:ext cx="1436552" cy="276497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 rot="14701035">
              <a:off x="5588388" y="4464971"/>
              <a:ext cx="1109453" cy="276497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Right Arrow 21"/>
            <p:cNvSpPr/>
            <p:nvPr/>
          </p:nvSpPr>
          <p:spPr>
            <a:xfrm rot="9029135">
              <a:off x="7378777" y="1121878"/>
              <a:ext cx="1109453" cy="1889542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Right Arrow 22"/>
            <p:cNvSpPr/>
            <p:nvPr/>
          </p:nvSpPr>
          <p:spPr>
            <a:xfrm rot="7020007">
              <a:off x="5242368" y="-20069"/>
              <a:ext cx="729007" cy="1889542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Right Arrow 23"/>
            <p:cNvSpPr/>
            <p:nvPr/>
          </p:nvSpPr>
          <p:spPr>
            <a:xfrm rot="3722831">
              <a:off x="1759066" y="-248553"/>
              <a:ext cx="1035193" cy="2346508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Users\Dimitri\AppData\Local\Microsoft\Windows\Temporary Internet Files\Content.IE5\8A94T3XL\letter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401" y="579598"/>
              <a:ext cx="1189808" cy="95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imitri\AppData\Local\Microsoft\Windows\Temporary Internet Files\Content.IE5\A1IUJU2A\movie_reel[1]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67" y="1922704"/>
              <a:ext cx="515938" cy="50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Dimitri\AppData\Local\Microsoft\Windows\Temporary Internet Files\Content.IE5\A1IUJU2A\20-social-media-icons[1]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092280" y="5704432"/>
              <a:ext cx="1417340" cy="76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Photo"/>
            <p:cNvSpPr>
              <a:spLocks noEditPoints="1" noChangeArrowheads="1"/>
            </p:cNvSpPr>
            <p:nvPr/>
          </p:nvSpPr>
          <p:spPr bwMode="auto">
            <a:xfrm>
              <a:off x="1289343" y="5102979"/>
              <a:ext cx="687369" cy="465014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Picture 7" descr="C:\Users\Dimitri\AppData\Local\Microsoft\Windows\Temporary Internet Files\Content.IE5\8A94T3XL\music_notes[1]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5335486"/>
              <a:ext cx="1061185" cy="99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Dimitri\AppData\Local\Microsoft\Windows\Temporary Internet Files\Content.IE5\8A94T3XL\Video_Game_Barnstar_Hires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49019"/>
              <a:ext cx="1032345" cy="98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Folded Corner 24"/>
          <p:cNvSpPr/>
          <p:nvPr/>
        </p:nvSpPr>
        <p:spPr>
          <a:xfrm rot="20988336">
            <a:off x="455655" y="314871"/>
            <a:ext cx="3071867" cy="199480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Όπως και η </a:t>
            </a:r>
            <a:r>
              <a:rPr lang="el-GR" sz="2000" b="1" dirty="0" smtClean="0">
                <a:solidFill>
                  <a:schemeClr val="tx2"/>
                </a:solidFill>
              </a:rPr>
              <a:t>φωνή μας </a:t>
            </a:r>
            <a:r>
              <a:rPr lang="el-GR" b="1" dirty="0" smtClean="0">
                <a:solidFill>
                  <a:schemeClr val="tx2"/>
                </a:solidFill>
              </a:rPr>
              <a:t>ταξιδεύει</a:t>
            </a:r>
            <a:r>
              <a:rPr lang="el-GR" dirty="0" smtClean="0">
                <a:solidFill>
                  <a:schemeClr val="tx2"/>
                </a:solidFill>
              </a:rPr>
              <a:t> μέσα από το δίκτυο τηλεπικοινωνίας έτσι ταξιδεύουν και τα </a:t>
            </a:r>
            <a:r>
              <a:rPr lang="el-GR" sz="2000" b="1" dirty="0" smtClean="0">
                <a:solidFill>
                  <a:schemeClr val="tx2"/>
                </a:solidFill>
              </a:rPr>
              <a:t>δεδομένα</a:t>
            </a:r>
            <a:r>
              <a:rPr lang="el-GR" dirty="0" smtClean="0">
                <a:solidFill>
                  <a:schemeClr val="tx2"/>
                </a:solidFill>
              </a:rPr>
              <a:t> από </a:t>
            </a:r>
            <a:r>
              <a:rPr lang="el-GR" b="1" dirty="0" smtClean="0">
                <a:solidFill>
                  <a:schemeClr val="tx2"/>
                </a:solidFill>
              </a:rPr>
              <a:t>υπολογιστή σε υπολογιστή !!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Dimitri\AppData\Local\Microsoft\Windows\Temporary Internet Files\Content.IE5\8A94T3XL\new_smiley__surprise_by_mondspeer-d8p185t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984090"/>
            <a:ext cx="18399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Dimitri\AppData\Local\Microsoft\Windows\Temporary Internet Files\Content.IE5\AYW6M11E\WAN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491695" cy="37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ded Corner 3"/>
          <p:cNvSpPr/>
          <p:nvPr/>
        </p:nvSpPr>
        <p:spPr>
          <a:xfrm>
            <a:off x="755576" y="260648"/>
            <a:ext cx="2520280" cy="116807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Αυτό λοιπόν </a:t>
            </a:r>
            <a:r>
              <a:rPr lang="el-GR" dirty="0">
                <a:solidFill>
                  <a:schemeClr val="tx2"/>
                </a:solidFill>
              </a:rPr>
              <a:t>παιδιά </a:t>
            </a:r>
            <a:r>
              <a:rPr lang="el-GR" dirty="0" smtClean="0">
                <a:solidFill>
                  <a:schemeClr val="tx2"/>
                </a:solidFill>
              </a:rPr>
              <a:t>είναι </a:t>
            </a:r>
          </a:p>
          <a:p>
            <a:pPr algn="ctr"/>
            <a:r>
              <a:rPr lang="el-GR" dirty="0" smtClean="0">
                <a:solidFill>
                  <a:schemeClr val="tx2"/>
                </a:solidFill>
              </a:rPr>
              <a:t>το </a:t>
            </a:r>
            <a:r>
              <a:rPr lang="el-GR" sz="3200" b="1" dirty="0" smtClean="0">
                <a:solidFill>
                  <a:schemeClr val="tx2"/>
                </a:solidFill>
              </a:rPr>
              <a:t>Διαδίκτυο!!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763688" y="1628800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683568" y="3933056"/>
            <a:ext cx="4104456" cy="243372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/>
                </a:solidFill>
              </a:rPr>
              <a:t>Το </a:t>
            </a:r>
            <a:r>
              <a:rPr lang="el-GR" b="1" dirty="0">
                <a:solidFill>
                  <a:schemeClr val="tx2"/>
                </a:solidFill>
              </a:rPr>
              <a:t>Διαδίκτυο (Internet)</a:t>
            </a:r>
            <a:r>
              <a:rPr lang="el-GR" dirty="0">
                <a:solidFill>
                  <a:schemeClr val="tx2"/>
                </a:solidFill>
              </a:rPr>
              <a:t> αποτελείται από </a:t>
            </a:r>
            <a:r>
              <a:rPr lang="el-GR" b="1" dirty="0">
                <a:solidFill>
                  <a:schemeClr val="tx2"/>
                </a:solidFill>
              </a:rPr>
              <a:t>εκατομμύρια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υπολογιστές</a:t>
            </a:r>
            <a:r>
              <a:rPr lang="el-GR" dirty="0">
                <a:solidFill>
                  <a:schemeClr val="tx2"/>
                </a:solidFill>
              </a:rPr>
              <a:t>, που βρίσκονται διασκορπισμένοι σε όλον τον </a:t>
            </a:r>
            <a:r>
              <a:rPr lang="el-GR" sz="2000" b="1" dirty="0">
                <a:solidFill>
                  <a:schemeClr val="tx2"/>
                </a:solidFill>
              </a:rPr>
              <a:t>πλανήτη</a:t>
            </a:r>
            <a:r>
              <a:rPr lang="el-GR" dirty="0">
                <a:solidFill>
                  <a:schemeClr val="tx2"/>
                </a:solidFill>
              </a:rPr>
              <a:t> και </a:t>
            </a:r>
            <a:r>
              <a:rPr lang="el-GR" u="sng" dirty="0">
                <a:solidFill>
                  <a:srgbClr val="FF0000"/>
                </a:solidFill>
              </a:rPr>
              <a:t>επικοινωνούν</a:t>
            </a:r>
            <a:r>
              <a:rPr lang="el-GR" dirty="0">
                <a:solidFill>
                  <a:schemeClr val="tx2"/>
                </a:solidFill>
              </a:rPr>
              <a:t> μεταξύ </a:t>
            </a:r>
            <a:r>
              <a:rPr lang="el-GR" dirty="0" smtClean="0">
                <a:solidFill>
                  <a:schemeClr val="tx2"/>
                </a:solidFill>
              </a:rPr>
              <a:t>τους με τη χρήση των </a:t>
            </a:r>
            <a:r>
              <a:rPr lang="el-GR" b="1" dirty="0" smtClean="0">
                <a:solidFill>
                  <a:schemeClr val="tx2"/>
                </a:solidFill>
              </a:rPr>
              <a:t>τηλεπικοινωνιακών γραμμών</a:t>
            </a:r>
            <a:r>
              <a:rPr lang="el-GR" dirty="0" smtClean="0">
                <a:solidFill>
                  <a:schemeClr val="tx2"/>
                </a:solidFill>
              </a:rPr>
              <a:t> , </a:t>
            </a:r>
            <a:r>
              <a:rPr lang="el-GR" dirty="0">
                <a:solidFill>
                  <a:schemeClr val="tx2"/>
                </a:solidFill>
              </a:rPr>
              <a:t>ανταλλάσσοντας </a:t>
            </a:r>
            <a:r>
              <a:rPr lang="el-GR" b="1" dirty="0">
                <a:solidFill>
                  <a:schemeClr val="tx2"/>
                </a:solidFill>
              </a:rPr>
              <a:t>δεδομένα</a:t>
            </a:r>
            <a:r>
              <a:rPr lang="el-GR" dirty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imitri\AppData\Local\Microsoft\Windows\Temporary Internet Files\Content.IE5\A1IUJU2A\so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463160" cy="13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65351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imitri\AppData\Local\Microsoft\Windows\Temporary Internet Files\Content.IE5\QLEPHT5Q\interne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765408" cy="37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1691680" y="564111"/>
            <a:ext cx="2880320" cy="214320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</a:t>
            </a:r>
            <a:r>
              <a:rPr lang="el-GR" sz="2800" dirty="0" smtClean="0"/>
              <a:t>έλος !!!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14767" y="6160814"/>
            <a:ext cx="574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(Όλες οι εικόνες  έχουν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άδεια  χρήσης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Creative Commons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739429" cy="25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8738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 rot="542458">
            <a:off x="3487549" y="755786"/>
            <a:ext cx="2888963" cy="200623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/>
                </a:solidFill>
              </a:rPr>
              <a:t>Για να </a:t>
            </a:r>
            <a:r>
              <a:rPr lang="el-GR" b="1" dirty="0">
                <a:solidFill>
                  <a:schemeClr val="tx2"/>
                </a:solidFill>
              </a:rPr>
              <a:t>επικοινωνήσουν</a:t>
            </a:r>
            <a:r>
              <a:rPr lang="el-GR" dirty="0">
                <a:solidFill>
                  <a:schemeClr val="tx2"/>
                </a:solidFill>
              </a:rPr>
              <a:t> 2 </a:t>
            </a:r>
            <a:r>
              <a:rPr lang="el-GR" b="1" dirty="0">
                <a:solidFill>
                  <a:schemeClr val="tx2"/>
                </a:solidFill>
              </a:rPr>
              <a:t>υπολογιστές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πρέπει να </a:t>
            </a:r>
            <a:r>
              <a:rPr lang="el-GR" sz="2000" b="1" dirty="0" smtClean="0">
                <a:solidFill>
                  <a:schemeClr val="tx2"/>
                </a:solidFill>
              </a:rPr>
              <a:t>συνδεθούν</a:t>
            </a:r>
            <a:r>
              <a:rPr lang="el-GR" dirty="0" smtClean="0">
                <a:solidFill>
                  <a:schemeClr val="tx2"/>
                </a:solidFill>
              </a:rPr>
              <a:t> μεταξύ τους με κάποιον τρόπο  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739429" cy="25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imitri\AppData\Local\Microsoft\Windows\Temporary Internet Files\Content.IE5\8A94T3XL\EthernetCab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8" y="3284984"/>
            <a:ext cx="5193295" cy="2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0" y="1628800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21962" y="404664"/>
            <a:ext cx="2304256" cy="936104"/>
            <a:chOff x="1921962" y="404664"/>
            <a:chExt cx="2304256" cy="936104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921962" y="404664"/>
              <a:ext cx="2304256" cy="936104"/>
            </a:xfrm>
            <a:prstGeom prst="wedgeRoundRectCallout">
              <a:avLst>
                <a:gd name="adj1" fmla="val -40187"/>
                <a:gd name="adj2" fmla="val 11660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04208" y="669553"/>
              <a:ext cx="1149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Γεια !!!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8323" y="1412776"/>
            <a:ext cx="1794356" cy="648072"/>
            <a:chOff x="5888323" y="1412776"/>
            <a:chExt cx="1794356" cy="648072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5888323" y="1412776"/>
              <a:ext cx="1780021" cy="648072"/>
            </a:xfrm>
            <a:prstGeom prst="wedgeRoundRectCallout">
              <a:avLst>
                <a:gd name="adj1" fmla="val -41272"/>
                <a:gd name="adj2" fmla="val 9492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28805" y="1628800"/>
              <a:ext cx="155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Γεια !!!</a:t>
              </a:r>
              <a:endParaRPr lang="en-US" dirty="0"/>
            </a:p>
          </p:txBody>
        </p:sp>
      </p:grpSp>
      <p:sp>
        <p:nvSpPr>
          <p:cNvPr id="4" name="Folded Corner 3"/>
          <p:cNvSpPr/>
          <p:nvPr/>
        </p:nvSpPr>
        <p:spPr>
          <a:xfrm>
            <a:off x="3290114" y="1704623"/>
            <a:ext cx="2107979" cy="113042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Με ένα </a:t>
            </a:r>
            <a:r>
              <a:rPr lang="el-GR" sz="2800" u="sng" dirty="0" smtClean="0">
                <a:solidFill>
                  <a:schemeClr val="tx2"/>
                </a:solidFill>
              </a:rPr>
              <a:t>καλώδιο</a:t>
            </a:r>
            <a:r>
              <a:rPr lang="el-GR" dirty="0" smtClean="0">
                <a:solidFill>
                  <a:schemeClr val="tx2"/>
                </a:solidFill>
              </a:rPr>
              <a:t> για παράδειγμα!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739429" cy="25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imitri\AppData\Local\Microsoft\Windows\Temporary Internet Files\Content.IE5\8A94T3XL\EthernetCab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8" y="3227773"/>
            <a:ext cx="5193295" cy="2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0" y="1628800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99592" y="377952"/>
            <a:ext cx="1656184" cy="720080"/>
          </a:xfrm>
          <a:prstGeom prst="wedgeRoundRectCallout">
            <a:avLst>
              <a:gd name="adj1" fmla="val -17153"/>
              <a:gd name="adj2" fmla="val 1466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624" y="580038"/>
            <a:ext cx="114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Γεια !!!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99831" y="1098032"/>
            <a:ext cx="1246739" cy="648072"/>
          </a:xfrm>
          <a:prstGeom prst="wedgeRoundRectCallout">
            <a:avLst>
              <a:gd name="adj1" fmla="val -64898"/>
              <a:gd name="adj2" fmla="val 1843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9831" y="1237402"/>
            <a:ext cx="155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Γεια !!!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Dimitri\AppData\Local\Microsoft\Windows\Temporary Internet Files\Content.IE5\8A94T3XL\lette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70" y="2977811"/>
            <a:ext cx="1189808" cy="9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mitri\AppData\Local\Microsoft\Windows\Temporary Internet Files\Content.IE5\A1IUJU2A\movie_reel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78" y="3709122"/>
            <a:ext cx="515938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hoto"/>
          <p:cNvSpPr>
            <a:spLocks noEditPoints="1" noChangeArrowheads="1"/>
          </p:cNvSpPr>
          <p:nvPr/>
        </p:nvSpPr>
        <p:spPr bwMode="auto">
          <a:xfrm>
            <a:off x="3667124" y="4215535"/>
            <a:ext cx="687369" cy="465014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 descr="C:\Users\Dimitri\AppData\Local\Microsoft\Windows\Temporary Internet Files\Content.IE5\8A94T3XL\music_notes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44" y="4726671"/>
            <a:ext cx="1061185" cy="9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Dimitri\AppData\Local\Microsoft\Windows\Temporary Internet Files\Content.IE5\8A94T3XL\Video_Game_Barnstar_Hire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4726671"/>
            <a:ext cx="1032345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imitri\AppData\Local\Microsoft\Windows\Temporary Internet Files\Content.IE5\A1IUJU2A\20-social-media-icons[1]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0029" y="4831635"/>
            <a:ext cx="1417340" cy="7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ded Corner 14"/>
          <p:cNvSpPr/>
          <p:nvPr/>
        </p:nvSpPr>
        <p:spPr>
          <a:xfrm>
            <a:off x="3243850" y="260648"/>
            <a:ext cx="3384376" cy="237626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2"/>
                </a:solidFill>
              </a:rPr>
              <a:t>Με αυτόν τον τρόπο μπορούν να ανταλλάξουν δεδομένα όπως: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Κείμενο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Φωτογραφίες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Βίντεο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Μηνύματα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Και πολλά άλλα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37" y="4149080"/>
            <a:ext cx="2345943" cy="21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8" y="1700808"/>
            <a:ext cx="2483668" cy="2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mitri\AppData\Local\Microsoft\Windows\Temporary Internet Files\Content.IE5\QLEPHT5Q\16902-illustration-of-a-glob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4773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ded Corner 6"/>
          <p:cNvSpPr/>
          <p:nvPr/>
        </p:nvSpPr>
        <p:spPr>
          <a:xfrm>
            <a:off x="2843808" y="216024"/>
            <a:ext cx="3702601" cy="23488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2"/>
                </a:solidFill>
              </a:rPr>
              <a:t>Τι συμβαίνει όμως όταν αυτοί οι υπολογιστές βρίσκονται </a:t>
            </a:r>
            <a:r>
              <a:rPr lang="el-GR" sz="2800" b="1" dirty="0" smtClean="0">
                <a:solidFill>
                  <a:schemeClr val="tx2"/>
                </a:solidFill>
              </a:rPr>
              <a:t>πολύ μακριά </a:t>
            </a:r>
            <a:r>
              <a:rPr lang="el-GR" dirty="0" smtClean="0">
                <a:solidFill>
                  <a:schemeClr val="tx2"/>
                </a:solidFill>
              </a:rPr>
              <a:t>ο ένας από τον άλλον?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l-GR" sz="2000" b="1" dirty="0" smtClean="0">
                <a:solidFill>
                  <a:schemeClr val="tx2"/>
                </a:solidFill>
              </a:rPr>
              <a:t>Πόσο μακρύ </a:t>
            </a:r>
            <a:r>
              <a:rPr lang="el-GR" dirty="0" smtClean="0">
                <a:solidFill>
                  <a:schemeClr val="tx2"/>
                </a:solidFill>
              </a:rPr>
              <a:t>πρέπει να είναι αυτό το καλώδιο;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26" y="1844824"/>
            <a:ext cx="1224111" cy="12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8" y="3143672"/>
            <a:ext cx="2739429" cy="25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33025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53" y="374983"/>
            <a:ext cx="1224111" cy="12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mitri\AppData\Local\Microsoft\Windows\Temporary Internet Files\Content.IE5\QLEPHT5Q\16902-illustration-of-a-globe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mitri\AppData\Local\Microsoft\Windows\Temporary Internet Files\Content.IE5\AYW6M11E\Computer-cartoo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89" y="4895103"/>
            <a:ext cx="1121668" cy="13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imitri\AppData\Local\Microsoft\Windows\Temporary Internet Files\Content.IE5\QLEPHT5Q\Cartoon-Computer-and-Desktop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46" y="5198533"/>
            <a:ext cx="1887865" cy="15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imitri\AppData\Local\Microsoft\Windows\Temporary Internet Files\Content.IE5\8A94T3XL\Gnome-laptop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2" y="1508508"/>
            <a:ext cx="1370272" cy="13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imitri\AppData\Local\Microsoft\Windows\Temporary Internet Files\Content.IE5\QLEPHT5Q\Question-Guy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119459" cy="23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imitri\AppData\Local\Microsoft\Windows\Temporary Internet Files\Content.IE5\A1IUJU2A\question_mark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91" y="2274066"/>
            <a:ext cx="1630511" cy="17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11"/>
          <p:cNvSpPr/>
          <p:nvPr/>
        </p:nvSpPr>
        <p:spPr>
          <a:xfrm>
            <a:off x="2898009" y="144016"/>
            <a:ext cx="3546199" cy="148478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Και αν θέλουμε να συνδέσουμε </a:t>
            </a:r>
            <a:r>
              <a:rPr lang="el-GR" sz="2400" b="1" dirty="0" smtClean="0">
                <a:solidFill>
                  <a:schemeClr val="tx2"/>
                </a:solidFill>
              </a:rPr>
              <a:t>πάρα πολλούς υπολογιστές </a:t>
            </a:r>
            <a:r>
              <a:rPr lang="el-GR" dirty="0" smtClean="0">
                <a:solidFill>
                  <a:schemeClr val="tx2"/>
                </a:solidFill>
              </a:rPr>
              <a:t>μεταξύ τους </a:t>
            </a:r>
          </a:p>
          <a:p>
            <a:pPr algn="ctr"/>
            <a:r>
              <a:rPr lang="el-GR" dirty="0" smtClean="0">
                <a:solidFill>
                  <a:schemeClr val="tx2"/>
                </a:solidFill>
              </a:rPr>
              <a:t>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i\AppData\Local\Microsoft\Windows\Temporary Internet Files\Content.IE5\8A94T3XL\9353062-dibujo-animado-de-ordenador-de-sobremesa-sonriente-ilustraci-n-vectori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8" y="3143672"/>
            <a:ext cx="2739429" cy="25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itri\AppData\Local\Microsoft\Windows\Temporary Internet Files\Content.IE5\A1IUJU2A\computer_cartoon_character_waving_0521-1004-3015-4021_SMU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33025"/>
            <a:ext cx="2736304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mitri\AppData\Local\Microsoft\Windows\Temporary Internet Files\Content.IE5\8A94T3XL\Question_Mark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7" y="533025"/>
            <a:ext cx="454014" cy="4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mitri\AppData\Local\Microsoft\Windows\Temporary Internet Files\Content.IE5\QLEPHT5Q\16902-illustration-of-a-glob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148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mitri\AppData\Local\Microsoft\Windows\Temporary Internet Files\Content.IE5\AYW6M11E\Computer-cartoo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96" y="533025"/>
            <a:ext cx="1121668" cy="13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imitri\AppData\Local\Microsoft\Windows\Temporary Internet Files\Content.IE5\QLEPHT5Q\Cartoon-Computer-and-Desktop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05792"/>
            <a:ext cx="1887865" cy="15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imitri\AppData\Local\Microsoft\Windows\Temporary Internet Files\Content.IE5\8A94T3XL\Gnome-laptop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2" y="1508508"/>
            <a:ext cx="1370272" cy="13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imitri\AppData\Local\Microsoft\Windows\Temporary Internet Files\Content.IE5\8A94T3XL\Ego_network[1]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84" y="987039"/>
            <a:ext cx="5472608" cy="53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imitri\AppData\Local\Microsoft\Windows\Temporary Internet Files\Content.IE5\QLEPHT5Q\Cartoon-Computer-and-Desktop[1]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0552"/>
            <a:ext cx="1887865" cy="15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Dimitri\AppData\Local\Microsoft\Windows\Temporary Internet Files\Content.IE5\QLEPHT5Q\Question-Guy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1" y="4077371"/>
            <a:ext cx="2119459" cy="23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lded Corner 12"/>
          <p:cNvSpPr/>
          <p:nvPr/>
        </p:nvSpPr>
        <p:spPr>
          <a:xfrm>
            <a:off x="2898009" y="116632"/>
            <a:ext cx="2952329" cy="1224136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οι οποίοι βρίσκονται σε </a:t>
            </a:r>
            <a:r>
              <a:rPr lang="el-GR" b="1" dirty="0" smtClean="0">
                <a:solidFill>
                  <a:schemeClr val="tx2"/>
                </a:solidFill>
              </a:rPr>
              <a:t>διαφορετικές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χώρες</a:t>
            </a:r>
            <a:r>
              <a:rPr lang="el-GR" dirty="0" smtClean="0">
                <a:solidFill>
                  <a:schemeClr val="tx2"/>
                </a:solidFill>
              </a:rPr>
              <a:t> και </a:t>
            </a:r>
            <a:r>
              <a:rPr lang="el-GR" sz="2400" b="1" dirty="0" smtClean="0">
                <a:solidFill>
                  <a:schemeClr val="tx2"/>
                </a:solidFill>
              </a:rPr>
              <a:t>ηπείρους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, 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Dimitri\AppData\Local\Microsoft\Windows\Temporary Internet Files\Content.IE5\8A94T3XL\EthernetCa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1432">
            <a:off x="1790813" y="158553"/>
            <a:ext cx="2476809" cy="14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imitri\AppData\Local\Microsoft\Windows\Temporary Internet Files\Content.IE5\8A94T3XL\EthernetCa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558">
            <a:off x="6101861" y="471928"/>
            <a:ext cx="2476800" cy="14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imitri\AppData\Local\Microsoft\Windows\Temporary Internet Files\Content.IE5\QLEPHT5Q\smiling-planet-earth-cartoon-2-thum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0" y="-282843"/>
            <a:ext cx="6737525" cy="67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imitri\AppData\Local\Microsoft\Windows\Temporary Internet Files\Content.IE5\8A94T3XL\wir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4208420" cy="2592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imitri\AppData\Local\Microsoft\Windows\Temporary Internet Files\Content.IE5\QLEPHT5Q\Question-Gu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8999"/>
            <a:ext cx="2576261" cy="28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ded Corner 6"/>
          <p:cNvSpPr/>
          <p:nvPr/>
        </p:nvSpPr>
        <p:spPr>
          <a:xfrm>
            <a:off x="155368" y="404664"/>
            <a:ext cx="2040368" cy="259228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Πόσες  εκατοντάδες </a:t>
            </a:r>
            <a:r>
              <a:rPr lang="el-GR" sz="2800" b="1" dirty="0" smtClean="0">
                <a:solidFill>
                  <a:schemeClr val="tx2"/>
                </a:solidFill>
              </a:rPr>
              <a:t>χιλιόμετρα</a:t>
            </a:r>
            <a:r>
              <a:rPr lang="el-GR" dirty="0" smtClean="0">
                <a:solidFill>
                  <a:schemeClr val="tx2"/>
                </a:solidFill>
              </a:rPr>
              <a:t> από καλώδια θα έπρεπε να χρησιμοποιήσουμε ;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971600" y="1121860"/>
            <a:ext cx="2952329" cy="1870231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Ας </a:t>
            </a:r>
            <a:r>
              <a:rPr lang="el-GR" b="1" dirty="0" smtClean="0">
                <a:solidFill>
                  <a:schemeClr val="tx2"/>
                </a:solidFill>
              </a:rPr>
              <a:t>σκεφτούμε</a:t>
            </a:r>
            <a:r>
              <a:rPr lang="el-GR" dirty="0" smtClean="0">
                <a:solidFill>
                  <a:schemeClr val="tx2"/>
                </a:solidFill>
              </a:rPr>
              <a:t> λίγο :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 πως επικοινωνούσαν</a:t>
            </a:r>
            <a:r>
              <a:rPr lang="el-GR" dirty="0" smtClean="0">
                <a:solidFill>
                  <a:schemeClr val="tx2"/>
                </a:solidFill>
              </a:rPr>
              <a:t> οι άνθρωποι μεταξύ τους, </a:t>
            </a:r>
            <a:r>
              <a:rPr lang="el-GR" b="1" dirty="0" smtClean="0">
                <a:solidFill>
                  <a:schemeClr val="tx2"/>
                </a:solidFill>
              </a:rPr>
              <a:t>ΠΡΙΝ</a:t>
            </a:r>
            <a:r>
              <a:rPr lang="el-GR" dirty="0" smtClean="0">
                <a:solidFill>
                  <a:schemeClr val="tx2"/>
                </a:solidFill>
              </a:rPr>
              <a:t> την ύπαρξη του </a:t>
            </a:r>
            <a:r>
              <a:rPr lang="el-GR" sz="2000" b="1" dirty="0" smtClean="0">
                <a:solidFill>
                  <a:schemeClr val="tx2"/>
                </a:solidFill>
              </a:rPr>
              <a:t>Διαδικτύου</a:t>
            </a:r>
            <a:r>
              <a:rPr lang="el-GR" dirty="0" smtClean="0">
                <a:solidFill>
                  <a:schemeClr val="tx2"/>
                </a:solidFill>
              </a:rPr>
              <a:t> ;</a:t>
            </a:r>
          </a:p>
        </p:txBody>
      </p:sp>
      <p:pic>
        <p:nvPicPr>
          <p:cNvPr id="1026" name="Picture 2" descr="C:\Users\Dimitri\AppData\Local\Microsoft\Windows\Temporary Internet Files\Content.IE5\8A94T3XL\ThinkingDo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921397" cy="53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213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Το Διαδίκτυο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</dc:creator>
  <cp:lastModifiedBy>Dimitri</cp:lastModifiedBy>
  <cp:revision>29</cp:revision>
  <dcterms:created xsi:type="dcterms:W3CDTF">2018-05-21T13:57:37Z</dcterms:created>
  <dcterms:modified xsi:type="dcterms:W3CDTF">2018-06-08T15:39:18Z</dcterms:modified>
</cp:coreProperties>
</file>